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78" r:id="rId2"/>
  </p:sldMasterIdLst>
  <p:notesMasterIdLst>
    <p:notesMasterId r:id="rId133"/>
  </p:notesMasterIdLst>
  <p:sldIdLst>
    <p:sldId id="256" r:id="rId3"/>
    <p:sldId id="375" r:id="rId4"/>
    <p:sldId id="376" r:id="rId5"/>
    <p:sldId id="379" r:id="rId6"/>
    <p:sldId id="377" r:id="rId7"/>
    <p:sldId id="378" r:id="rId8"/>
    <p:sldId id="380" r:id="rId9"/>
    <p:sldId id="374" r:id="rId10"/>
    <p:sldId id="381" r:id="rId11"/>
    <p:sldId id="382" r:id="rId12"/>
    <p:sldId id="384" r:id="rId13"/>
    <p:sldId id="383" r:id="rId14"/>
    <p:sldId id="385" r:id="rId15"/>
    <p:sldId id="386" r:id="rId16"/>
    <p:sldId id="387" r:id="rId17"/>
    <p:sldId id="388" r:id="rId18"/>
    <p:sldId id="398" r:id="rId19"/>
    <p:sldId id="406" r:id="rId20"/>
    <p:sldId id="417" r:id="rId21"/>
    <p:sldId id="419" r:id="rId22"/>
    <p:sldId id="389" r:id="rId23"/>
    <p:sldId id="391" r:id="rId24"/>
    <p:sldId id="392" r:id="rId25"/>
    <p:sldId id="393" r:id="rId26"/>
    <p:sldId id="390" r:id="rId27"/>
    <p:sldId id="394" r:id="rId28"/>
    <p:sldId id="395" r:id="rId29"/>
    <p:sldId id="409" r:id="rId30"/>
    <p:sldId id="448" r:id="rId31"/>
    <p:sldId id="449" r:id="rId32"/>
    <p:sldId id="410" r:id="rId33"/>
    <p:sldId id="426" r:id="rId34"/>
    <p:sldId id="427" r:id="rId35"/>
    <p:sldId id="433" r:id="rId36"/>
    <p:sldId id="439" r:id="rId37"/>
    <p:sldId id="432" r:id="rId38"/>
    <p:sldId id="428" r:id="rId39"/>
    <p:sldId id="434" r:id="rId40"/>
    <p:sldId id="429" r:id="rId41"/>
    <p:sldId id="436" r:id="rId42"/>
    <p:sldId id="430" r:id="rId43"/>
    <p:sldId id="435" r:id="rId44"/>
    <p:sldId id="437" r:id="rId45"/>
    <p:sldId id="438" r:id="rId46"/>
    <p:sldId id="440" r:id="rId47"/>
    <p:sldId id="441" r:id="rId48"/>
    <p:sldId id="442" r:id="rId49"/>
    <p:sldId id="443" r:id="rId50"/>
    <p:sldId id="444" r:id="rId51"/>
    <p:sldId id="445" r:id="rId52"/>
    <p:sldId id="446" r:id="rId53"/>
    <p:sldId id="447" r:id="rId54"/>
    <p:sldId id="431" r:id="rId55"/>
    <p:sldId id="450" r:id="rId56"/>
    <p:sldId id="451" r:id="rId57"/>
    <p:sldId id="452" r:id="rId58"/>
    <p:sldId id="411" r:id="rId59"/>
    <p:sldId id="278" r:id="rId60"/>
    <p:sldId id="407" r:id="rId61"/>
    <p:sldId id="279" r:id="rId62"/>
    <p:sldId id="408" r:id="rId63"/>
    <p:sldId id="412" r:id="rId64"/>
    <p:sldId id="415" r:id="rId65"/>
    <p:sldId id="416" r:id="rId66"/>
    <p:sldId id="414" r:id="rId67"/>
    <p:sldId id="413" r:id="rId68"/>
    <p:sldId id="277" r:id="rId69"/>
    <p:sldId id="285" r:id="rId70"/>
    <p:sldId id="286" r:id="rId71"/>
    <p:sldId id="287" r:id="rId72"/>
    <p:sldId id="288" r:id="rId73"/>
    <p:sldId id="289" r:id="rId74"/>
    <p:sldId id="290" r:id="rId75"/>
    <p:sldId id="291" r:id="rId76"/>
    <p:sldId id="292" r:id="rId77"/>
    <p:sldId id="293" r:id="rId78"/>
    <p:sldId id="294" r:id="rId79"/>
    <p:sldId id="295" r:id="rId80"/>
    <p:sldId id="297" r:id="rId81"/>
    <p:sldId id="298" r:id="rId82"/>
    <p:sldId id="300" r:id="rId83"/>
    <p:sldId id="301" r:id="rId84"/>
    <p:sldId id="302" r:id="rId85"/>
    <p:sldId id="303" r:id="rId86"/>
    <p:sldId id="304" r:id="rId87"/>
    <p:sldId id="305" r:id="rId88"/>
    <p:sldId id="306" r:id="rId89"/>
    <p:sldId id="307" r:id="rId90"/>
    <p:sldId id="308" r:id="rId91"/>
    <p:sldId id="309" r:id="rId92"/>
    <p:sldId id="310" r:id="rId93"/>
    <p:sldId id="311" r:id="rId94"/>
    <p:sldId id="312" r:id="rId95"/>
    <p:sldId id="313" r:id="rId96"/>
    <p:sldId id="314" r:id="rId97"/>
    <p:sldId id="315" r:id="rId98"/>
    <p:sldId id="316" r:id="rId99"/>
    <p:sldId id="317" r:id="rId100"/>
    <p:sldId id="318" r:id="rId101"/>
    <p:sldId id="319" r:id="rId102"/>
    <p:sldId id="320" r:id="rId103"/>
    <p:sldId id="321" r:id="rId104"/>
    <p:sldId id="322" r:id="rId105"/>
    <p:sldId id="323" r:id="rId106"/>
    <p:sldId id="324" r:id="rId107"/>
    <p:sldId id="325" r:id="rId108"/>
    <p:sldId id="326" r:id="rId109"/>
    <p:sldId id="327" r:id="rId110"/>
    <p:sldId id="329" r:id="rId111"/>
    <p:sldId id="330" r:id="rId112"/>
    <p:sldId id="331" r:id="rId113"/>
    <p:sldId id="332" r:id="rId114"/>
    <p:sldId id="333" r:id="rId115"/>
    <p:sldId id="334" r:id="rId116"/>
    <p:sldId id="335" r:id="rId117"/>
    <p:sldId id="336" r:id="rId118"/>
    <p:sldId id="337" r:id="rId119"/>
    <p:sldId id="338" r:id="rId120"/>
    <p:sldId id="339" r:id="rId121"/>
    <p:sldId id="340" r:id="rId122"/>
    <p:sldId id="341" r:id="rId123"/>
    <p:sldId id="342" r:id="rId124"/>
    <p:sldId id="343" r:id="rId125"/>
    <p:sldId id="454" r:id="rId126"/>
    <p:sldId id="405" r:id="rId127"/>
    <p:sldId id="455" r:id="rId128"/>
    <p:sldId id="456" r:id="rId129"/>
    <p:sldId id="457" r:id="rId130"/>
    <p:sldId id="458" r:id="rId131"/>
    <p:sldId id="459" r:id="rId1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onqua Lynch"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9966FF"/>
    <a:srgbClr val="FF3399"/>
    <a:srgbClr val="FF33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347" autoAdjust="0"/>
  </p:normalViewPr>
  <p:slideViewPr>
    <p:cSldViewPr snapToGrid="0">
      <p:cViewPr varScale="1">
        <p:scale>
          <a:sx n="58" d="100"/>
          <a:sy n="58" d="100"/>
        </p:scale>
        <p:origin x="11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notesMaster" Target="notesMasters/notesMaster1.xml"/><Relationship Id="rId138"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13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414698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Shape 6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660" name="Shape 6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Shape 66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666" name="Shape 6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Shape 6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672" name="Shape 6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Shape 67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678" name="Shape 6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Shape 68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684" name="Shape 6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537292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107055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281949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95637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Shape 7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2" name="Shape 7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624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3825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2649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6929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3058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2829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0472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9308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1770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4034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7780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9935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0137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0510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8818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8390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4097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7415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8732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2991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3674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97589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10477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660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6773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66179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27889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78091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2841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29973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55464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76711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58483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85742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32207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61174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27568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55780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03289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06844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Shape 3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Know </a:t>
            </a:r>
            <a:r>
              <a:rPr lang="en-US"/>
              <a:t>six for exam</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43963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7" name="Shape 3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1" name="Shape 3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8" name="Shape 3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7" name="Shape 3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6" name="Shape 3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5" name="Shape 4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4" name="Shape 4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02677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3" name="Shape 4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2" name="Shape 4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1" name="Shape 4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0" name="Shape 4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9" name="Shape 4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7" name="Shape 4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6" name="Shape 4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4" name="Shape 4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2" name="Shape 4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0" name="Shape 5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64306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8" name="Shape 5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6" name="Shape 5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4" name="Shape 5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2" name="Shape 5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0" name="Shape 5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8" name="Shape 5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6" name="Shape 5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Shape 5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4" name="Shape 5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2" name="Shape 5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8" name="Shape 5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487602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590" name="Shape 5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Shape 59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597" name="Shape 5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Shape 60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6" name="Shape 6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614" name="Shape 6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622" name="Shape 6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630" name="Shape 6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636" name="Shape 6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Shape 64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642" name="Shape 6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648" name="Shape 6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Shape 6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654" name="Shape 6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Shape 13"/>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70" y="1122363"/>
            <a:ext cx="9001463"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595270" y="3602038"/>
            <a:ext cx="9001463"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a:buClrTx/>
            </a:pPr>
            <a:fld id="{CBF46660-D434-4E83-A2C4-D4D7EC027B9E}" type="datetimeFigureOut">
              <a:rPr lang="en-US" kern="1200" smtClean="0">
                <a:solidFill>
                  <a:prstClr val="white">
                    <a:tint val="75000"/>
                  </a:prstClr>
                </a:solidFill>
                <a:latin typeface="Rockwell" panose="02060603020205020403"/>
                <a:ea typeface="+mn-ea"/>
                <a:cs typeface="+mn-cs"/>
              </a:rPr>
              <a:pPr defTabSz="685800">
                <a:buClrTx/>
              </a:pPr>
              <a:t>3/3/2019</a:t>
            </a:fld>
            <a:endParaRPr lang="en-US" kern="1200">
              <a:solidFill>
                <a:prstClr val="white">
                  <a:tint val="75000"/>
                </a:prstClr>
              </a:solidFill>
              <a:latin typeface="Rockwell" panose="02060603020205020403"/>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white">
                  <a:tint val="75000"/>
                </a:prstClr>
              </a:solidFill>
              <a:latin typeface="Rockwell" panose="02060603020205020403"/>
              <a:ea typeface="+mn-ea"/>
              <a:cs typeface="+mn-cs"/>
            </a:endParaRPr>
          </a:p>
        </p:txBody>
      </p:sp>
      <p:sp>
        <p:nvSpPr>
          <p:cNvPr id="6" name="Slide Number Placeholder 5"/>
          <p:cNvSpPr>
            <a:spLocks noGrp="1"/>
          </p:cNvSpPr>
          <p:nvPr>
            <p:ph type="sldNum" sz="quarter" idx="12"/>
          </p:nvPr>
        </p:nvSpPr>
        <p:spPr/>
        <p:txBody>
          <a:bodyPr/>
          <a:lstStyle/>
          <a:p>
            <a:pPr defTabSz="685800">
              <a:buClrTx/>
            </a:pPr>
            <a:fld id="{A5396A16-2A97-4E33-8343-178CA70E93C6}" type="slidenum">
              <a:rPr lang="en-US" kern="1200" smtClean="0">
                <a:solidFill>
                  <a:prstClr val="white">
                    <a:tint val="75000"/>
                  </a:prstClr>
                </a:solidFill>
                <a:latin typeface="Rockwell" panose="02060603020205020403"/>
                <a:ea typeface="+mn-ea"/>
                <a:cs typeface="+mn-cs"/>
              </a:rPr>
              <a:pPr defTabSz="685800">
                <a:buClrTx/>
              </a:pPr>
              <a:t>‹#›</a:t>
            </a:fld>
            <a:endParaRPr lang="en-US" kern="1200">
              <a:solidFill>
                <a:prstClr val="white">
                  <a:tint val="75000"/>
                </a:prstClr>
              </a:solidFill>
              <a:latin typeface="Rockwell" panose="02060603020205020403"/>
              <a:ea typeface="+mn-ea"/>
              <a:cs typeface="+mn-cs"/>
            </a:endParaRPr>
          </a:p>
        </p:txBody>
      </p:sp>
    </p:spTree>
    <p:extLst>
      <p:ext uri="{BB962C8B-B14F-4D97-AF65-F5344CB8AC3E}">
        <p14:creationId xmlns:p14="http://schemas.microsoft.com/office/powerpoint/2010/main" val="2875776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pPr>
            <a:fld id="{CBF46660-D434-4E83-A2C4-D4D7EC027B9E}" type="datetimeFigureOut">
              <a:rPr lang="en-US" kern="1200" smtClean="0">
                <a:solidFill>
                  <a:prstClr val="white">
                    <a:tint val="75000"/>
                  </a:prstClr>
                </a:solidFill>
                <a:latin typeface="Rockwell" panose="02060603020205020403"/>
                <a:ea typeface="+mn-ea"/>
                <a:cs typeface="+mn-cs"/>
              </a:rPr>
              <a:pPr defTabSz="685800">
                <a:buClrTx/>
              </a:pPr>
              <a:t>3/3/2019</a:t>
            </a:fld>
            <a:endParaRPr lang="en-US" kern="1200">
              <a:solidFill>
                <a:prstClr val="white">
                  <a:tint val="75000"/>
                </a:prstClr>
              </a:solidFill>
              <a:latin typeface="Rockwell" panose="02060603020205020403"/>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white">
                  <a:tint val="75000"/>
                </a:prstClr>
              </a:solidFill>
              <a:latin typeface="Rockwell" panose="02060603020205020403"/>
              <a:ea typeface="+mn-ea"/>
              <a:cs typeface="+mn-cs"/>
            </a:endParaRPr>
          </a:p>
        </p:txBody>
      </p:sp>
      <p:sp>
        <p:nvSpPr>
          <p:cNvPr id="6" name="Slide Number Placeholder 5"/>
          <p:cNvSpPr>
            <a:spLocks noGrp="1"/>
          </p:cNvSpPr>
          <p:nvPr>
            <p:ph type="sldNum" sz="quarter" idx="12"/>
          </p:nvPr>
        </p:nvSpPr>
        <p:spPr/>
        <p:txBody>
          <a:bodyPr/>
          <a:lstStyle/>
          <a:p>
            <a:pPr defTabSz="685800">
              <a:buClrTx/>
            </a:pPr>
            <a:fld id="{A5396A16-2A97-4E33-8343-178CA70E93C6}" type="slidenum">
              <a:rPr lang="en-US" kern="1200" smtClean="0">
                <a:solidFill>
                  <a:prstClr val="white">
                    <a:tint val="75000"/>
                  </a:prstClr>
                </a:solidFill>
                <a:latin typeface="Rockwell" panose="02060603020205020403"/>
                <a:ea typeface="+mn-ea"/>
                <a:cs typeface="+mn-cs"/>
              </a:rPr>
              <a:pPr defTabSz="685800">
                <a:buClrTx/>
              </a:pPr>
              <a:t>‹#›</a:t>
            </a:fld>
            <a:endParaRPr lang="en-US" kern="1200">
              <a:solidFill>
                <a:prstClr val="white">
                  <a:tint val="75000"/>
                </a:prstClr>
              </a:solidFill>
              <a:latin typeface="Rockwell" panose="02060603020205020403"/>
              <a:ea typeface="+mn-ea"/>
              <a:cs typeface="+mn-cs"/>
            </a:endParaRPr>
          </a:p>
        </p:txBody>
      </p:sp>
    </p:spTree>
    <p:extLst>
      <p:ext uri="{BB962C8B-B14F-4D97-AF65-F5344CB8AC3E}">
        <p14:creationId xmlns:p14="http://schemas.microsoft.com/office/powerpoint/2010/main" val="9154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8"/>
            <a:ext cx="9733512"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1229244" y="3602040"/>
            <a:ext cx="9733512"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buClrTx/>
            </a:pPr>
            <a:fld id="{CBF46660-D434-4E83-A2C4-D4D7EC027B9E}" type="datetimeFigureOut">
              <a:rPr lang="en-US" kern="1200" smtClean="0">
                <a:solidFill>
                  <a:prstClr val="white">
                    <a:tint val="75000"/>
                  </a:prstClr>
                </a:solidFill>
                <a:latin typeface="Rockwell" panose="02060603020205020403"/>
                <a:ea typeface="+mn-ea"/>
                <a:cs typeface="+mn-cs"/>
              </a:rPr>
              <a:pPr defTabSz="685800">
                <a:buClrTx/>
              </a:pPr>
              <a:t>3/3/2019</a:t>
            </a:fld>
            <a:endParaRPr lang="en-US" kern="1200">
              <a:solidFill>
                <a:prstClr val="white">
                  <a:tint val="75000"/>
                </a:prstClr>
              </a:solidFill>
              <a:latin typeface="Rockwell" panose="02060603020205020403"/>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white">
                  <a:tint val="75000"/>
                </a:prstClr>
              </a:solidFill>
              <a:latin typeface="Rockwell" panose="02060603020205020403"/>
              <a:ea typeface="+mn-ea"/>
              <a:cs typeface="+mn-cs"/>
            </a:endParaRPr>
          </a:p>
        </p:txBody>
      </p:sp>
      <p:sp>
        <p:nvSpPr>
          <p:cNvPr id="6" name="Slide Number Placeholder 5"/>
          <p:cNvSpPr>
            <a:spLocks noGrp="1"/>
          </p:cNvSpPr>
          <p:nvPr>
            <p:ph type="sldNum" sz="quarter" idx="12"/>
          </p:nvPr>
        </p:nvSpPr>
        <p:spPr/>
        <p:txBody>
          <a:bodyPr/>
          <a:lstStyle/>
          <a:p>
            <a:pPr defTabSz="685800">
              <a:buClrTx/>
            </a:pPr>
            <a:fld id="{A5396A16-2A97-4E33-8343-178CA70E93C6}" type="slidenum">
              <a:rPr lang="en-US" kern="1200" smtClean="0">
                <a:solidFill>
                  <a:prstClr val="white">
                    <a:tint val="75000"/>
                  </a:prstClr>
                </a:solidFill>
                <a:latin typeface="Rockwell" panose="02060603020205020403"/>
                <a:ea typeface="+mn-ea"/>
                <a:cs typeface="+mn-cs"/>
              </a:rPr>
              <a:pPr defTabSz="685800">
                <a:buClrTx/>
              </a:pPr>
              <a:t>‹#›</a:t>
            </a:fld>
            <a:endParaRPr lang="en-US" kern="1200">
              <a:solidFill>
                <a:prstClr val="white">
                  <a:tint val="75000"/>
                </a:prstClr>
              </a:solidFill>
              <a:latin typeface="Rockwell" panose="02060603020205020403"/>
              <a:ea typeface="+mn-ea"/>
              <a:cs typeface="+mn-cs"/>
            </a:endParaRPr>
          </a:p>
        </p:txBody>
      </p:sp>
    </p:spTree>
    <p:extLst>
      <p:ext uri="{BB962C8B-B14F-4D97-AF65-F5344CB8AC3E}">
        <p14:creationId xmlns:p14="http://schemas.microsoft.com/office/powerpoint/2010/main" val="565863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7" y="609602"/>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21"/>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21"/>
            <a:ext cx="5094155"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a:buClrTx/>
            </a:pPr>
            <a:fld id="{CBF46660-D434-4E83-A2C4-D4D7EC027B9E}" type="datetimeFigureOut">
              <a:rPr lang="en-US" kern="1200" smtClean="0">
                <a:solidFill>
                  <a:prstClr val="white">
                    <a:tint val="75000"/>
                  </a:prstClr>
                </a:solidFill>
                <a:latin typeface="Rockwell" panose="02060603020205020403"/>
                <a:ea typeface="+mn-ea"/>
                <a:cs typeface="+mn-cs"/>
              </a:rPr>
              <a:pPr defTabSz="685800">
                <a:buClrTx/>
              </a:pPr>
              <a:t>3/3/2019</a:t>
            </a:fld>
            <a:endParaRPr lang="en-US" kern="1200">
              <a:solidFill>
                <a:prstClr val="white">
                  <a:tint val="75000"/>
                </a:prstClr>
              </a:solidFill>
              <a:latin typeface="Rockwell" panose="02060603020205020403"/>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white">
                  <a:tint val="75000"/>
                </a:prstClr>
              </a:solidFill>
              <a:latin typeface="Rockwell" panose="02060603020205020403"/>
              <a:ea typeface="+mn-ea"/>
              <a:cs typeface="+mn-cs"/>
            </a:endParaRPr>
          </a:p>
        </p:txBody>
      </p:sp>
      <p:sp>
        <p:nvSpPr>
          <p:cNvPr id="7" name="Slide Number Placeholder 6"/>
          <p:cNvSpPr>
            <a:spLocks noGrp="1"/>
          </p:cNvSpPr>
          <p:nvPr>
            <p:ph type="sldNum" sz="quarter" idx="12"/>
          </p:nvPr>
        </p:nvSpPr>
        <p:spPr/>
        <p:txBody>
          <a:bodyPr/>
          <a:lstStyle/>
          <a:p>
            <a:pPr defTabSz="685800">
              <a:buClrTx/>
            </a:pPr>
            <a:fld id="{A5396A16-2A97-4E33-8343-178CA70E93C6}" type="slidenum">
              <a:rPr lang="en-US" kern="1200" smtClean="0">
                <a:solidFill>
                  <a:prstClr val="white">
                    <a:tint val="75000"/>
                  </a:prstClr>
                </a:solidFill>
                <a:latin typeface="Rockwell" panose="02060603020205020403"/>
                <a:ea typeface="+mn-ea"/>
                <a:cs typeface="+mn-cs"/>
              </a:rPr>
              <a:pPr defTabSz="685800">
                <a:buClrTx/>
              </a:pPr>
              <a:t>‹#›</a:t>
            </a:fld>
            <a:endParaRPr lang="en-US" kern="1200">
              <a:solidFill>
                <a:prstClr val="white">
                  <a:tint val="75000"/>
                </a:prstClr>
              </a:solidFill>
              <a:latin typeface="Rockwell" panose="02060603020205020403"/>
              <a:ea typeface="+mn-ea"/>
              <a:cs typeface="+mn-cs"/>
            </a:endParaRPr>
          </a:p>
        </p:txBody>
      </p:sp>
    </p:spTree>
    <p:extLst>
      <p:ext uri="{BB962C8B-B14F-4D97-AF65-F5344CB8AC3E}">
        <p14:creationId xmlns:p14="http://schemas.microsoft.com/office/powerpoint/2010/main" val="324913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7" y="609602"/>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6" y="2088320"/>
            <a:ext cx="48791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5"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a:buClrTx/>
            </a:pPr>
            <a:fld id="{CBF46660-D434-4E83-A2C4-D4D7EC027B9E}" type="datetimeFigureOut">
              <a:rPr lang="en-US" kern="1200" smtClean="0">
                <a:solidFill>
                  <a:prstClr val="white">
                    <a:tint val="75000"/>
                  </a:prstClr>
                </a:solidFill>
                <a:latin typeface="Rockwell" panose="02060603020205020403"/>
                <a:ea typeface="+mn-ea"/>
                <a:cs typeface="+mn-cs"/>
              </a:rPr>
              <a:pPr defTabSz="685800">
                <a:buClrTx/>
              </a:pPr>
              <a:t>3/3/2019</a:t>
            </a:fld>
            <a:endParaRPr lang="en-US" kern="1200">
              <a:solidFill>
                <a:prstClr val="white">
                  <a:tint val="75000"/>
                </a:prstClr>
              </a:solidFill>
              <a:latin typeface="Rockwell" panose="02060603020205020403"/>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white">
                  <a:tint val="75000"/>
                </a:prstClr>
              </a:solidFill>
              <a:latin typeface="Rockwell" panose="02060603020205020403"/>
              <a:ea typeface="+mn-ea"/>
              <a:cs typeface="+mn-cs"/>
            </a:endParaRPr>
          </a:p>
        </p:txBody>
      </p:sp>
      <p:sp>
        <p:nvSpPr>
          <p:cNvPr id="9" name="Slide Number Placeholder 8"/>
          <p:cNvSpPr>
            <a:spLocks noGrp="1"/>
          </p:cNvSpPr>
          <p:nvPr>
            <p:ph type="sldNum" sz="quarter" idx="12"/>
          </p:nvPr>
        </p:nvSpPr>
        <p:spPr/>
        <p:txBody>
          <a:bodyPr/>
          <a:lstStyle/>
          <a:p>
            <a:pPr defTabSz="685800">
              <a:buClrTx/>
            </a:pPr>
            <a:fld id="{A5396A16-2A97-4E33-8343-178CA70E93C6}" type="slidenum">
              <a:rPr lang="en-US" kern="1200" smtClean="0">
                <a:solidFill>
                  <a:prstClr val="white">
                    <a:tint val="75000"/>
                  </a:prstClr>
                </a:solidFill>
                <a:latin typeface="Rockwell" panose="02060603020205020403"/>
                <a:ea typeface="+mn-ea"/>
                <a:cs typeface="+mn-cs"/>
              </a:rPr>
              <a:pPr defTabSz="685800">
                <a:buClrTx/>
              </a:pPr>
              <a:t>‹#›</a:t>
            </a:fld>
            <a:endParaRPr lang="en-US" kern="1200">
              <a:solidFill>
                <a:prstClr val="white">
                  <a:tint val="75000"/>
                </a:prstClr>
              </a:solidFill>
              <a:latin typeface="Rockwell" panose="02060603020205020403"/>
              <a:ea typeface="+mn-ea"/>
              <a:cs typeface="+mn-cs"/>
            </a:endParaRPr>
          </a:p>
        </p:txBody>
      </p:sp>
    </p:spTree>
    <p:extLst>
      <p:ext uri="{BB962C8B-B14F-4D97-AF65-F5344CB8AC3E}">
        <p14:creationId xmlns:p14="http://schemas.microsoft.com/office/powerpoint/2010/main" val="2495424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a:buClrTx/>
            </a:pPr>
            <a:fld id="{CBF46660-D434-4E83-A2C4-D4D7EC027B9E}" type="datetimeFigureOut">
              <a:rPr lang="en-US" kern="1200" smtClean="0">
                <a:solidFill>
                  <a:prstClr val="white">
                    <a:tint val="75000"/>
                  </a:prstClr>
                </a:solidFill>
                <a:latin typeface="Rockwell" panose="02060603020205020403"/>
                <a:ea typeface="+mn-ea"/>
                <a:cs typeface="+mn-cs"/>
              </a:rPr>
              <a:pPr defTabSz="685800">
                <a:buClrTx/>
              </a:pPr>
              <a:t>3/3/2019</a:t>
            </a:fld>
            <a:endParaRPr lang="en-US" kern="1200">
              <a:solidFill>
                <a:prstClr val="white">
                  <a:tint val="75000"/>
                </a:prstClr>
              </a:solidFill>
              <a:latin typeface="Rockwell" panose="02060603020205020403"/>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white">
                  <a:tint val="75000"/>
                </a:prstClr>
              </a:solidFill>
              <a:latin typeface="Rockwell" panose="02060603020205020403"/>
              <a:ea typeface="+mn-ea"/>
              <a:cs typeface="+mn-cs"/>
            </a:endParaRPr>
          </a:p>
        </p:txBody>
      </p:sp>
      <p:sp>
        <p:nvSpPr>
          <p:cNvPr id="5" name="Slide Number Placeholder 4"/>
          <p:cNvSpPr>
            <a:spLocks noGrp="1"/>
          </p:cNvSpPr>
          <p:nvPr>
            <p:ph type="sldNum" sz="quarter" idx="12"/>
          </p:nvPr>
        </p:nvSpPr>
        <p:spPr/>
        <p:txBody>
          <a:bodyPr/>
          <a:lstStyle/>
          <a:p>
            <a:pPr defTabSz="685800">
              <a:buClrTx/>
            </a:pPr>
            <a:fld id="{A5396A16-2A97-4E33-8343-178CA70E93C6}" type="slidenum">
              <a:rPr lang="en-US" kern="1200" smtClean="0">
                <a:solidFill>
                  <a:prstClr val="white">
                    <a:tint val="75000"/>
                  </a:prstClr>
                </a:solidFill>
                <a:latin typeface="Rockwell" panose="02060603020205020403"/>
                <a:ea typeface="+mn-ea"/>
                <a:cs typeface="+mn-cs"/>
              </a:rPr>
              <a:pPr defTabSz="685800">
                <a:buClrTx/>
              </a:pPr>
              <a:t>‹#›</a:t>
            </a:fld>
            <a:endParaRPr lang="en-US" kern="1200">
              <a:solidFill>
                <a:prstClr val="white">
                  <a:tint val="75000"/>
                </a:prstClr>
              </a:solidFill>
              <a:latin typeface="Rockwell" panose="02060603020205020403"/>
              <a:ea typeface="+mn-ea"/>
              <a:cs typeface="+mn-cs"/>
            </a:endParaRPr>
          </a:p>
        </p:txBody>
      </p:sp>
    </p:spTree>
    <p:extLst>
      <p:ext uri="{BB962C8B-B14F-4D97-AF65-F5344CB8AC3E}">
        <p14:creationId xmlns:p14="http://schemas.microsoft.com/office/powerpoint/2010/main" val="307413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CBF46660-D434-4E83-A2C4-D4D7EC027B9E}" type="datetimeFigureOut">
              <a:rPr lang="en-US" kern="1200" smtClean="0">
                <a:solidFill>
                  <a:prstClr val="white">
                    <a:tint val="75000"/>
                  </a:prstClr>
                </a:solidFill>
                <a:latin typeface="Rockwell" panose="02060603020205020403"/>
                <a:ea typeface="+mn-ea"/>
                <a:cs typeface="+mn-cs"/>
              </a:rPr>
              <a:pPr defTabSz="685800">
                <a:buClrTx/>
              </a:pPr>
              <a:t>3/3/2019</a:t>
            </a:fld>
            <a:endParaRPr lang="en-US" kern="1200">
              <a:solidFill>
                <a:prstClr val="white">
                  <a:tint val="75000"/>
                </a:prstClr>
              </a:solidFill>
              <a:latin typeface="Rockwell" panose="02060603020205020403"/>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white">
                  <a:tint val="75000"/>
                </a:prstClr>
              </a:solidFill>
              <a:latin typeface="Rockwell" panose="02060603020205020403"/>
              <a:ea typeface="+mn-ea"/>
              <a:cs typeface="+mn-cs"/>
            </a:endParaRPr>
          </a:p>
        </p:txBody>
      </p:sp>
      <p:sp>
        <p:nvSpPr>
          <p:cNvPr id="4" name="Slide Number Placeholder 3"/>
          <p:cNvSpPr>
            <a:spLocks noGrp="1"/>
          </p:cNvSpPr>
          <p:nvPr>
            <p:ph type="sldNum" sz="quarter" idx="12"/>
          </p:nvPr>
        </p:nvSpPr>
        <p:spPr/>
        <p:txBody>
          <a:bodyPr/>
          <a:lstStyle/>
          <a:p>
            <a:pPr defTabSz="685800">
              <a:buClrTx/>
            </a:pPr>
            <a:fld id="{A5396A16-2A97-4E33-8343-178CA70E93C6}" type="slidenum">
              <a:rPr lang="en-US" kern="1200" smtClean="0">
                <a:solidFill>
                  <a:prstClr val="white">
                    <a:tint val="75000"/>
                  </a:prstClr>
                </a:solidFill>
                <a:latin typeface="Rockwell" panose="02060603020205020403"/>
                <a:ea typeface="+mn-ea"/>
                <a:cs typeface="+mn-cs"/>
              </a:rPr>
              <a:pPr defTabSz="685800">
                <a:buClrTx/>
              </a:pPr>
              <a:t>‹#›</a:t>
            </a:fld>
            <a:endParaRPr lang="en-US" kern="1200">
              <a:solidFill>
                <a:prstClr val="white">
                  <a:tint val="75000"/>
                </a:prstClr>
              </a:solidFill>
              <a:latin typeface="Rockwell" panose="02060603020205020403"/>
              <a:ea typeface="+mn-ea"/>
              <a:cs typeface="+mn-cs"/>
            </a:endParaRPr>
          </a:p>
        </p:txBody>
      </p:sp>
    </p:spTree>
    <p:extLst>
      <p:ext uri="{BB962C8B-B14F-4D97-AF65-F5344CB8AC3E}">
        <p14:creationId xmlns:p14="http://schemas.microsoft.com/office/powerpoint/2010/main" val="2618516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5078065"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2"/>
            <a:ext cx="3932237"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pPr>
            <a:fld id="{CBF46660-D434-4E83-A2C4-D4D7EC027B9E}" type="datetimeFigureOut">
              <a:rPr lang="en-US" kern="1200" smtClean="0">
                <a:solidFill>
                  <a:prstClr val="white">
                    <a:tint val="75000"/>
                  </a:prstClr>
                </a:solidFill>
                <a:latin typeface="Rockwell" panose="02060603020205020403"/>
                <a:ea typeface="+mn-ea"/>
                <a:cs typeface="+mn-cs"/>
              </a:rPr>
              <a:pPr defTabSz="685800">
                <a:buClrTx/>
              </a:pPr>
              <a:t>3/3/2019</a:t>
            </a:fld>
            <a:endParaRPr lang="en-US" kern="1200">
              <a:solidFill>
                <a:prstClr val="white">
                  <a:tint val="75000"/>
                </a:prstClr>
              </a:solidFill>
              <a:latin typeface="Rockwell" panose="02060603020205020403"/>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white">
                  <a:tint val="75000"/>
                </a:prstClr>
              </a:solidFill>
              <a:latin typeface="Rockwell" panose="02060603020205020403"/>
              <a:ea typeface="+mn-ea"/>
              <a:cs typeface="+mn-cs"/>
            </a:endParaRPr>
          </a:p>
        </p:txBody>
      </p:sp>
      <p:sp>
        <p:nvSpPr>
          <p:cNvPr id="7" name="Slide Number Placeholder 6"/>
          <p:cNvSpPr>
            <a:spLocks noGrp="1"/>
          </p:cNvSpPr>
          <p:nvPr>
            <p:ph type="sldNum" sz="quarter" idx="12"/>
          </p:nvPr>
        </p:nvSpPr>
        <p:spPr/>
        <p:txBody>
          <a:bodyPr/>
          <a:lstStyle/>
          <a:p>
            <a:pPr defTabSz="685800">
              <a:buClrTx/>
            </a:pPr>
            <a:fld id="{A5396A16-2A97-4E33-8343-178CA70E93C6}" type="slidenum">
              <a:rPr lang="en-US" kern="1200" smtClean="0">
                <a:solidFill>
                  <a:prstClr val="white">
                    <a:tint val="75000"/>
                  </a:prstClr>
                </a:solidFill>
                <a:latin typeface="Rockwell" panose="02060603020205020403"/>
                <a:ea typeface="+mn-ea"/>
                <a:cs typeface="+mn-cs"/>
              </a:rPr>
              <a:pPr defTabSz="685800">
                <a:buClrTx/>
              </a:pPr>
              <a:t>‹#›</a:t>
            </a:fld>
            <a:endParaRPr lang="en-US" kern="1200">
              <a:solidFill>
                <a:prstClr val="white">
                  <a:tint val="75000"/>
                </a:prstClr>
              </a:solidFill>
              <a:latin typeface="Rockwell" panose="02060603020205020403"/>
              <a:ea typeface="+mn-ea"/>
              <a:cs typeface="+mn-cs"/>
            </a:endParaRPr>
          </a:p>
        </p:txBody>
      </p:sp>
    </p:spTree>
    <p:extLst>
      <p:ext uri="{BB962C8B-B14F-4D97-AF65-F5344CB8AC3E}">
        <p14:creationId xmlns:p14="http://schemas.microsoft.com/office/powerpoint/2010/main" val="26303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Shape 19"/>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5929773"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5"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1"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pPr>
            <a:fld id="{CBF46660-D434-4E83-A2C4-D4D7EC027B9E}" type="datetimeFigureOut">
              <a:rPr lang="en-US" kern="1200" smtClean="0">
                <a:solidFill>
                  <a:prstClr val="white">
                    <a:tint val="75000"/>
                  </a:prstClr>
                </a:solidFill>
                <a:latin typeface="Rockwell" panose="02060603020205020403"/>
                <a:ea typeface="+mn-ea"/>
                <a:cs typeface="+mn-cs"/>
              </a:rPr>
              <a:pPr defTabSz="685800">
                <a:buClrTx/>
              </a:pPr>
              <a:t>3/3/2019</a:t>
            </a:fld>
            <a:endParaRPr lang="en-US" kern="1200">
              <a:solidFill>
                <a:prstClr val="white">
                  <a:tint val="75000"/>
                </a:prstClr>
              </a:solidFill>
              <a:latin typeface="Rockwell" panose="02060603020205020403"/>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white">
                  <a:tint val="75000"/>
                </a:prstClr>
              </a:solidFill>
              <a:latin typeface="Rockwell" panose="02060603020205020403"/>
              <a:ea typeface="+mn-ea"/>
              <a:cs typeface="+mn-cs"/>
            </a:endParaRPr>
          </a:p>
        </p:txBody>
      </p:sp>
      <p:sp>
        <p:nvSpPr>
          <p:cNvPr id="7" name="Slide Number Placeholder 6"/>
          <p:cNvSpPr>
            <a:spLocks noGrp="1"/>
          </p:cNvSpPr>
          <p:nvPr>
            <p:ph type="sldNum" sz="quarter" idx="12"/>
          </p:nvPr>
        </p:nvSpPr>
        <p:spPr/>
        <p:txBody>
          <a:bodyPr/>
          <a:lstStyle/>
          <a:p>
            <a:pPr defTabSz="685800">
              <a:buClrTx/>
            </a:pPr>
            <a:fld id="{A5396A16-2A97-4E33-8343-178CA70E93C6}" type="slidenum">
              <a:rPr lang="en-US" kern="1200" smtClean="0">
                <a:solidFill>
                  <a:prstClr val="white">
                    <a:tint val="75000"/>
                  </a:prstClr>
                </a:solidFill>
                <a:latin typeface="Rockwell" panose="02060603020205020403"/>
                <a:ea typeface="+mn-ea"/>
                <a:cs typeface="+mn-cs"/>
              </a:rPr>
              <a:pPr defTabSz="685800">
                <a:buClrTx/>
              </a:pPr>
              <a:t>‹#›</a:t>
            </a:fld>
            <a:endParaRPr lang="en-US" kern="1200">
              <a:solidFill>
                <a:prstClr val="white">
                  <a:tint val="75000"/>
                </a:prstClr>
              </a:solidFill>
              <a:latin typeface="Rockwell" panose="02060603020205020403"/>
              <a:ea typeface="+mn-ea"/>
              <a:cs typeface="+mn-cs"/>
            </a:endParaRPr>
          </a:p>
        </p:txBody>
      </p:sp>
    </p:spTree>
    <p:extLst>
      <p:ext uri="{BB962C8B-B14F-4D97-AF65-F5344CB8AC3E}">
        <p14:creationId xmlns:p14="http://schemas.microsoft.com/office/powerpoint/2010/main" val="2914898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7" y="4289374"/>
            <a:ext cx="10367564"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7" y="621323"/>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pPr>
            <a:fld id="{CBF46660-D434-4E83-A2C4-D4D7EC027B9E}" type="datetimeFigureOut">
              <a:rPr lang="en-US" kern="1200" smtClean="0">
                <a:solidFill>
                  <a:prstClr val="white">
                    <a:tint val="75000"/>
                  </a:prstClr>
                </a:solidFill>
                <a:latin typeface="Rockwell" panose="02060603020205020403"/>
                <a:ea typeface="+mn-ea"/>
                <a:cs typeface="+mn-cs"/>
              </a:rPr>
              <a:pPr defTabSz="685800">
                <a:buClrTx/>
              </a:pPr>
              <a:t>3/3/2019</a:t>
            </a:fld>
            <a:endParaRPr lang="en-US" kern="1200">
              <a:solidFill>
                <a:prstClr val="white">
                  <a:tint val="75000"/>
                </a:prstClr>
              </a:solidFill>
              <a:latin typeface="Rockwell" panose="02060603020205020403"/>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white">
                  <a:tint val="75000"/>
                </a:prstClr>
              </a:solidFill>
              <a:latin typeface="Rockwell" panose="02060603020205020403"/>
              <a:ea typeface="+mn-ea"/>
              <a:cs typeface="+mn-cs"/>
            </a:endParaRPr>
          </a:p>
        </p:txBody>
      </p:sp>
      <p:sp>
        <p:nvSpPr>
          <p:cNvPr id="7" name="Slide Number Placeholder 6"/>
          <p:cNvSpPr>
            <a:spLocks noGrp="1"/>
          </p:cNvSpPr>
          <p:nvPr>
            <p:ph type="sldNum" sz="quarter" idx="12"/>
          </p:nvPr>
        </p:nvSpPr>
        <p:spPr/>
        <p:txBody>
          <a:bodyPr/>
          <a:lstStyle/>
          <a:p>
            <a:pPr defTabSz="685800">
              <a:buClrTx/>
            </a:pPr>
            <a:fld id="{A5396A16-2A97-4E33-8343-178CA70E93C6}" type="slidenum">
              <a:rPr lang="en-US" kern="1200" smtClean="0">
                <a:solidFill>
                  <a:prstClr val="white">
                    <a:tint val="75000"/>
                  </a:prstClr>
                </a:solidFill>
                <a:latin typeface="Rockwell" panose="02060603020205020403"/>
                <a:ea typeface="+mn-ea"/>
                <a:cs typeface="+mn-cs"/>
              </a:rPr>
              <a:pPr defTabSz="685800">
                <a:buClrTx/>
              </a:pPr>
              <a:t>‹#›</a:t>
            </a:fld>
            <a:endParaRPr lang="en-US" kern="1200">
              <a:solidFill>
                <a:prstClr val="white">
                  <a:tint val="75000"/>
                </a:prstClr>
              </a:solidFill>
              <a:latin typeface="Rockwell" panose="02060603020205020403"/>
              <a:ea typeface="+mn-ea"/>
              <a:cs typeface="+mn-cs"/>
            </a:endParaRPr>
          </a:p>
        </p:txBody>
      </p:sp>
    </p:spTree>
    <p:extLst>
      <p:ext uri="{BB962C8B-B14F-4D97-AF65-F5344CB8AC3E}">
        <p14:creationId xmlns:p14="http://schemas.microsoft.com/office/powerpoint/2010/main" val="1318881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2"/>
            <a:ext cx="10353763"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913797" y="4204820"/>
            <a:ext cx="1035376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pPr>
            <a:fld id="{CBF46660-D434-4E83-A2C4-D4D7EC027B9E}" type="datetimeFigureOut">
              <a:rPr lang="en-US" kern="1200" smtClean="0">
                <a:solidFill>
                  <a:prstClr val="white">
                    <a:tint val="75000"/>
                  </a:prstClr>
                </a:solidFill>
                <a:latin typeface="Rockwell" panose="02060603020205020403"/>
                <a:ea typeface="+mn-ea"/>
                <a:cs typeface="+mn-cs"/>
              </a:rPr>
              <a:pPr defTabSz="685800">
                <a:buClrTx/>
              </a:pPr>
              <a:t>3/3/2019</a:t>
            </a:fld>
            <a:endParaRPr lang="en-US" kern="1200">
              <a:solidFill>
                <a:prstClr val="white">
                  <a:tint val="75000"/>
                </a:prstClr>
              </a:solidFill>
              <a:latin typeface="Rockwell" panose="02060603020205020403"/>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white">
                  <a:tint val="75000"/>
                </a:prstClr>
              </a:solidFill>
              <a:latin typeface="Rockwell" panose="02060603020205020403"/>
              <a:ea typeface="+mn-ea"/>
              <a:cs typeface="+mn-cs"/>
            </a:endParaRPr>
          </a:p>
        </p:txBody>
      </p:sp>
      <p:sp>
        <p:nvSpPr>
          <p:cNvPr id="7" name="Slide Number Placeholder 6"/>
          <p:cNvSpPr>
            <a:spLocks noGrp="1"/>
          </p:cNvSpPr>
          <p:nvPr>
            <p:ph type="sldNum" sz="quarter" idx="12"/>
          </p:nvPr>
        </p:nvSpPr>
        <p:spPr/>
        <p:txBody>
          <a:bodyPr/>
          <a:lstStyle/>
          <a:p>
            <a:pPr defTabSz="685800">
              <a:buClrTx/>
            </a:pPr>
            <a:fld id="{A5396A16-2A97-4E33-8343-178CA70E93C6}" type="slidenum">
              <a:rPr lang="en-US" kern="1200" smtClean="0">
                <a:solidFill>
                  <a:prstClr val="white">
                    <a:tint val="75000"/>
                  </a:prstClr>
                </a:solidFill>
                <a:latin typeface="Rockwell" panose="02060603020205020403"/>
                <a:ea typeface="+mn-ea"/>
                <a:cs typeface="+mn-cs"/>
              </a:rPr>
              <a:pPr defTabSz="685800">
                <a:buClrTx/>
              </a:pPr>
              <a:t>‹#›</a:t>
            </a:fld>
            <a:endParaRPr lang="en-US" kern="1200">
              <a:solidFill>
                <a:prstClr val="white">
                  <a:tint val="75000"/>
                </a:prstClr>
              </a:solidFill>
              <a:latin typeface="Rockwell" panose="02060603020205020403"/>
              <a:ea typeface="+mn-ea"/>
              <a:cs typeface="+mn-cs"/>
            </a:endParaRPr>
          </a:p>
        </p:txBody>
      </p:sp>
    </p:spTree>
    <p:extLst>
      <p:ext uri="{BB962C8B-B14F-4D97-AF65-F5344CB8AC3E}">
        <p14:creationId xmlns:p14="http://schemas.microsoft.com/office/powerpoint/2010/main" val="2635900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610032"/>
            <a:ext cx="8752299"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913793" y="4204821"/>
            <a:ext cx="10353763"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pPr>
            <a:fld id="{CBF46660-D434-4E83-A2C4-D4D7EC027B9E}" type="datetimeFigureOut">
              <a:rPr lang="en-US" kern="1200" smtClean="0">
                <a:solidFill>
                  <a:prstClr val="white">
                    <a:tint val="75000"/>
                  </a:prstClr>
                </a:solidFill>
                <a:latin typeface="Rockwell" panose="02060603020205020403"/>
                <a:ea typeface="+mn-ea"/>
                <a:cs typeface="+mn-cs"/>
              </a:rPr>
              <a:pPr defTabSz="685800">
                <a:buClrTx/>
              </a:pPr>
              <a:t>3/3/2019</a:t>
            </a:fld>
            <a:endParaRPr lang="en-US" kern="1200">
              <a:solidFill>
                <a:prstClr val="white">
                  <a:tint val="75000"/>
                </a:prstClr>
              </a:solidFill>
              <a:latin typeface="Rockwell" panose="02060603020205020403"/>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white">
                  <a:tint val="75000"/>
                </a:prstClr>
              </a:solidFill>
              <a:latin typeface="Rockwell" panose="02060603020205020403"/>
              <a:ea typeface="+mn-ea"/>
              <a:cs typeface="+mn-cs"/>
            </a:endParaRPr>
          </a:p>
        </p:txBody>
      </p:sp>
      <p:sp>
        <p:nvSpPr>
          <p:cNvPr id="7" name="Slide Number Placeholder 6"/>
          <p:cNvSpPr>
            <a:spLocks noGrp="1"/>
          </p:cNvSpPr>
          <p:nvPr>
            <p:ph type="sldNum" sz="quarter" idx="12"/>
          </p:nvPr>
        </p:nvSpPr>
        <p:spPr/>
        <p:txBody>
          <a:bodyPr/>
          <a:lstStyle/>
          <a:p>
            <a:pPr defTabSz="685800">
              <a:buClrTx/>
            </a:pPr>
            <a:fld id="{A5396A16-2A97-4E33-8343-178CA70E93C6}" type="slidenum">
              <a:rPr lang="en-US" kern="1200" smtClean="0">
                <a:solidFill>
                  <a:prstClr val="white">
                    <a:tint val="75000"/>
                  </a:prstClr>
                </a:solidFill>
                <a:latin typeface="Rockwell" panose="02060603020205020403"/>
                <a:ea typeface="+mn-ea"/>
                <a:cs typeface="+mn-cs"/>
              </a:rPr>
              <a:pPr defTabSz="685800">
                <a:buClrTx/>
              </a:pPr>
              <a:t>‹#›</a:t>
            </a:fld>
            <a:endParaRPr lang="en-US" kern="1200">
              <a:solidFill>
                <a:prstClr val="white">
                  <a:tint val="75000"/>
                </a:prstClr>
              </a:solidFill>
              <a:latin typeface="Rockwell" panose="02060603020205020403"/>
              <a:ea typeface="+mn-ea"/>
              <a:cs typeface="+mn-cs"/>
            </a:endParaRPr>
          </a:p>
        </p:txBody>
      </p:sp>
      <p:sp>
        <p:nvSpPr>
          <p:cNvPr id="11" name="TextBox 10"/>
          <p:cNvSpPr txBox="1"/>
          <p:nvPr/>
        </p:nvSpPr>
        <p:spPr>
          <a:xfrm>
            <a:off x="836612" y="735241"/>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white"/>
                </a:solidFill>
                <a:effectLst/>
                <a:uLnTx/>
                <a:uFillTx/>
                <a:latin typeface="Rockwell" panose="02060603020205020403"/>
                <a:ea typeface="+mn-ea"/>
                <a:cs typeface="+mn-cs"/>
              </a:rPr>
              <a:t>“</a:t>
            </a:r>
          </a:p>
        </p:txBody>
      </p:sp>
      <p:sp>
        <p:nvSpPr>
          <p:cNvPr id="13" name="TextBox 12"/>
          <p:cNvSpPr txBox="1"/>
          <p:nvPr/>
        </p:nvSpPr>
        <p:spPr>
          <a:xfrm>
            <a:off x="10657956" y="2972093"/>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white"/>
                </a:solidFill>
                <a:effectLst/>
                <a:uLnTx/>
                <a:uFillTx/>
                <a:latin typeface="Rockwell" panose="02060603020205020403"/>
                <a:ea typeface="+mn-ea"/>
                <a:cs typeface="+mn-cs"/>
              </a:rPr>
              <a:t>”</a:t>
            </a:r>
          </a:p>
        </p:txBody>
      </p:sp>
    </p:spTree>
    <p:extLst>
      <p:ext uri="{BB962C8B-B14F-4D97-AF65-F5344CB8AC3E}">
        <p14:creationId xmlns:p14="http://schemas.microsoft.com/office/powerpoint/2010/main" val="3428230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7" y="2126944"/>
            <a:ext cx="10355327"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913795" y="4650556"/>
            <a:ext cx="10353763"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pPr>
            <a:fld id="{CBF46660-D434-4E83-A2C4-D4D7EC027B9E}" type="datetimeFigureOut">
              <a:rPr lang="en-US" kern="1200" smtClean="0">
                <a:solidFill>
                  <a:prstClr val="white">
                    <a:tint val="75000"/>
                  </a:prstClr>
                </a:solidFill>
                <a:latin typeface="Rockwell" panose="02060603020205020403"/>
                <a:ea typeface="+mn-ea"/>
                <a:cs typeface="+mn-cs"/>
              </a:rPr>
              <a:pPr defTabSz="685800">
                <a:buClrTx/>
              </a:pPr>
              <a:t>3/3/2019</a:t>
            </a:fld>
            <a:endParaRPr lang="en-US" kern="1200">
              <a:solidFill>
                <a:prstClr val="white">
                  <a:tint val="75000"/>
                </a:prstClr>
              </a:solidFill>
              <a:latin typeface="Rockwell" panose="02060603020205020403"/>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white">
                  <a:tint val="75000"/>
                </a:prstClr>
              </a:solidFill>
              <a:latin typeface="Rockwell" panose="02060603020205020403"/>
              <a:ea typeface="+mn-ea"/>
              <a:cs typeface="+mn-cs"/>
            </a:endParaRPr>
          </a:p>
        </p:txBody>
      </p:sp>
      <p:sp>
        <p:nvSpPr>
          <p:cNvPr id="7" name="Slide Number Placeholder 6"/>
          <p:cNvSpPr>
            <a:spLocks noGrp="1"/>
          </p:cNvSpPr>
          <p:nvPr>
            <p:ph type="sldNum" sz="quarter" idx="12"/>
          </p:nvPr>
        </p:nvSpPr>
        <p:spPr/>
        <p:txBody>
          <a:bodyPr/>
          <a:lstStyle/>
          <a:p>
            <a:pPr defTabSz="685800">
              <a:buClrTx/>
            </a:pPr>
            <a:fld id="{A5396A16-2A97-4E33-8343-178CA70E93C6}" type="slidenum">
              <a:rPr lang="en-US" kern="1200" smtClean="0">
                <a:solidFill>
                  <a:prstClr val="white">
                    <a:tint val="75000"/>
                  </a:prstClr>
                </a:solidFill>
                <a:latin typeface="Rockwell" panose="02060603020205020403"/>
                <a:ea typeface="+mn-ea"/>
                <a:cs typeface="+mn-cs"/>
              </a:rPr>
              <a:pPr defTabSz="685800">
                <a:buClrTx/>
              </a:pPr>
              <a:t>‹#›</a:t>
            </a:fld>
            <a:endParaRPr lang="en-US" kern="1200">
              <a:solidFill>
                <a:prstClr val="white">
                  <a:tint val="75000"/>
                </a:prstClr>
              </a:solidFill>
              <a:latin typeface="Rockwell" panose="02060603020205020403"/>
              <a:ea typeface="+mn-ea"/>
              <a:cs typeface="+mn-cs"/>
            </a:endParaRPr>
          </a:p>
        </p:txBody>
      </p:sp>
    </p:spTree>
    <p:extLst>
      <p:ext uri="{BB962C8B-B14F-4D97-AF65-F5344CB8AC3E}">
        <p14:creationId xmlns:p14="http://schemas.microsoft.com/office/powerpoint/2010/main" val="3173879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3" y="609602"/>
            <a:ext cx="10353763"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2088321"/>
            <a:ext cx="3298956"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913795" y="2911624"/>
            <a:ext cx="329895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4444879" y="2911624"/>
            <a:ext cx="3299821"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7973299" y="2088320"/>
            <a:ext cx="3291211"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7976347" y="2911624"/>
            <a:ext cx="3291211"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defTabSz="685800">
              <a:buClrTx/>
            </a:pPr>
            <a:fld id="{CBF46660-D434-4E83-A2C4-D4D7EC027B9E}" type="datetimeFigureOut">
              <a:rPr lang="en-US" kern="1200" smtClean="0">
                <a:solidFill>
                  <a:prstClr val="white">
                    <a:tint val="75000"/>
                  </a:prstClr>
                </a:solidFill>
                <a:latin typeface="Rockwell" panose="02060603020205020403"/>
                <a:ea typeface="+mn-ea"/>
                <a:cs typeface="+mn-cs"/>
              </a:rPr>
              <a:pPr defTabSz="685800">
                <a:buClrTx/>
              </a:pPr>
              <a:t>3/3/2019</a:t>
            </a:fld>
            <a:endParaRPr lang="en-US" kern="1200">
              <a:solidFill>
                <a:prstClr val="white">
                  <a:tint val="75000"/>
                </a:prstClr>
              </a:solidFill>
              <a:latin typeface="Rockwell" panose="02060603020205020403"/>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white">
                  <a:tint val="75000"/>
                </a:prstClr>
              </a:solidFill>
              <a:latin typeface="Rockwell" panose="02060603020205020403"/>
              <a:ea typeface="+mn-ea"/>
              <a:cs typeface="+mn-cs"/>
            </a:endParaRPr>
          </a:p>
        </p:txBody>
      </p:sp>
      <p:sp>
        <p:nvSpPr>
          <p:cNvPr id="5" name="Slide Number Placeholder 4"/>
          <p:cNvSpPr>
            <a:spLocks noGrp="1"/>
          </p:cNvSpPr>
          <p:nvPr>
            <p:ph type="sldNum" sz="quarter" idx="12"/>
          </p:nvPr>
        </p:nvSpPr>
        <p:spPr/>
        <p:txBody>
          <a:bodyPr/>
          <a:lstStyle/>
          <a:p>
            <a:pPr defTabSz="685800">
              <a:buClrTx/>
            </a:pPr>
            <a:fld id="{A5396A16-2A97-4E33-8343-178CA70E93C6}" type="slidenum">
              <a:rPr lang="en-US" kern="1200" smtClean="0">
                <a:solidFill>
                  <a:prstClr val="white">
                    <a:tint val="75000"/>
                  </a:prstClr>
                </a:solidFill>
                <a:latin typeface="Rockwell" panose="02060603020205020403"/>
                <a:ea typeface="+mn-ea"/>
                <a:cs typeface="+mn-cs"/>
              </a:rPr>
              <a:pPr defTabSz="685800">
                <a:buClrTx/>
              </a:pPr>
              <a:t>‹#›</a:t>
            </a:fld>
            <a:endParaRPr lang="en-US" kern="1200">
              <a:solidFill>
                <a:prstClr val="white">
                  <a:tint val="75000"/>
                </a:prstClr>
              </a:solidFill>
              <a:latin typeface="Rockwell" panose="02060603020205020403"/>
              <a:ea typeface="+mn-ea"/>
              <a:cs typeface="+mn-cs"/>
            </a:endParaRPr>
          </a:p>
        </p:txBody>
      </p:sp>
    </p:spTree>
    <p:extLst>
      <p:ext uri="{BB962C8B-B14F-4D97-AF65-F5344CB8AC3E}">
        <p14:creationId xmlns:p14="http://schemas.microsoft.com/office/powerpoint/2010/main" val="2269058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2"/>
            <a:ext cx="10353763"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6" y="4195899"/>
            <a:ext cx="329895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1"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13796" y="4772161"/>
            <a:ext cx="3298955"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4442702" y="4195899"/>
            <a:ext cx="3298983"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8152805"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7973297" y="4772163"/>
            <a:ext cx="3294259"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defTabSz="685800">
              <a:buClrTx/>
            </a:pPr>
            <a:fld id="{CBF46660-D434-4E83-A2C4-D4D7EC027B9E}" type="datetimeFigureOut">
              <a:rPr lang="en-US" kern="1200" smtClean="0">
                <a:solidFill>
                  <a:prstClr val="white">
                    <a:tint val="75000"/>
                  </a:prstClr>
                </a:solidFill>
                <a:latin typeface="Rockwell" panose="02060603020205020403"/>
                <a:ea typeface="+mn-ea"/>
                <a:cs typeface="+mn-cs"/>
              </a:rPr>
              <a:pPr defTabSz="685800">
                <a:buClrTx/>
              </a:pPr>
              <a:t>3/3/2019</a:t>
            </a:fld>
            <a:endParaRPr lang="en-US" kern="1200">
              <a:solidFill>
                <a:prstClr val="white">
                  <a:tint val="75000"/>
                </a:prstClr>
              </a:solidFill>
              <a:latin typeface="Rockwell" panose="02060603020205020403"/>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white">
                  <a:tint val="75000"/>
                </a:prstClr>
              </a:solidFill>
              <a:latin typeface="Rockwell" panose="02060603020205020403"/>
              <a:ea typeface="+mn-ea"/>
              <a:cs typeface="+mn-cs"/>
            </a:endParaRPr>
          </a:p>
        </p:txBody>
      </p:sp>
      <p:sp>
        <p:nvSpPr>
          <p:cNvPr id="5" name="Slide Number Placeholder 4"/>
          <p:cNvSpPr>
            <a:spLocks noGrp="1"/>
          </p:cNvSpPr>
          <p:nvPr>
            <p:ph type="sldNum" sz="quarter" idx="12"/>
          </p:nvPr>
        </p:nvSpPr>
        <p:spPr/>
        <p:txBody>
          <a:bodyPr/>
          <a:lstStyle/>
          <a:p>
            <a:pPr defTabSz="685800">
              <a:buClrTx/>
            </a:pPr>
            <a:fld id="{A5396A16-2A97-4E33-8343-178CA70E93C6}" type="slidenum">
              <a:rPr lang="en-US" kern="1200" smtClean="0">
                <a:solidFill>
                  <a:prstClr val="white">
                    <a:tint val="75000"/>
                  </a:prstClr>
                </a:solidFill>
                <a:latin typeface="Rockwell" panose="02060603020205020403"/>
                <a:ea typeface="+mn-ea"/>
                <a:cs typeface="+mn-cs"/>
              </a:rPr>
              <a:pPr defTabSz="685800">
                <a:buClrTx/>
              </a:pPr>
              <a:t>‹#›</a:t>
            </a:fld>
            <a:endParaRPr lang="en-US" kern="1200">
              <a:solidFill>
                <a:prstClr val="white">
                  <a:tint val="75000"/>
                </a:prstClr>
              </a:solidFill>
              <a:latin typeface="Rockwell" panose="02060603020205020403"/>
              <a:ea typeface="+mn-ea"/>
              <a:cs typeface="+mn-cs"/>
            </a:endParaRPr>
          </a:p>
        </p:txBody>
      </p:sp>
    </p:spTree>
    <p:extLst>
      <p:ext uri="{BB962C8B-B14F-4D97-AF65-F5344CB8AC3E}">
        <p14:creationId xmlns:p14="http://schemas.microsoft.com/office/powerpoint/2010/main" val="676739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pPr>
            <a:fld id="{CBF46660-D434-4E83-A2C4-D4D7EC027B9E}" type="datetimeFigureOut">
              <a:rPr lang="en-US" kern="1200" smtClean="0">
                <a:solidFill>
                  <a:prstClr val="white">
                    <a:tint val="75000"/>
                  </a:prstClr>
                </a:solidFill>
                <a:latin typeface="Rockwell" panose="02060603020205020403"/>
                <a:ea typeface="+mn-ea"/>
                <a:cs typeface="+mn-cs"/>
              </a:rPr>
              <a:pPr defTabSz="685800">
                <a:buClrTx/>
              </a:pPr>
              <a:t>3/3/2019</a:t>
            </a:fld>
            <a:endParaRPr lang="en-US" kern="1200">
              <a:solidFill>
                <a:prstClr val="white">
                  <a:tint val="75000"/>
                </a:prstClr>
              </a:solidFill>
              <a:latin typeface="Rockwell" panose="02060603020205020403"/>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white">
                  <a:tint val="75000"/>
                </a:prstClr>
              </a:solidFill>
              <a:latin typeface="Rockwell" panose="02060603020205020403"/>
              <a:ea typeface="+mn-ea"/>
              <a:cs typeface="+mn-cs"/>
            </a:endParaRPr>
          </a:p>
        </p:txBody>
      </p:sp>
      <p:sp>
        <p:nvSpPr>
          <p:cNvPr id="6" name="Slide Number Placeholder 5"/>
          <p:cNvSpPr>
            <a:spLocks noGrp="1"/>
          </p:cNvSpPr>
          <p:nvPr>
            <p:ph type="sldNum" sz="quarter" idx="12"/>
          </p:nvPr>
        </p:nvSpPr>
        <p:spPr/>
        <p:txBody>
          <a:bodyPr/>
          <a:lstStyle/>
          <a:p>
            <a:pPr defTabSz="685800">
              <a:buClrTx/>
            </a:pPr>
            <a:fld id="{A5396A16-2A97-4E33-8343-178CA70E93C6}" type="slidenum">
              <a:rPr lang="en-US" kern="1200" smtClean="0">
                <a:solidFill>
                  <a:prstClr val="white">
                    <a:tint val="75000"/>
                  </a:prstClr>
                </a:solidFill>
                <a:latin typeface="Rockwell" panose="02060603020205020403"/>
                <a:ea typeface="+mn-ea"/>
                <a:cs typeface="+mn-cs"/>
              </a:rPr>
              <a:pPr defTabSz="685800">
                <a:buClrTx/>
              </a:pPr>
              <a:t>‹#›</a:t>
            </a:fld>
            <a:endParaRPr lang="en-US" kern="1200">
              <a:solidFill>
                <a:prstClr val="white">
                  <a:tint val="75000"/>
                </a:prstClr>
              </a:solidFill>
              <a:latin typeface="Rockwell" panose="02060603020205020403"/>
              <a:ea typeface="+mn-ea"/>
              <a:cs typeface="+mn-cs"/>
            </a:endParaRPr>
          </a:p>
        </p:txBody>
      </p:sp>
    </p:spTree>
    <p:extLst>
      <p:ext uri="{BB962C8B-B14F-4D97-AF65-F5344CB8AC3E}">
        <p14:creationId xmlns:p14="http://schemas.microsoft.com/office/powerpoint/2010/main" val="2760398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609601"/>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601"/>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pPr>
            <a:fld id="{CBF46660-D434-4E83-A2C4-D4D7EC027B9E}" type="datetimeFigureOut">
              <a:rPr lang="en-US" kern="1200" smtClean="0">
                <a:solidFill>
                  <a:prstClr val="white">
                    <a:tint val="75000"/>
                  </a:prstClr>
                </a:solidFill>
                <a:latin typeface="Rockwell" panose="02060603020205020403"/>
                <a:ea typeface="+mn-ea"/>
                <a:cs typeface="+mn-cs"/>
              </a:rPr>
              <a:pPr defTabSz="685800">
                <a:buClrTx/>
              </a:pPr>
              <a:t>3/3/2019</a:t>
            </a:fld>
            <a:endParaRPr lang="en-US" kern="1200">
              <a:solidFill>
                <a:prstClr val="white">
                  <a:tint val="75000"/>
                </a:prstClr>
              </a:solidFill>
              <a:latin typeface="Rockwell" panose="02060603020205020403"/>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white">
                  <a:tint val="75000"/>
                </a:prstClr>
              </a:solidFill>
              <a:latin typeface="Rockwell" panose="02060603020205020403"/>
              <a:ea typeface="+mn-ea"/>
              <a:cs typeface="+mn-cs"/>
            </a:endParaRPr>
          </a:p>
        </p:txBody>
      </p:sp>
      <p:sp>
        <p:nvSpPr>
          <p:cNvPr id="6" name="Slide Number Placeholder 5"/>
          <p:cNvSpPr>
            <a:spLocks noGrp="1"/>
          </p:cNvSpPr>
          <p:nvPr>
            <p:ph type="sldNum" sz="quarter" idx="12"/>
          </p:nvPr>
        </p:nvSpPr>
        <p:spPr/>
        <p:txBody>
          <a:bodyPr/>
          <a:lstStyle/>
          <a:p>
            <a:pPr defTabSz="685800">
              <a:buClrTx/>
            </a:pPr>
            <a:fld id="{A5396A16-2A97-4E33-8343-178CA70E93C6}" type="slidenum">
              <a:rPr lang="en-US" kern="1200" smtClean="0">
                <a:solidFill>
                  <a:prstClr val="white">
                    <a:tint val="75000"/>
                  </a:prstClr>
                </a:solidFill>
                <a:latin typeface="Rockwell" panose="02060603020205020403"/>
                <a:ea typeface="+mn-ea"/>
                <a:cs typeface="+mn-cs"/>
              </a:rPr>
              <a:pPr defTabSz="685800">
                <a:buClrTx/>
              </a:pPr>
              <a:t>‹#›</a:t>
            </a:fld>
            <a:endParaRPr lang="en-US" kern="1200">
              <a:solidFill>
                <a:prstClr val="white">
                  <a:tint val="75000"/>
                </a:prstClr>
              </a:solidFill>
              <a:latin typeface="Rockwell" panose="02060603020205020403"/>
              <a:ea typeface="+mn-ea"/>
              <a:cs typeface="+mn-cs"/>
            </a:endParaRPr>
          </a:p>
        </p:txBody>
      </p:sp>
    </p:spTree>
    <p:extLst>
      <p:ext uri="{BB962C8B-B14F-4D97-AF65-F5344CB8AC3E}">
        <p14:creationId xmlns:p14="http://schemas.microsoft.com/office/powerpoint/2010/main" val="35263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Shape 25"/>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Shape 4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Shape 63"/>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7" y="609602"/>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3"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7"/>
            <a:ext cx="27432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defTabSz="685800">
              <a:buClrTx/>
            </a:pPr>
            <a:fld id="{CBF46660-D434-4E83-A2C4-D4D7EC027B9E}" type="datetimeFigureOut">
              <a:rPr lang="en-US" kern="1200" smtClean="0">
                <a:solidFill>
                  <a:prstClr val="white">
                    <a:tint val="75000"/>
                  </a:prstClr>
                </a:solidFill>
                <a:latin typeface="Rockwell" panose="02060603020205020403"/>
                <a:ea typeface="+mn-ea"/>
                <a:cs typeface="+mn-cs"/>
              </a:rPr>
              <a:pPr defTabSz="685800">
                <a:buClrTx/>
              </a:pPr>
              <a:t>3/3/2019</a:t>
            </a:fld>
            <a:endParaRPr lang="en-US" kern="1200">
              <a:solidFill>
                <a:prstClr val="white">
                  <a:tint val="75000"/>
                </a:prstClr>
              </a:solidFill>
              <a:latin typeface="Rockwell" panose="02060603020205020403"/>
              <a:ea typeface="+mn-ea"/>
              <a:cs typeface="+mn-cs"/>
            </a:endParaRPr>
          </a:p>
        </p:txBody>
      </p:sp>
      <p:sp>
        <p:nvSpPr>
          <p:cNvPr id="5" name="Footer Placeholder 4"/>
          <p:cNvSpPr>
            <a:spLocks noGrp="1"/>
          </p:cNvSpPr>
          <p:nvPr>
            <p:ph type="ftr" sz="quarter" idx="3"/>
          </p:nvPr>
        </p:nvSpPr>
        <p:spPr>
          <a:xfrm>
            <a:off x="913796" y="5883277"/>
            <a:ext cx="6672865"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defTabSz="685800">
              <a:buClrTx/>
            </a:pPr>
            <a:endParaRPr lang="en-US" kern="1200">
              <a:solidFill>
                <a:prstClr val="white">
                  <a:tint val="75000"/>
                </a:prstClr>
              </a:solidFill>
              <a:latin typeface="Rockwell" panose="02060603020205020403"/>
              <a:ea typeface="+mn-ea"/>
              <a:cs typeface="+mn-cs"/>
            </a:endParaRPr>
          </a:p>
        </p:txBody>
      </p:sp>
      <p:sp>
        <p:nvSpPr>
          <p:cNvPr id="6" name="Slide Number Placeholder 5"/>
          <p:cNvSpPr>
            <a:spLocks noGrp="1"/>
          </p:cNvSpPr>
          <p:nvPr>
            <p:ph type="sldNum" sz="quarter" idx="4"/>
          </p:nvPr>
        </p:nvSpPr>
        <p:spPr>
          <a:xfrm>
            <a:off x="10514013" y="5883277"/>
            <a:ext cx="753545"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defTabSz="685800">
              <a:buClrTx/>
            </a:pPr>
            <a:fld id="{A5396A16-2A97-4E33-8343-178CA70E93C6}" type="slidenum">
              <a:rPr lang="en-US" kern="1200" smtClean="0">
                <a:solidFill>
                  <a:prstClr val="white">
                    <a:tint val="75000"/>
                  </a:prstClr>
                </a:solidFill>
                <a:latin typeface="Rockwell" panose="02060603020205020403"/>
                <a:ea typeface="+mn-ea"/>
                <a:cs typeface="+mn-cs"/>
              </a:rPr>
              <a:pPr defTabSz="685800">
                <a:buClrTx/>
              </a:pPr>
              <a:t>‹#›</a:t>
            </a:fld>
            <a:endParaRPr lang="en-US" kern="1200">
              <a:solidFill>
                <a:prstClr val="white">
                  <a:tint val="75000"/>
                </a:prstClr>
              </a:solidFill>
              <a:latin typeface="Rockwell" panose="02060603020205020403"/>
              <a:ea typeface="+mn-ea"/>
              <a:cs typeface="+mn-cs"/>
            </a:endParaRPr>
          </a:p>
        </p:txBody>
      </p:sp>
    </p:spTree>
    <p:extLst>
      <p:ext uri="{BB962C8B-B14F-4D97-AF65-F5344CB8AC3E}">
        <p14:creationId xmlns:p14="http://schemas.microsoft.com/office/powerpoint/2010/main" val="427921554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10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10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10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10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10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0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11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11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86.gif"/><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fshp.org/?page=EmergPharmOp" TargetMode="External"/><Relationship Id="rId2" Type="http://schemas.openxmlformats.org/officeDocument/2006/relationships/hyperlink" Target="http://www.fshp.org/?page=ControlledSubstances" TargetMode="Externa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cdc.gov/mmwr/volumes/66/wr/mm6610a1.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appsmqa.doh.state.fl.us/MQASearchServices/MedicalMarijuanaPhysicia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floridahealth.gov/programs-and-services/office-of-medical-marijuana-use/registry-id-cards/index.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floridahealth.gov/programs-and-services/office-of-medical-marijuana-use/medical-marijuana-treatment-centers/index.html" TargetMode="External"/><Relationship Id="rId4" Type="http://schemas.openxmlformats.org/officeDocument/2006/relationships/hyperlink" Target="http://www.floridahealth.gov/programs-and-services/office-of-medical-marijuana-use/_documents/identification-card-for-patient.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flhealthsource.gov/ommu/physician_requirement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flhealthsource.gov/ommu/physician_requirement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flhealthsource.gov/ommu/physician_requirement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hyperlink" Target="http://www.flhealthsource.gov/ommu/physician_requirement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flhealthsource.gov/ommu/physician_requirement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flhealthsource.gov/ommu/physician_requirement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flhealthsource.gov/ommu/physician_requirement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flhealthsource.gov/ommu/physician_requirement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flhealthsource.gov/ommu/physician_requirement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flhealthsource.gov/ommu/physician_requirement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flhealthsource.gov/ommu/physician_requirement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flhealthsource.gov/ommu/physician_requirement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flhealthsource.gov/ommu/physician_requirement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50.xml.rels><?xml version="1.0" encoding="UTF-8" standalone="yes"?>
<Relationships xmlns="http://schemas.openxmlformats.org/package/2006/relationships"><Relationship Id="rId3" Type="http://schemas.openxmlformats.org/officeDocument/2006/relationships/hyperlink" Target="http://www.flhealthsource.gov/ommu/physician_requirement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flhealthsource.gov/ommu/physician_requirement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flhealthsource.gov/ommu/physician_requirement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flhealthsource.gov/ommu/physician_requirement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flhealthsource.gov/ommu/physician_requirement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flhealthsource.gov/ommu/physician_requirement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flhealthsource.gov/ommu/physician_requirements"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png"/></Relationships>
</file>

<file path=ppt/slides/_rels/slide6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6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6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7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visanteinc.com/2018/02/2018-niosh-proposed-hazardous-drug-list-out-for-comment/"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law.cornell.edu/cfr/text/29/1910.120"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iarc.fr/" TargetMode="External"/><Relationship Id="rId7" Type="http://schemas.openxmlformats.org/officeDocument/2006/relationships/image" Target="../media/image48.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dailymed.nlm.nih.gov/dailymed/" TargetMode="External"/><Relationship Id="rId5" Type="http://schemas.openxmlformats.org/officeDocument/2006/relationships/hyperlink" Target="http://www.drugbank.ca/" TargetMode="External"/><Relationship Id="rId4" Type="http://schemas.openxmlformats.org/officeDocument/2006/relationships/hyperlink" Target="http://www.iarc.fr"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8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8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8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8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8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9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9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9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9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9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9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9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9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9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7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6000" b="0" i="0" u="none" strike="noStrike" cap="none">
                <a:solidFill>
                  <a:schemeClr val="dk1"/>
                </a:solidFill>
                <a:latin typeface="Calibri"/>
                <a:ea typeface="Calibri"/>
                <a:cs typeface="Calibri"/>
                <a:sym typeface="Calibri"/>
              </a:rPr>
              <a:t>New MPJE Blueprint Materials</a:t>
            </a:r>
            <a:endParaRPr/>
          </a:p>
        </p:txBody>
      </p:sp>
      <p:sp>
        <p:nvSpPr>
          <p:cNvPr id="85" name="Shape 8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8748"/>
            <a:ext cx="10515600" cy="574213"/>
          </a:xfrm>
        </p:spPr>
        <p:txBody>
          <a:bodyPr/>
          <a:lstStyle/>
          <a:p>
            <a:r>
              <a:rPr lang="en-US" sz="2000" dirty="0"/>
              <a:t>1.3.4 Requirements for issuing a prescription/order – </a:t>
            </a:r>
            <a:r>
              <a:rPr lang="en-US" sz="2000" b="1" dirty="0">
                <a:solidFill>
                  <a:srgbClr val="00B050"/>
                </a:solidFill>
              </a:rPr>
              <a:t>Tamper-Resistant Prescription Forms</a:t>
            </a:r>
            <a:br>
              <a:rPr lang="en-US" sz="2000" dirty="0"/>
            </a:br>
            <a:r>
              <a:rPr lang="en-US" sz="2000" dirty="0"/>
              <a:t>64B-3.005 Counterfeit-Proof Prescription Pads or Blanks for Controlled Substance Prescribing</a:t>
            </a:r>
          </a:p>
        </p:txBody>
      </p:sp>
      <p:sp>
        <p:nvSpPr>
          <p:cNvPr id="3" name="Text Placeholder 2"/>
          <p:cNvSpPr>
            <a:spLocks noGrp="1"/>
          </p:cNvSpPr>
          <p:nvPr>
            <p:ph type="body" idx="1"/>
          </p:nvPr>
        </p:nvSpPr>
        <p:spPr>
          <a:xfrm>
            <a:off x="0" y="1104986"/>
            <a:ext cx="6285807" cy="5287501"/>
          </a:xfrm>
        </p:spPr>
        <p:txBody>
          <a:bodyPr/>
          <a:lstStyle/>
          <a:p>
            <a:r>
              <a:rPr lang="en-US" sz="1800" dirty="0"/>
              <a:t>Counterfeit-proof prescription pads or blanks must contain the following information:</a:t>
            </a:r>
          </a:p>
          <a:p>
            <a:pPr lvl="1"/>
            <a:r>
              <a:rPr lang="en-US" sz="1800" dirty="0"/>
              <a:t>The preprinted name, address and category of professional licensure of the prescribing practitioner or the name and address of the healthcare facility</a:t>
            </a:r>
          </a:p>
          <a:p>
            <a:pPr lvl="1"/>
            <a:r>
              <a:rPr lang="en-US" sz="1800" dirty="0"/>
              <a:t>A space for the prescribing practitioner’s name if not preprinted and federal Drug Enforcement Administration registration number for controlled substances</a:t>
            </a:r>
          </a:p>
          <a:p>
            <a:pPr lvl="1"/>
            <a:r>
              <a:rPr lang="en-US" sz="1800" dirty="0"/>
              <a:t>A unique tracking identification number for each order on the front of the counterfeit-proof prescription pad or blank</a:t>
            </a:r>
          </a:p>
          <a:p>
            <a:pPr lvl="2"/>
            <a:r>
              <a:rPr lang="en-US" sz="1100" dirty="0"/>
              <a:t>The number must consist of three subsets: </a:t>
            </a:r>
          </a:p>
          <a:p>
            <a:pPr marL="1485900" lvl="3" indent="0">
              <a:buNone/>
            </a:pPr>
            <a:r>
              <a:rPr lang="en-US" sz="1000" dirty="0"/>
              <a:t>1) a unique alphabetic prefix that must appear in upper case assigned by the DOH that readily identifies the vendor, </a:t>
            </a:r>
          </a:p>
          <a:p>
            <a:pPr marL="1485900" lvl="3" indent="0">
              <a:buNone/>
            </a:pPr>
            <a:r>
              <a:rPr lang="en-US" sz="1000" dirty="0"/>
              <a:t>2) the date of printing (must immediately follow the vendors’ unique alpha identifier and must be presented in six character numerical field using the format YRMODY), and </a:t>
            </a:r>
          </a:p>
          <a:p>
            <a:pPr marL="1485900" lvl="3" indent="0">
              <a:buNone/>
            </a:pPr>
            <a:r>
              <a:rPr lang="en-US" sz="1000" dirty="0"/>
              <a:t>3) a batch number assigned by the vendor that must immediately follow the print date and consist of numerical characters and must not contain spaces or special characters (e.g., dashes, periods, commas, slashes, alpha characters)</a:t>
            </a:r>
          </a:p>
          <a:p>
            <a:pPr lvl="2"/>
            <a:r>
              <a:rPr lang="en-US" sz="1100" dirty="0"/>
              <a:t>From left to right, the tracking identification number must appear as alpha prefix, print date, and then batch number, with no blank spaces between subsets</a:t>
            </a:r>
          </a:p>
          <a:p>
            <a:pPr lvl="2"/>
            <a:r>
              <a:rPr lang="en-US" sz="1100" dirty="0"/>
              <a:t> For example, ABC1801130001</a:t>
            </a:r>
          </a:p>
          <a:p>
            <a:pPr lvl="1"/>
            <a:endParaRPr lang="en-US" dirty="0"/>
          </a:p>
          <a:p>
            <a:endParaRPr lang="en-US" dirty="0"/>
          </a:p>
        </p:txBody>
      </p:sp>
      <p:sp>
        <p:nvSpPr>
          <p:cNvPr id="4" name="Text Placeholder 2"/>
          <p:cNvSpPr txBox="1">
            <a:spLocks/>
          </p:cNvSpPr>
          <p:nvPr/>
        </p:nvSpPr>
        <p:spPr>
          <a:xfrm>
            <a:off x="6096000" y="3748736"/>
            <a:ext cx="5724698" cy="329184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sz="1600" dirty="0"/>
              <a:t>Other requirements found in the Florida application for vendors:</a:t>
            </a:r>
          </a:p>
          <a:p>
            <a:pPr lvl="1"/>
            <a:r>
              <a:rPr lang="en-US" sz="1600" dirty="0"/>
              <a:t>List security features and descriptions on the prescription blanks, preferably on the reverse side, to assist dispensing pharmacists in detecting forgeries</a:t>
            </a:r>
          </a:p>
          <a:p>
            <a:pPr lvl="1"/>
            <a:r>
              <a:rPr lang="en-US" sz="1600" dirty="0"/>
              <a:t>Contain no advertisement on the actual prescription blank</a:t>
            </a:r>
          </a:p>
          <a:p>
            <a:pPr lvl="2"/>
            <a:r>
              <a:rPr lang="en-US" sz="1200" dirty="0"/>
              <a:t>Prescription pads may vary in size and style and contain appropriate advertising on the inside front cover and on alternate sheets within the pad</a:t>
            </a:r>
          </a:p>
          <a:p>
            <a:pPr lvl="2"/>
            <a:r>
              <a:rPr lang="en-US" sz="1200" dirty="0"/>
              <a:t>Advertisements shall be restricted to medically related topics and must be professional in nature</a:t>
            </a:r>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4062" y="1057123"/>
            <a:ext cx="3200400" cy="2457450"/>
          </a:xfrm>
          <a:prstGeom prst="rect">
            <a:avLst/>
          </a:prstGeom>
        </p:spPr>
      </p:pic>
    </p:spTree>
    <p:extLst>
      <p:ext uri="{BB962C8B-B14F-4D97-AF65-F5344CB8AC3E}">
        <p14:creationId xmlns:p14="http://schemas.microsoft.com/office/powerpoint/2010/main" val="36311756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type="title"/>
          </p:nvPr>
        </p:nvSpPr>
        <p:spPr>
          <a:xfrm>
            <a:off x="792400" y="1106775"/>
            <a:ext cx="52233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400" dirty="0">
                <a:latin typeface="Arial"/>
                <a:ea typeface="Arial"/>
                <a:cs typeface="Arial"/>
                <a:sym typeface="Arial"/>
              </a:rPr>
              <a:t>1.8 Requirements for handling hazardous materials such as described in USP &lt;800&gt; - </a:t>
            </a:r>
            <a:endParaRPr sz="2400" dirty="0">
              <a:latin typeface="Arial"/>
              <a:ea typeface="Arial"/>
              <a:cs typeface="Arial"/>
              <a:sym typeface="Arial"/>
            </a:endParaRPr>
          </a:p>
          <a:p>
            <a:pPr marL="0" lvl="0" indent="0" rtl="0">
              <a:spcBef>
                <a:spcPts val="0"/>
              </a:spcBef>
              <a:spcAft>
                <a:spcPts val="0"/>
              </a:spcAft>
              <a:buNone/>
            </a:pPr>
            <a:r>
              <a:rPr lang="en-US" sz="2400" b="1" dirty="0">
                <a:solidFill>
                  <a:srgbClr val="0070C0"/>
                </a:solidFill>
                <a:latin typeface="Arial"/>
                <a:ea typeface="Arial"/>
                <a:cs typeface="Arial"/>
                <a:sym typeface="Arial"/>
              </a:rPr>
              <a:t>GROUP 2 LIST OF HDs</a:t>
            </a:r>
            <a:endParaRPr sz="2400" b="1" dirty="0">
              <a:solidFill>
                <a:srgbClr val="0070C0"/>
              </a:solidFill>
              <a:latin typeface="Arial"/>
              <a:ea typeface="Arial"/>
              <a:cs typeface="Arial"/>
              <a:sym typeface="Arial"/>
            </a:endParaRPr>
          </a:p>
          <a:p>
            <a:pPr marL="0" lvl="0" indent="0" rtl="0">
              <a:spcBef>
                <a:spcPts val="500"/>
              </a:spcBef>
              <a:spcAft>
                <a:spcPts val="0"/>
              </a:spcAft>
              <a:buNone/>
            </a:pPr>
            <a:r>
              <a:rPr lang="en-US" sz="1400" dirty="0"/>
              <a:t>NIOSH List of Antineoplastic and Other Hazardous Drugs in Healthcare Settings, 2016 </a:t>
            </a:r>
            <a:endParaRPr sz="1400" dirty="0"/>
          </a:p>
          <a:p>
            <a:pPr marL="0" lvl="0" indent="0" rtl="0">
              <a:spcBef>
                <a:spcPts val="500"/>
              </a:spcBef>
              <a:spcAft>
                <a:spcPts val="0"/>
              </a:spcAft>
              <a:buNone/>
            </a:pPr>
            <a:endParaRPr sz="1400" dirty="0">
              <a:latin typeface="Arial"/>
              <a:ea typeface="Arial"/>
              <a:cs typeface="Arial"/>
              <a:sym typeface="Arial"/>
            </a:endParaRPr>
          </a:p>
        </p:txBody>
      </p:sp>
      <p:sp>
        <p:nvSpPr>
          <p:cNvPr id="519" name="Shape 519"/>
          <p:cNvSpPr txBox="1">
            <a:spLocks noGrp="1"/>
          </p:cNvSpPr>
          <p:nvPr>
            <p:ph type="body" idx="1"/>
          </p:nvPr>
        </p:nvSpPr>
        <p:spPr>
          <a:xfrm>
            <a:off x="554350" y="1578425"/>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endParaRPr sz="1800" dirty="0"/>
          </a:p>
          <a:p>
            <a:pPr marL="0" lvl="0" indent="0" rtl="0">
              <a:spcBef>
                <a:spcPts val="1000"/>
              </a:spcBef>
              <a:spcAft>
                <a:spcPts val="0"/>
              </a:spcAft>
              <a:buNone/>
            </a:pPr>
            <a:endParaRPr sz="1200" dirty="0"/>
          </a:p>
        </p:txBody>
      </p:sp>
      <p:pic>
        <p:nvPicPr>
          <p:cNvPr id="520" name="Shape 520"/>
          <p:cNvPicPr preferRelativeResize="0"/>
          <p:nvPr/>
        </p:nvPicPr>
        <p:blipFill>
          <a:blip r:embed="rId3">
            <a:alphaModFix/>
          </a:blip>
          <a:stretch>
            <a:fillRect/>
          </a:stretch>
        </p:blipFill>
        <p:spPr>
          <a:xfrm>
            <a:off x="170700" y="6375000"/>
            <a:ext cx="9029700" cy="400050"/>
          </a:xfrm>
          <a:prstGeom prst="rect">
            <a:avLst/>
          </a:prstGeom>
          <a:noFill/>
          <a:ln>
            <a:noFill/>
          </a:ln>
        </p:spPr>
      </p:pic>
      <p:pic>
        <p:nvPicPr>
          <p:cNvPr id="521" name="Shape 521"/>
          <p:cNvPicPr preferRelativeResize="0"/>
          <p:nvPr/>
        </p:nvPicPr>
        <p:blipFill>
          <a:blip r:embed="rId4">
            <a:alphaModFix/>
          </a:blip>
          <a:stretch>
            <a:fillRect/>
          </a:stretch>
        </p:blipFill>
        <p:spPr>
          <a:xfrm>
            <a:off x="6015688" y="709925"/>
            <a:ext cx="5915025" cy="5219700"/>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a:spLocks noGrp="1"/>
          </p:cNvSpPr>
          <p:nvPr>
            <p:ph type="title"/>
          </p:nvPr>
        </p:nvSpPr>
        <p:spPr>
          <a:xfrm>
            <a:off x="792400" y="1106775"/>
            <a:ext cx="52233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400" dirty="0">
                <a:latin typeface="Arial"/>
                <a:ea typeface="Arial"/>
                <a:cs typeface="Arial"/>
                <a:sym typeface="Arial"/>
              </a:rPr>
              <a:t>1.8 Requirements for handling hazardous materials such as described in USP &lt;800&gt; - </a:t>
            </a:r>
            <a:endParaRPr sz="2400" dirty="0">
              <a:latin typeface="Arial"/>
              <a:ea typeface="Arial"/>
              <a:cs typeface="Arial"/>
              <a:sym typeface="Arial"/>
            </a:endParaRPr>
          </a:p>
          <a:p>
            <a:pPr marL="0" lvl="0" indent="0" rtl="0">
              <a:spcBef>
                <a:spcPts val="0"/>
              </a:spcBef>
              <a:spcAft>
                <a:spcPts val="0"/>
              </a:spcAft>
              <a:buNone/>
            </a:pPr>
            <a:r>
              <a:rPr lang="en-US" sz="2400" b="1" dirty="0">
                <a:solidFill>
                  <a:srgbClr val="9966FF"/>
                </a:solidFill>
                <a:latin typeface="Arial"/>
                <a:ea typeface="Arial"/>
                <a:cs typeface="Arial"/>
                <a:sym typeface="Arial"/>
              </a:rPr>
              <a:t>GROUP 3 LIST OF HDs</a:t>
            </a:r>
            <a:endParaRPr sz="2400" b="1" dirty="0">
              <a:solidFill>
                <a:srgbClr val="9966FF"/>
              </a:solidFill>
              <a:latin typeface="Arial"/>
              <a:ea typeface="Arial"/>
              <a:cs typeface="Arial"/>
              <a:sym typeface="Arial"/>
            </a:endParaRPr>
          </a:p>
          <a:p>
            <a:pPr marL="0" lvl="0" indent="0" rtl="0">
              <a:spcBef>
                <a:spcPts val="500"/>
              </a:spcBef>
              <a:spcAft>
                <a:spcPts val="0"/>
              </a:spcAft>
              <a:buNone/>
            </a:pPr>
            <a:r>
              <a:rPr lang="en-US" sz="1400" dirty="0"/>
              <a:t>NIOSH List of Antineoplastic and Other Hazardous Drugs in Healthcare Settings, 2016 </a:t>
            </a:r>
            <a:endParaRPr sz="1400" dirty="0"/>
          </a:p>
          <a:p>
            <a:pPr marL="0" lvl="0" indent="0" rtl="0">
              <a:spcBef>
                <a:spcPts val="500"/>
              </a:spcBef>
              <a:spcAft>
                <a:spcPts val="0"/>
              </a:spcAft>
              <a:buNone/>
            </a:pPr>
            <a:endParaRPr sz="1400" dirty="0">
              <a:latin typeface="Arial"/>
              <a:ea typeface="Arial"/>
              <a:cs typeface="Arial"/>
              <a:sym typeface="Arial"/>
            </a:endParaRPr>
          </a:p>
        </p:txBody>
      </p:sp>
      <p:sp>
        <p:nvSpPr>
          <p:cNvPr id="527" name="Shape 527"/>
          <p:cNvSpPr txBox="1">
            <a:spLocks noGrp="1"/>
          </p:cNvSpPr>
          <p:nvPr>
            <p:ph type="body" idx="1"/>
          </p:nvPr>
        </p:nvSpPr>
        <p:spPr>
          <a:xfrm>
            <a:off x="554350" y="1578425"/>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endParaRPr sz="1800"/>
          </a:p>
          <a:p>
            <a:pPr marL="0" lvl="0" indent="0" rtl="0">
              <a:spcBef>
                <a:spcPts val="1000"/>
              </a:spcBef>
              <a:spcAft>
                <a:spcPts val="0"/>
              </a:spcAft>
              <a:buNone/>
            </a:pPr>
            <a:endParaRPr sz="1200"/>
          </a:p>
        </p:txBody>
      </p:sp>
      <p:pic>
        <p:nvPicPr>
          <p:cNvPr id="528" name="Shape 528"/>
          <p:cNvPicPr preferRelativeResize="0"/>
          <p:nvPr/>
        </p:nvPicPr>
        <p:blipFill>
          <a:blip r:embed="rId3">
            <a:alphaModFix/>
          </a:blip>
          <a:stretch>
            <a:fillRect/>
          </a:stretch>
        </p:blipFill>
        <p:spPr>
          <a:xfrm>
            <a:off x="170700" y="6375000"/>
            <a:ext cx="9029700" cy="400050"/>
          </a:xfrm>
          <a:prstGeom prst="rect">
            <a:avLst/>
          </a:prstGeom>
          <a:noFill/>
          <a:ln>
            <a:noFill/>
          </a:ln>
        </p:spPr>
      </p:pic>
      <p:pic>
        <p:nvPicPr>
          <p:cNvPr id="529" name="Shape 529"/>
          <p:cNvPicPr preferRelativeResize="0"/>
          <p:nvPr/>
        </p:nvPicPr>
        <p:blipFill>
          <a:blip r:embed="rId4">
            <a:alphaModFix/>
          </a:blip>
          <a:stretch>
            <a:fillRect/>
          </a:stretch>
        </p:blipFill>
        <p:spPr>
          <a:xfrm>
            <a:off x="6123038" y="259775"/>
            <a:ext cx="5934075" cy="6210300"/>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Shape 534"/>
          <p:cNvSpPr txBox="1">
            <a:spLocks noGrp="1"/>
          </p:cNvSpPr>
          <p:nvPr>
            <p:ph type="title"/>
          </p:nvPr>
        </p:nvSpPr>
        <p:spPr>
          <a:xfrm>
            <a:off x="792400" y="1106775"/>
            <a:ext cx="52233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400" dirty="0">
                <a:latin typeface="Arial"/>
                <a:ea typeface="Arial"/>
                <a:cs typeface="Arial"/>
                <a:sym typeface="Arial"/>
              </a:rPr>
              <a:t>1.8 Requirements for handling hazardous materials such as described in USP &lt;800&gt; - </a:t>
            </a:r>
            <a:endParaRPr sz="2400" dirty="0">
              <a:latin typeface="Arial"/>
              <a:ea typeface="Arial"/>
              <a:cs typeface="Arial"/>
              <a:sym typeface="Arial"/>
            </a:endParaRPr>
          </a:p>
          <a:p>
            <a:pPr marL="0" lvl="0" indent="0" rtl="0">
              <a:spcBef>
                <a:spcPts val="0"/>
              </a:spcBef>
              <a:spcAft>
                <a:spcPts val="0"/>
              </a:spcAft>
              <a:buNone/>
            </a:pPr>
            <a:r>
              <a:rPr lang="en-US" sz="2400" b="1" dirty="0">
                <a:solidFill>
                  <a:srgbClr val="9966FF"/>
                </a:solidFill>
                <a:latin typeface="Arial"/>
                <a:ea typeface="Arial"/>
                <a:cs typeface="Arial"/>
                <a:sym typeface="Arial"/>
              </a:rPr>
              <a:t>GROUP 3 LIST OF HDs</a:t>
            </a:r>
            <a:endParaRPr sz="2400" b="1" dirty="0">
              <a:solidFill>
                <a:srgbClr val="9966FF"/>
              </a:solidFill>
              <a:latin typeface="Arial"/>
              <a:ea typeface="Arial"/>
              <a:cs typeface="Arial"/>
              <a:sym typeface="Arial"/>
            </a:endParaRPr>
          </a:p>
          <a:p>
            <a:pPr marL="0" lvl="0" indent="0" rtl="0">
              <a:spcBef>
                <a:spcPts val="500"/>
              </a:spcBef>
              <a:spcAft>
                <a:spcPts val="0"/>
              </a:spcAft>
              <a:buNone/>
            </a:pPr>
            <a:r>
              <a:rPr lang="en-US" sz="1400" dirty="0"/>
              <a:t>NIOSH List of Antineoplastic and Other Hazardous Drugs in Healthcare Settings, 2016 </a:t>
            </a:r>
            <a:endParaRPr sz="1400" dirty="0"/>
          </a:p>
          <a:p>
            <a:pPr marL="0" lvl="0" indent="0" rtl="0">
              <a:spcBef>
                <a:spcPts val="500"/>
              </a:spcBef>
              <a:spcAft>
                <a:spcPts val="0"/>
              </a:spcAft>
              <a:buNone/>
            </a:pPr>
            <a:endParaRPr sz="1400" dirty="0">
              <a:latin typeface="Arial"/>
              <a:ea typeface="Arial"/>
              <a:cs typeface="Arial"/>
              <a:sym typeface="Arial"/>
            </a:endParaRPr>
          </a:p>
        </p:txBody>
      </p:sp>
      <p:sp>
        <p:nvSpPr>
          <p:cNvPr id="535" name="Shape 535"/>
          <p:cNvSpPr txBox="1">
            <a:spLocks noGrp="1"/>
          </p:cNvSpPr>
          <p:nvPr>
            <p:ph type="body" idx="1"/>
          </p:nvPr>
        </p:nvSpPr>
        <p:spPr>
          <a:xfrm>
            <a:off x="554350" y="1578425"/>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endParaRPr sz="1800"/>
          </a:p>
          <a:p>
            <a:pPr marL="0" lvl="0" indent="0" rtl="0">
              <a:spcBef>
                <a:spcPts val="1000"/>
              </a:spcBef>
              <a:spcAft>
                <a:spcPts val="0"/>
              </a:spcAft>
              <a:buNone/>
            </a:pPr>
            <a:endParaRPr sz="1200"/>
          </a:p>
        </p:txBody>
      </p:sp>
      <p:pic>
        <p:nvPicPr>
          <p:cNvPr id="536" name="Shape 536"/>
          <p:cNvPicPr preferRelativeResize="0"/>
          <p:nvPr/>
        </p:nvPicPr>
        <p:blipFill>
          <a:blip r:embed="rId3">
            <a:alphaModFix/>
          </a:blip>
          <a:stretch>
            <a:fillRect/>
          </a:stretch>
        </p:blipFill>
        <p:spPr>
          <a:xfrm>
            <a:off x="170700" y="6375000"/>
            <a:ext cx="9029700" cy="400050"/>
          </a:xfrm>
          <a:prstGeom prst="rect">
            <a:avLst/>
          </a:prstGeom>
          <a:noFill/>
          <a:ln>
            <a:noFill/>
          </a:ln>
        </p:spPr>
      </p:pic>
      <p:pic>
        <p:nvPicPr>
          <p:cNvPr id="537" name="Shape 537"/>
          <p:cNvPicPr preferRelativeResize="0"/>
          <p:nvPr/>
        </p:nvPicPr>
        <p:blipFill>
          <a:blip r:embed="rId4">
            <a:alphaModFix/>
          </a:blip>
          <a:stretch>
            <a:fillRect/>
          </a:stretch>
        </p:blipFill>
        <p:spPr>
          <a:xfrm>
            <a:off x="6629478" y="0"/>
            <a:ext cx="5470594" cy="6858000"/>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type="title"/>
          </p:nvPr>
        </p:nvSpPr>
        <p:spPr>
          <a:xfrm>
            <a:off x="792400" y="1106775"/>
            <a:ext cx="52233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400" dirty="0">
                <a:latin typeface="Arial"/>
                <a:ea typeface="Arial"/>
                <a:cs typeface="Arial"/>
                <a:sym typeface="Arial"/>
              </a:rPr>
              <a:t>1.8 Requirements for handling hazardous materials such as described in USP &lt;800&gt; - </a:t>
            </a:r>
            <a:endParaRPr sz="2400" dirty="0">
              <a:latin typeface="Arial"/>
              <a:ea typeface="Arial"/>
              <a:cs typeface="Arial"/>
              <a:sym typeface="Arial"/>
            </a:endParaRPr>
          </a:p>
          <a:p>
            <a:pPr marL="0" lvl="0" indent="0" rtl="0">
              <a:spcBef>
                <a:spcPts val="0"/>
              </a:spcBef>
              <a:spcAft>
                <a:spcPts val="0"/>
              </a:spcAft>
              <a:buNone/>
            </a:pPr>
            <a:r>
              <a:rPr lang="en-US" sz="2400" b="1" dirty="0">
                <a:solidFill>
                  <a:srgbClr val="9966FF"/>
                </a:solidFill>
                <a:latin typeface="Arial"/>
                <a:ea typeface="Arial"/>
                <a:cs typeface="Arial"/>
                <a:sym typeface="Arial"/>
              </a:rPr>
              <a:t>GROUP 3 LIST OF HDs</a:t>
            </a:r>
            <a:endParaRPr sz="2400" b="1" dirty="0">
              <a:solidFill>
                <a:srgbClr val="9966FF"/>
              </a:solidFill>
              <a:latin typeface="Arial"/>
              <a:ea typeface="Arial"/>
              <a:cs typeface="Arial"/>
              <a:sym typeface="Arial"/>
            </a:endParaRPr>
          </a:p>
          <a:p>
            <a:pPr marL="0" lvl="0" indent="0" rtl="0">
              <a:spcBef>
                <a:spcPts val="500"/>
              </a:spcBef>
              <a:spcAft>
                <a:spcPts val="0"/>
              </a:spcAft>
              <a:buNone/>
            </a:pPr>
            <a:r>
              <a:rPr lang="en-US" sz="1400" dirty="0"/>
              <a:t>NIOSH List of Antineoplastic and Other Hazardous Drugs in Healthcare Settings, 2016 </a:t>
            </a:r>
            <a:endParaRPr sz="1400" dirty="0"/>
          </a:p>
          <a:p>
            <a:pPr marL="0" lvl="0" indent="0" rtl="0">
              <a:spcBef>
                <a:spcPts val="500"/>
              </a:spcBef>
              <a:spcAft>
                <a:spcPts val="0"/>
              </a:spcAft>
              <a:buNone/>
            </a:pPr>
            <a:endParaRPr sz="1400" dirty="0">
              <a:latin typeface="Arial"/>
              <a:ea typeface="Arial"/>
              <a:cs typeface="Arial"/>
              <a:sym typeface="Arial"/>
            </a:endParaRPr>
          </a:p>
        </p:txBody>
      </p:sp>
      <p:sp>
        <p:nvSpPr>
          <p:cNvPr id="543" name="Shape 543"/>
          <p:cNvSpPr txBox="1">
            <a:spLocks noGrp="1"/>
          </p:cNvSpPr>
          <p:nvPr>
            <p:ph type="body" idx="1"/>
          </p:nvPr>
        </p:nvSpPr>
        <p:spPr>
          <a:xfrm>
            <a:off x="554350" y="1578425"/>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endParaRPr sz="1800" dirty="0"/>
          </a:p>
          <a:p>
            <a:pPr marL="0" lvl="0" indent="0" rtl="0">
              <a:spcBef>
                <a:spcPts val="1000"/>
              </a:spcBef>
              <a:spcAft>
                <a:spcPts val="0"/>
              </a:spcAft>
              <a:buNone/>
            </a:pPr>
            <a:endParaRPr sz="1200" dirty="0"/>
          </a:p>
        </p:txBody>
      </p:sp>
      <p:pic>
        <p:nvPicPr>
          <p:cNvPr id="544" name="Shape 544"/>
          <p:cNvPicPr preferRelativeResize="0"/>
          <p:nvPr/>
        </p:nvPicPr>
        <p:blipFill>
          <a:blip r:embed="rId3">
            <a:alphaModFix/>
          </a:blip>
          <a:stretch>
            <a:fillRect/>
          </a:stretch>
        </p:blipFill>
        <p:spPr>
          <a:xfrm>
            <a:off x="170700" y="6375000"/>
            <a:ext cx="9029700" cy="400050"/>
          </a:xfrm>
          <a:prstGeom prst="rect">
            <a:avLst/>
          </a:prstGeom>
          <a:noFill/>
          <a:ln>
            <a:noFill/>
          </a:ln>
        </p:spPr>
      </p:pic>
      <p:pic>
        <p:nvPicPr>
          <p:cNvPr id="545" name="Shape 545"/>
          <p:cNvPicPr preferRelativeResize="0"/>
          <p:nvPr/>
        </p:nvPicPr>
        <p:blipFill>
          <a:blip r:embed="rId4">
            <a:alphaModFix/>
          </a:blip>
          <a:stretch>
            <a:fillRect/>
          </a:stretch>
        </p:blipFill>
        <p:spPr>
          <a:xfrm>
            <a:off x="6554806" y="0"/>
            <a:ext cx="5491689" cy="6858000"/>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xfrm>
            <a:off x="792400" y="1106775"/>
            <a:ext cx="52233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400" dirty="0">
                <a:latin typeface="Arial"/>
                <a:ea typeface="Arial"/>
                <a:cs typeface="Arial"/>
                <a:sym typeface="Arial"/>
              </a:rPr>
              <a:t>1.8 Requirements for handling hazardous materials such as described in USP &lt;800&gt; - </a:t>
            </a:r>
            <a:endParaRPr sz="2400" dirty="0">
              <a:latin typeface="Arial"/>
              <a:ea typeface="Arial"/>
              <a:cs typeface="Arial"/>
              <a:sym typeface="Arial"/>
            </a:endParaRPr>
          </a:p>
          <a:p>
            <a:pPr marL="0" lvl="0" indent="0" rtl="0">
              <a:spcBef>
                <a:spcPts val="0"/>
              </a:spcBef>
              <a:spcAft>
                <a:spcPts val="0"/>
              </a:spcAft>
              <a:buNone/>
            </a:pPr>
            <a:r>
              <a:rPr lang="en-US" sz="2400" b="1" dirty="0">
                <a:solidFill>
                  <a:srgbClr val="9966FF"/>
                </a:solidFill>
                <a:latin typeface="Arial"/>
                <a:ea typeface="Arial"/>
                <a:cs typeface="Arial"/>
                <a:sym typeface="Arial"/>
              </a:rPr>
              <a:t>GROUP 3 LIST OF HDs</a:t>
            </a:r>
            <a:endParaRPr sz="2400" b="1" dirty="0">
              <a:solidFill>
                <a:srgbClr val="9966FF"/>
              </a:solidFill>
              <a:latin typeface="Arial"/>
              <a:ea typeface="Arial"/>
              <a:cs typeface="Arial"/>
              <a:sym typeface="Arial"/>
            </a:endParaRPr>
          </a:p>
          <a:p>
            <a:pPr marL="0" lvl="0" indent="0" rtl="0">
              <a:spcBef>
                <a:spcPts val="500"/>
              </a:spcBef>
              <a:spcAft>
                <a:spcPts val="0"/>
              </a:spcAft>
              <a:buNone/>
            </a:pPr>
            <a:r>
              <a:rPr lang="en-US" sz="1400" dirty="0"/>
              <a:t>NIOSH List of Antineoplastic and Other Hazardous Drugs in Healthcare Settings, 2016 </a:t>
            </a:r>
            <a:endParaRPr sz="1400" dirty="0"/>
          </a:p>
          <a:p>
            <a:pPr marL="0" lvl="0" indent="0" rtl="0">
              <a:spcBef>
                <a:spcPts val="500"/>
              </a:spcBef>
              <a:spcAft>
                <a:spcPts val="0"/>
              </a:spcAft>
              <a:buNone/>
            </a:pPr>
            <a:endParaRPr sz="1400" dirty="0">
              <a:latin typeface="Arial"/>
              <a:ea typeface="Arial"/>
              <a:cs typeface="Arial"/>
              <a:sym typeface="Arial"/>
            </a:endParaRPr>
          </a:p>
        </p:txBody>
      </p:sp>
      <p:sp>
        <p:nvSpPr>
          <p:cNvPr id="551" name="Shape 551"/>
          <p:cNvSpPr txBox="1">
            <a:spLocks noGrp="1"/>
          </p:cNvSpPr>
          <p:nvPr>
            <p:ph type="body" idx="1"/>
          </p:nvPr>
        </p:nvSpPr>
        <p:spPr>
          <a:xfrm>
            <a:off x="554350" y="1578425"/>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endParaRPr sz="1800" dirty="0"/>
          </a:p>
          <a:p>
            <a:pPr marL="0" lvl="0" indent="0" rtl="0">
              <a:spcBef>
                <a:spcPts val="1000"/>
              </a:spcBef>
              <a:spcAft>
                <a:spcPts val="0"/>
              </a:spcAft>
              <a:buNone/>
            </a:pPr>
            <a:endParaRPr sz="1200" dirty="0"/>
          </a:p>
        </p:txBody>
      </p:sp>
      <p:pic>
        <p:nvPicPr>
          <p:cNvPr id="552" name="Shape 552"/>
          <p:cNvPicPr preferRelativeResize="0"/>
          <p:nvPr/>
        </p:nvPicPr>
        <p:blipFill>
          <a:blip r:embed="rId3">
            <a:alphaModFix/>
          </a:blip>
          <a:stretch>
            <a:fillRect/>
          </a:stretch>
        </p:blipFill>
        <p:spPr>
          <a:xfrm>
            <a:off x="170700" y="6375000"/>
            <a:ext cx="9029700" cy="400050"/>
          </a:xfrm>
          <a:prstGeom prst="rect">
            <a:avLst/>
          </a:prstGeom>
          <a:noFill/>
          <a:ln>
            <a:noFill/>
          </a:ln>
        </p:spPr>
      </p:pic>
      <p:pic>
        <p:nvPicPr>
          <p:cNvPr id="553" name="Shape 553"/>
          <p:cNvPicPr preferRelativeResize="0"/>
          <p:nvPr/>
        </p:nvPicPr>
        <p:blipFill>
          <a:blip r:embed="rId4">
            <a:alphaModFix/>
          </a:blip>
          <a:stretch>
            <a:fillRect/>
          </a:stretch>
        </p:blipFill>
        <p:spPr>
          <a:xfrm>
            <a:off x="6446979" y="0"/>
            <a:ext cx="5652492" cy="6858000"/>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Shape 558"/>
          <p:cNvSpPr txBox="1">
            <a:spLocks noGrp="1"/>
          </p:cNvSpPr>
          <p:nvPr>
            <p:ph type="title"/>
          </p:nvPr>
        </p:nvSpPr>
        <p:spPr>
          <a:xfrm>
            <a:off x="792400" y="1106775"/>
            <a:ext cx="52233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400" dirty="0">
                <a:latin typeface="Arial"/>
                <a:ea typeface="Arial"/>
                <a:cs typeface="Arial"/>
                <a:sym typeface="Arial"/>
              </a:rPr>
              <a:t>1.8 Requirements for handling hazardous materials such as described in USP &lt;800&gt; - </a:t>
            </a:r>
            <a:endParaRPr sz="2400" dirty="0">
              <a:latin typeface="Arial"/>
              <a:ea typeface="Arial"/>
              <a:cs typeface="Arial"/>
              <a:sym typeface="Arial"/>
            </a:endParaRPr>
          </a:p>
          <a:p>
            <a:pPr marL="0" lvl="0" indent="0" rtl="0">
              <a:spcBef>
                <a:spcPts val="0"/>
              </a:spcBef>
              <a:spcAft>
                <a:spcPts val="0"/>
              </a:spcAft>
              <a:buNone/>
            </a:pPr>
            <a:r>
              <a:rPr lang="en-US" sz="2400" b="1" dirty="0">
                <a:solidFill>
                  <a:srgbClr val="9966FF"/>
                </a:solidFill>
                <a:latin typeface="Arial"/>
                <a:ea typeface="Arial"/>
                <a:cs typeface="Arial"/>
                <a:sym typeface="Arial"/>
              </a:rPr>
              <a:t>GROUP 3 LIST OF HDs</a:t>
            </a:r>
            <a:endParaRPr sz="2400" b="1" dirty="0">
              <a:solidFill>
                <a:srgbClr val="9966FF"/>
              </a:solidFill>
              <a:latin typeface="Arial"/>
              <a:ea typeface="Arial"/>
              <a:cs typeface="Arial"/>
              <a:sym typeface="Arial"/>
            </a:endParaRPr>
          </a:p>
          <a:p>
            <a:pPr marL="0" lvl="0" indent="0" rtl="0">
              <a:spcBef>
                <a:spcPts val="500"/>
              </a:spcBef>
              <a:spcAft>
                <a:spcPts val="0"/>
              </a:spcAft>
              <a:buNone/>
            </a:pPr>
            <a:r>
              <a:rPr lang="en-US" sz="1400" dirty="0"/>
              <a:t>NIOSH List of Antineoplastic and Other Hazardous Drugs in Healthcare Settings, 2016 </a:t>
            </a:r>
            <a:endParaRPr sz="1400" dirty="0"/>
          </a:p>
          <a:p>
            <a:pPr marL="0" lvl="0" indent="0" rtl="0">
              <a:spcBef>
                <a:spcPts val="500"/>
              </a:spcBef>
              <a:spcAft>
                <a:spcPts val="0"/>
              </a:spcAft>
              <a:buNone/>
            </a:pPr>
            <a:endParaRPr sz="1400" dirty="0">
              <a:latin typeface="Arial"/>
              <a:ea typeface="Arial"/>
              <a:cs typeface="Arial"/>
              <a:sym typeface="Arial"/>
            </a:endParaRPr>
          </a:p>
        </p:txBody>
      </p:sp>
      <p:sp>
        <p:nvSpPr>
          <p:cNvPr id="559" name="Shape 559"/>
          <p:cNvSpPr txBox="1">
            <a:spLocks noGrp="1"/>
          </p:cNvSpPr>
          <p:nvPr>
            <p:ph type="body" idx="1"/>
          </p:nvPr>
        </p:nvSpPr>
        <p:spPr>
          <a:xfrm>
            <a:off x="554350" y="1578425"/>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endParaRPr sz="1800" dirty="0"/>
          </a:p>
          <a:p>
            <a:pPr marL="0" lvl="0" indent="0" rtl="0">
              <a:spcBef>
                <a:spcPts val="1000"/>
              </a:spcBef>
              <a:spcAft>
                <a:spcPts val="0"/>
              </a:spcAft>
              <a:buNone/>
            </a:pPr>
            <a:endParaRPr sz="1200" dirty="0"/>
          </a:p>
        </p:txBody>
      </p:sp>
      <p:pic>
        <p:nvPicPr>
          <p:cNvPr id="560" name="Shape 560"/>
          <p:cNvPicPr preferRelativeResize="0"/>
          <p:nvPr/>
        </p:nvPicPr>
        <p:blipFill>
          <a:blip r:embed="rId3">
            <a:alphaModFix/>
          </a:blip>
          <a:stretch>
            <a:fillRect/>
          </a:stretch>
        </p:blipFill>
        <p:spPr>
          <a:xfrm>
            <a:off x="170700" y="6375000"/>
            <a:ext cx="9029700" cy="400050"/>
          </a:xfrm>
          <a:prstGeom prst="rect">
            <a:avLst/>
          </a:prstGeom>
          <a:noFill/>
          <a:ln>
            <a:noFill/>
          </a:ln>
        </p:spPr>
      </p:pic>
      <p:pic>
        <p:nvPicPr>
          <p:cNvPr id="561" name="Shape 561"/>
          <p:cNvPicPr preferRelativeResize="0"/>
          <p:nvPr/>
        </p:nvPicPr>
        <p:blipFill>
          <a:blip r:embed="rId4">
            <a:alphaModFix/>
          </a:blip>
          <a:stretch>
            <a:fillRect/>
          </a:stretch>
        </p:blipFill>
        <p:spPr>
          <a:xfrm>
            <a:off x="6660426" y="0"/>
            <a:ext cx="5463598" cy="6857999"/>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Shape 566"/>
          <p:cNvSpPr txBox="1">
            <a:spLocks noGrp="1"/>
          </p:cNvSpPr>
          <p:nvPr>
            <p:ph type="title"/>
          </p:nvPr>
        </p:nvSpPr>
        <p:spPr>
          <a:xfrm>
            <a:off x="792400" y="1106775"/>
            <a:ext cx="52233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400" dirty="0">
                <a:latin typeface="Arial"/>
                <a:ea typeface="Arial"/>
                <a:cs typeface="Arial"/>
                <a:sym typeface="Arial"/>
              </a:rPr>
              <a:t>1.8 Requirements for handling hazardous materials such as described in USP &lt;800&gt; - </a:t>
            </a:r>
            <a:endParaRPr sz="2400" dirty="0">
              <a:latin typeface="Arial"/>
              <a:ea typeface="Arial"/>
              <a:cs typeface="Arial"/>
              <a:sym typeface="Arial"/>
            </a:endParaRPr>
          </a:p>
          <a:p>
            <a:pPr marL="0" lvl="0" indent="0" rtl="0">
              <a:spcBef>
                <a:spcPts val="0"/>
              </a:spcBef>
              <a:spcAft>
                <a:spcPts val="0"/>
              </a:spcAft>
              <a:buNone/>
            </a:pPr>
            <a:r>
              <a:rPr lang="en-US" sz="2400" b="1" dirty="0">
                <a:solidFill>
                  <a:srgbClr val="9966FF"/>
                </a:solidFill>
                <a:latin typeface="Arial"/>
                <a:ea typeface="Arial"/>
                <a:cs typeface="Arial"/>
                <a:sym typeface="Arial"/>
              </a:rPr>
              <a:t>GROUP 3 LIST OF HDs</a:t>
            </a:r>
            <a:endParaRPr sz="2400" b="1" dirty="0">
              <a:solidFill>
                <a:srgbClr val="9966FF"/>
              </a:solidFill>
              <a:latin typeface="Arial"/>
              <a:ea typeface="Arial"/>
              <a:cs typeface="Arial"/>
              <a:sym typeface="Arial"/>
            </a:endParaRPr>
          </a:p>
          <a:p>
            <a:pPr marL="0" lvl="0" indent="0" rtl="0">
              <a:spcBef>
                <a:spcPts val="500"/>
              </a:spcBef>
              <a:spcAft>
                <a:spcPts val="0"/>
              </a:spcAft>
              <a:buNone/>
            </a:pPr>
            <a:r>
              <a:rPr lang="en-US" sz="1400" dirty="0"/>
              <a:t>NIOSH List of Antineoplastic and Other Hazardous Drugs in Healthcare Settings, 2016 </a:t>
            </a:r>
            <a:endParaRPr sz="1400" dirty="0"/>
          </a:p>
          <a:p>
            <a:pPr marL="0" lvl="0" indent="0" rtl="0">
              <a:spcBef>
                <a:spcPts val="500"/>
              </a:spcBef>
              <a:spcAft>
                <a:spcPts val="0"/>
              </a:spcAft>
              <a:buNone/>
            </a:pPr>
            <a:endParaRPr sz="1400" dirty="0">
              <a:latin typeface="Arial"/>
              <a:ea typeface="Arial"/>
              <a:cs typeface="Arial"/>
              <a:sym typeface="Arial"/>
            </a:endParaRPr>
          </a:p>
        </p:txBody>
      </p:sp>
      <p:sp>
        <p:nvSpPr>
          <p:cNvPr id="567" name="Shape 567"/>
          <p:cNvSpPr txBox="1">
            <a:spLocks noGrp="1"/>
          </p:cNvSpPr>
          <p:nvPr>
            <p:ph type="body" idx="1"/>
          </p:nvPr>
        </p:nvSpPr>
        <p:spPr>
          <a:xfrm>
            <a:off x="554350" y="1578425"/>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endParaRPr sz="1800" dirty="0"/>
          </a:p>
          <a:p>
            <a:pPr marL="0" lvl="0" indent="0" rtl="0">
              <a:spcBef>
                <a:spcPts val="1000"/>
              </a:spcBef>
              <a:spcAft>
                <a:spcPts val="0"/>
              </a:spcAft>
              <a:buNone/>
            </a:pPr>
            <a:endParaRPr sz="1200" dirty="0"/>
          </a:p>
        </p:txBody>
      </p:sp>
      <p:pic>
        <p:nvPicPr>
          <p:cNvPr id="568" name="Shape 568"/>
          <p:cNvPicPr preferRelativeResize="0"/>
          <p:nvPr/>
        </p:nvPicPr>
        <p:blipFill>
          <a:blip r:embed="rId3">
            <a:alphaModFix/>
          </a:blip>
          <a:stretch>
            <a:fillRect/>
          </a:stretch>
        </p:blipFill>
        <p:spPr>
          <a:xfrm>
            <a:off x="170700" y="6375000"/>
            <a:ext cx="9029700" cy="400050"/>
          </a:xfrm>
          <a:prstGeom prst="rect">
            <a:avLst/>
          </a:prstGeom>
          <a:noFill/>
          <a:ln>
            <a:noFill/>
          </a:ln>
        </p:spPr>
      </p:pic>
      <p:pic>
        <p:nvPicPr>
          <p:cNvPr id="569" name="Shape 569"/>
          <p:cNvPicPr preferRelativeResize="0"/>
          <p:nvPr/>
        </p:nvPicPr>
        <p:blipFill>
          <a:blip r:embed="rId4">
            <a:alphaModFix/>
          </a:blip>
          <a:stretch>
            <a:fillRect/>
          </a:stretch>
        </p:blipFill>
        <p:spPr>
          <a:xfrm>
            <a:off x="5927438" y="1404925"/>
            <a:ext cx="6105525" cy="4048125"/>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Shape 5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r>
              <a:rPr lang="en-US" sz="2400" b="0" i="0" u="none" strike="noStrike" cap="none" dirty="0">
                <a:solidFill>
                  <a:schemeClr val="dk1"/>
                </a:solidFill>
                <a:sym typeface="Calibri"/>
              </a:rPr>
              <a:t>1.8 Requirements for handling hazardous materials such as described in USP &lt;</a:t>
            </a:r>
            <a:r>
              <a:rPr lang="en-US" sz="2400" dirty="0"/>
              <a:t>800&gt;</a:t>
            </a:r>
            <a:br>
              <a:rPr lang="en-US" sz="2400" dirty="0"/>
            </a:br>
            <a:r>
              <a:rPr lang="en-US" sz="2400" b="1" dirty="0">
                <a:solidFill>
                  <a:srgbClr val="CC00FF"/>
                </a:solidFill>
              </a:rPr>
              <a:t>1.8.1 Requirements for appropriate disposal of hazardous materials</a:t>
            </a:r>
            <a:br>
              <a:rPr lang="en-US" sz="2400" dirty="0"/>
            </a:br>
            <a:endParaRPr sz="2400" dirty="0"/>
          </a:p>
        </p:txBody>
      </p:sp>
      <p:sp>
        <p:nvSpPr>
          <p:cNvPr id="575" name="Shape 57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SzPts val="2800"/>
              <a:buChar char="•"/>
            </a:pPr>
            <a:r>
              <a:rPr lang="en-US" dirty="0"/>
              <a:t>Disposal </a:t>
            </a:r>
            <a:endParaRPr dirty="0"/>
          </a:p>
          <a:p>
            <a:pPr marL="685800" marR="0" lvl="1" indent="-228600" algn="l" rtl="0">
              <a:lnSpc>
                <a:spcPct val="90000"/>
              </a:lnSpc>
              <a:spcBef>
                <a:spcPts val="0"/>
              </a:spcBef>
              <a:spcAft>
                <a:spcPts val="0"/>
              </a:spcAft>
              <a:buClr>
                <a:schemeClr val="dk1"/>
              </a:buClr>
              <a:buSzPts val="2400"/>
              <a:buFont typeface="Arial"/>
              <a:buChar char="•"/>
            </a:pPr>
            <a:r>
              <a:rPr lang="en-US" dirty="0"/>
              <a:t>All personnel who perform routine custodial waste removal and cleaning activities in HD handling areas must be trained in appropriate procedures to protect themselves and the environment to prevent HD contamination</a:t>
            </a:r>
          </a:p>
          <a:p>
            <a:pPr marL="457200" marR="0" lvl="1" indent="0" algn="l" rtl="0">
              <a:lnSpc>
                <a:spcPct val="90000"/>
              </a:lnSpc>
              <a:spcBef>
                <a:spcPts val="0"/>
              </a:spcBef>
              <a:spcAft>
                <a:spcPts val="0"/>
              </a:spcAft>
              <a:buClr>
                <a:schemeClr val="dk1"/>
              </a:buClr>
              <a:buSzPts val="2400"/>
              <a:buNone/>
            </a:pPr>
            <a:endParaRPr dirty="0"/>
          </a:p>
          <a:p>
            <a:pPr marL="685800" marR="0" lvl="1" indent="-228600" algn="l" rtl="0">
              <a:lnSpc>
                <a:spcPct val="90000"/>
              </a:lnSpc>
              <a:spcBef>
                <a:spcPts val="0"/>
              </a:spcBef>
              <a:spcAft>
                <a:spcPts val="0"/>
              </a:spcAft>
              <a:buClr>
                <a:schemeClr val="dk1"/>
              </a:buClr>
              <a:buSzPts val="2400"/>
              <a:buFont typeface="Arial"/>
              <a:buChar char="•"/>
            </a:pPr>
            <a:r>
              <a:rPr lang="en-US" dirty="0"/>
              <a:t>Disposal of all HD waste, including, but not limited to, unused HDs and trace-contaminated PPE and other materials, must comply with all applicable federal, state, and local regulations</a:t>
            </a:r>
            <a:endParaRPr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838200" y="13777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2400" b="0" i="0" u="none" strike="noStrike" cap="none" dirty="0">
                <a:solidFill>
                  <a:schemeClr val="dk1"/>
                </a:solidFill>
                <a:sym typeface="Calibri"/>
              </a:rPr>
              <a:t>1.8 Requirements for handling hazardous materials such as described in USP &lt;800&gt;</a:t>
            </a:r>
            <a:endParaRPr sz="2400" b="0" i="0" u="none" strike="noStrike" cap="none" dirty="0">
              <a:solidFill>
                <a:schemeClr val="dk1"/>
              </a:solidFill>
              <a:sym typeface="Calibri"/>
            </a:endParaRPr>
          </a:p>
          <a:p>
            <a:pPr marL="0" marR="0" lvl="0" indent="0" algn="l" rtl="0">
              <a:lnSpc>
                <a:spcPct val="90000"/>
              </a:lnSpc>
              <a:spcBef>
                <a:spcPts val="0"/>
              </a:spcBef>
              <a:spcAft>
                <a:spcPts val="0"/>
              </a:spcAft>
              <a:buClr>
                <a:schemeClr val="dk1"/>
              </a:buClr>
              <a:buSzPts val="4400"/>
              <a:buFont typeface="Calibri"/>
              <a:buNone/>
            </a:pPr>
            <a:r>
              <a:rPr lang="en-US" sz="2400" b="1" dirty="0">
                <a:solidFill>
                  <a:srgbClr val="CC00FF"/>
                </a:solidFill>
              </a:rPr>
              <a:t>1.8.2 Requirements for training regarding hazardous materials</a:t>
            </a:r>
            <a:endParaRPr sz="2400" b="1" dirty="0">
              <a:solidFill>
                <a:srgbClr val="CC00FF"/>
              </a:solidFill>
            </a:endParaRPr>
          </a:p>
        </p:txBody>
      </p:sp>
      <p:sp>
        <p:nvSpPr>
          <p:cNvPr id="581" name="Shape 581"/>
          <p:cNvSpPr txBox="1">
            <a:spLocks noGrp="1"/>
          </p:cNvSpPr>
          <p:nvPr>
            <p:ph type="body" idx="1"/>
          </p:nvPr>
        </p:nvSpPr>
        <p:spPr>
          <a:xfrm>
            <a:off x="202075" y="1202236"/>
            <a:ext cx="11657400" cy="4351500"/>
          </a:xfrm>
          <a:prstGeom prst="rect">
            <a:avLst/>
          </a:prstGeom>
          <a:noFill/>
          <a:ln>
            <a:noFill/>
          </a:ln>
        </p:spPr>
        <p:txBody>
          <a:bodyPr spcFirstLastPara="1" wrap="square" lIns="91425" tIns="45700" rIns="91425" bIns="45700" anchor="t" anchorCtr="0">
            <a:noAutofit/>
          </a:bodyPr>
          <a:lstStyle/>
          <a:p>
            <a:pPr marL="50800" marR="0" lvl="0" indent="0" algn="l" rtl="0">
              <a:lnSpc>
                <a:spcPct val="90000"/>
              </a:lnSpc>
              <a:spcBef>
                <a:spcPts val="500"/>
              </a:spcBef>
              <a:spcAft>
                <a:spcPts val="0"/>
              </a:spcAft>
              <a:buSzPts val="2000"/>
              <a:buNone/>
            </a:pPr>
            <a:r>
              <a:rPr lang="en-US" sz="1600" dirty="0"/>
              <a:t>PERSONNEL TRAINING </a:t>
            </a:r>
            <a:endParaRPr sz="1600" dirty="0"/>
          </a:p>
          <a:p>
            <a:pPr marL="685800" marR="0" lvl="1" indent="-203200" algn="l" rtl="0">
              <a:lnSpc>
                <a:spcPct val="90000"/>
              </a:lnSpc>
              <a:spcBef>
                <a:spcPts val="500"/>
              </a:spcBef>
              <a:spcAft>
                <a:spcPts val="0"/>
              </a:spcAft>
              <a:buClr>
                <a:schemeClr val="dk1"/>
              </a:buClr>
              <a:buSzPts val="2000"/>
              <a:buFont typeface="Arial"/>
              <a:buChar char="•"/>
            </a:pPr>
            <a:r>
              <a:rPr lang="en-US" sz="1600" dirty="0"/>
              <a:t>All personnel who handle HDs must be trained based on their job functions (e.g., in the receipt, storage, compounding, repackaging, dispensing, administering, and disposing of HDs)</a:t>
            </a:r>
            <a:endParaRPr sz="1600" dirty="0"/>
          </a:p>
          <a:p>
            <a:pPr marL="685800" marR="0" lvl="1" indent="-203200" algn="l" rtl="0">
              <a:lnSpc>
                <a:spcPct val="90000"/>
              </a:lnSpc>
              <a:spcBef>
                <a:spcPts val="500"/>
              </a:spcBef>
              <a:spcAft>
                <a:spcPts val="0"/>
              </a:spcAft>
              <a:buClr>
                <a:schemeClr val="dk1"/>
              </a:buClr>
              <a:buSzPts val="2000"/>
              <a:buFont typeface="Arial"/>
              <a:buChar char="•"/>
            </a:pPr>
            <a:r>
              <a:rPr lang="en-US" sz="1600" dirty="0"/>
              <a:t>Training must occur before the employee independently handles HDs</a:t>
            </a:r>
            <a:endParaRPr sz="1600" dirty="0"/>
          </a:p>
          <a:p>
            <a:pPr marL="685800" marR="0" lvl="1" indent="-203200" algn="l" rtl="0">
              <a:lnSpc>
                <a:spcPct val="90000"/>
              </a:lnSpc>
              <a:spcBef>
                <a:spcPts val="500"/>
              </a:spcBef>
              <a:spcAft>
                <a:spcPts val="0"/>
              </a:spcAft>
              <a:buClr>
                <a:schemeClr val="dk1"/>
              </a:buClr>
              <a:buSzPts val="2000"/>
              <a:buFont typeface="Arial"/>
              <a:buChar char="•"/>
            </a:pPr>
            <a:r>
              <a:rPr lang="en-US" sz="1600" dirty="0"/>
              <a:t>The effectiveness of training for HD handling competencies must be demonstrated by each employee</a:t>
            </a:r>
            <a:endParaRPr sz="1600" dirty="0"/>
          </a:p>
          <a:p>
            <a:pPr marL="685800" marR="0" lvl="1" indent="-203200" algn="l" rtl="0">
              <a:lnSpc>
                <a:spcPct val="90000"/>
              </a:lnSpc>
              <a:spcBef>
                <a:spcPts val="500"/>
              </a:spcBef>
              <a:spcAft>
                <a:spcPts val="0"/>
              </a:spcAft>
              <a:buClr>
                <a:schemeClr val="dk1"/>
              </a:buClr>
              <a:buSzPts val="2000"/>
              <a:buFont typeface="Arial"/>
              <a:buChar char="•"/>
            </a:pPr>
            <a:r>
              <a:rPr lang="en-US" sz="1600" dirty="0"/>
              <a:t>Personnel competency must be reassessed at least every 12 months</a:t>
            </a:r>
            <a:endParaRPr sz="1600" dirty="0"/>
          </a:p>
          <a:p>
            <a:pPr marL="685800" marR="0" lvl="1" indent="-203200" algn="l" rtl="0">
              <a:lnSpc>
                <a:spcPct val="90000"/>
              </a:lnSpc>
              <a:spcBef>
                <a:spcPts val="500"/>
              </a:spcBef>
              <a:spcAft>
                <a:spcPts val="0"/>
              </a:spcAft>
              <a:buClr>
                <a:schemeClr val="dk1"/>
              </a:buClr>
              <a:buSzPts val="2000"/>
              <a:buFont typeface="Arial"/>
              <a:buChar char="•"/>
            </a:pPr>
            <a:r>
              <a:rPr lang="en-US" sz="1600" dirty="0"/>
              <a:t>Personnel must be trained prior to the introduction of a new HD or new equipment and prior to a new or significant change in process or SOP</a:t>
            </a:r>
          </a:p>
          <a:p>
            <a:pPr marL="25400" indent="0">
              <a:spcBef>
                <a:spcPts val="500"/>
              </a:spcBef>
              <a:buSzPts val="2000"/>
              <a:buNone/>
            </a:pPr>
            <a:r>
              <a:rPr lang="en-US" sz="2000" dirty="0"/>
              <a:t>All training and competency assessment must be documented. </a:t>
            </a:r>
          </a:p>
          <a:p>
            <a:pPr marL="685800" lvl="1" indent="-203200">
              <a:buSzPts val="2000"/>
            </a:pPr>
            <a:r>
              <a:rPr lang="en-US" sz="1600" dirty="0"/>
              <a:t>The training must include at least the following:</a:t>
            </a:r>
          </a:p>
          <a:p>
            <a:pPr marL="1143000" lvl="2" indent="-228600"/>
            <a:r>
              <a:rPr lang="en-US" sz="1600" dirty="0"/>
              <a:t>Overview of entity's list of HDs and their risks</a:t>
            </a:r>
          </a:p>
          <a:p>
            <a:pPr marL="1143000" lvl="2" indent="-228600"/>
            <a:r>
              <a:rPr lang="en-US" sz="1600" dirty="0"/>
              <a:t>Review of the entity's SOPs related to handling of HDs</a:t>
            </a:r>
          </a:p>
          <a:p>
            <a:pPr marL="1143000" lvl="2" indent="-228600"/>
            <a:r>
              <a:rPr lang="en-US" sz="1600" dirty="0"/>
              <a:t>Proper use of PPE</a:t>
            </a:r>
          </a:p>
          <a:p>
            <a:pPr marL="1143000" lvl="2" indent="-228600"/>
            <a:r>
              <a:rPr lang="en-US" sz="1600" dirty="0"/>
              <a:t>Proper use of equipment and devices (e.g., engineering controls)</a:t>
            </a:r>
          </a:p>
          <a:p>
            <a:pPr marL="1143000" lvl="2" indent="-228600"/>
            <a:r>
              <a:rPr lang="en-US" sz="1600" dirty="0"/>
              <a:t>Response to known or suspected HD exposure</a:t>
            </a:r>
          </a:p>
          <a:p>
            <a:pPr marL="1143000" lvl="2" indent="-228600"/>
            <a:r>
              <a:rPr lang="en-US" sz="1600" dirty="0"/>
              <a:t>Spill management</a:t>
            </a:r>
          </a:p>
          <a:p>
            <a:pPr marL="1143000" lvl="2" indent="-228600"/>
            <a:r>
              <a:rPr lang="en-US" sz="1600" dirty="0"/>
              <a:t>Proper disposal of HDs and trace-contaminated materials</a:t>
            </a:r>
          </a:p>
          <a:p>
            <a:pPr marL="685800" marR="0" lvl="1" indent="-203200" algn="l" rtl="0">
              <a:lnSpc>
                <a:spcPct val="90000"/>
              </a:lnSpc>
              <a:spcBef>
                <a:spcPts val="500"/>
              </a:spcBef>
              <a:spcAft>
                <a:spcPts val="0"/>
              </a:spcAft>
              <a:buClr>
                <a:schemeClr val="dk1"/>
              </a:buClr>
              <a:buSzPts val="2000"/>
              <a:buFont typeface="Arial"/>
              <a:buChar char="•"/>
            </a:pPr>
            <a:endParaRPr sz="2000" dirty="0"/>
          </a:p>
          <a:p>
            <a:pPr marL="0" marR="0" lvl="0" indent="0" algn="l" rtl="0">
              <a:lnSpc>
                <a:spcPct val="90000"/>
              </a:lnSpc>
              <a:spcBef>
                <a:spcPts val="500"/>
              </a:spcBef>
              <a:spcAft>
                <a:spcPts val="0"/>
              </a:spcAft>
              <a:buNone/>
            </a:pPr>
            <a:endParaRPr sz="2000"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Shape 592"/>
          <p:cNvSpPr txBox="1">
            <a:spLocks noGrp="1"/>
          </p:cNvSpPr>
          <p:nvPr>
            <p:ph type="title"/>
          </p:nvPr>
        </p:nvSpPr>
        <p:spPr>
          <a:xfrm>
            <a:off x="724525" y="746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2400" b="0" i="0" u="none" strike="noStrike" cap="none" dirty="0">
                <a:solidFill>
                  <a:schemeClr val="dk1"/>
                </a:solidFill>
                <a:latin typeface="Calibri"/>
                <a:ea typeface="Calibri"/>
                <a:cs typeface="Calibri"/>
                <a:sym typeface="Calibri"/>
              </a:rPr>
              <a:t>1.8 Requirements for handling hazardous materials such as described in USP &lt;800&gt;</a:t>
            </a:r>
            <a:endParaRPr sz="2400" b="0" i="0" u="none" strike="noStrike" cap="none" dirty="0">
              <a:solidFill>
                <a:schemeClr val="dk1"/>
              </a:solidFill>
              <a:latin typeface="Calibri"/>
              <a:ea typeface="Calibri"/>
              <a:cs typeface="Calibri"/>
              <a:sym typeface="Calibri"/>
            </a:endParaRPr>
          </a:p>
          <a:p>
            <a:pPr marL="0" lvl="0" indent="0" rtl="0">
              <a:lnSpc>
                <a:spcPct val="90000"/>
              </a:lnSpc>
              <a:spcBef>
                <a:spcPts val="0"/>
              </a:spcBef>
              <a:spcAft>
                <a:spcPts val="0"/>
              </a:spcAft>
              <a:buNone/>
            </a:pPr>
            <a:r>
              <a:rPr lang="en-US" sz="2400" b="1" dirty="0">
                <a:solidFill>
                  <a:srgbClr val="CC00FF"/>
                </a:solidFill>
                <a:sym typeface="Calibri"/>
              </a:rPr>
              <a:t>1.8.2 Requirements for training regarding hazardous materials – </a:t>
            </a:r>
            <a:br>
              <a:rPr lang="en-US" sz="2400" b="1" dirty="0">
                <a:solidFill>
                  <a:srgbClr val="CC00FF"/>
                </a:solidFill>
                <a:sym typeface="Calibri"/>
              </a:rPr>
            </a:br>
            <a:r>
              <a:rPr lang="en-US" sz="2400" b="1" dirty="0">
                <a:solidFill>
                  <a:srgbClr val="CC00FF"/>
                </a:solidFill>
                <a:sym typeface="Calibri"/>
              </a:rPr>
              <a:t>Material Safety Data Sheets (now called Safety Data Sheets)</a:t>
            </a:r>
            <a:endParaRPr sz="2400" b="1" dirty="0">
              <a:solidFill>
                <a:srgbClr val="CC00FF"/>
              </a:solidFill>
            </a:endParaRPr>
          </a:p>
        </p:txBody>
      </p:sp>
      <p:sp>
        <p:nvSpPr>
          <p:cNvPr id="593" name="Shape 593"/>
          <p:cNvSpPr txBox="1">
            <a:spLocks noGrp="1"/>
          </p:cNvSpPr>
          <p:nvPr>
            <p:ph type="body" idx="1"/>
          </p:nvPr>
        </p:nvSpPr>
        <p:spPr>
          <a:xfrm>
            <a:off x="141470" y="1340025"/>
            <a:ext cx="11552400" cy="5066700"/>
          </a:xfrm>
          <a:prstGeom prst="rect">
            <a:avLst/>
          </a:prstGeom>
          <a:noFill/>
          <a:ln>
            <a:noFill/>
          </a:ln>
        </p:spPr>
        <p:txBody>
          <a:bodyPr spcFirstLastPara="1" wrap="square" lIns="91425" tIns="45700" rIns="91425" bIns="45700" anchor="t" anchorCtr="0">
            <a:noAutofit/>
          </a:bodyPr>
          <a:lstStyle/>
          <a:p>
            <a:pPr marL="457200" lvl="0" indent="-330200" rtl="0">
              <a:lnSpc>
                <a:spcPct val="115000"/>
              </a:lnSpc>
              <a:spcBef>
                <a:spcPts val="0"/>
              </a:spcBef>
              <a:spcAft>
                <a:spcPts val="0"/>
              </a:spcAft>
              <a:buSzPts val="1600"/>
              <a:buChar char="•"/>
            </a:pPr>
            <a:r>
              <a:rPr lang="en-US" sz="1600" dirty="0">
                <a:highlight>
                  <a:srgbClr val="FFFFFF"/>
                </a:highlight>
              </a:rPr>
              <a:t>The Hazard Communication Standard (HCS) requires chemical manufacturers, distributors, or importers to provide Safety Data Sheets (SDSs) (formerly MSDSs or Material Safety Data Sheets) for each hazardous chemical to downstream users to communicate information on these hazards</a:t>
            </a:r>
            <a:endParaRPr sz="1600" dirty="0">
              <a:highlight>
                <a:srgbClr val="FFFFFF"/>
              </a:highlight>
            </a:endParaRPr>
          </a:p>
          <a:p>
            <a:pPr marL="457200" lvl="0" indent="-330200" rtl="0">
              <a:lnSpc>
                <a:spcPct val="115000"/>
              </a:lnSpc>
              <a:spcBef>
                <a:spcPts val="0"/>
              </a:spcBef>
              <a:spcAft>
                <a:spcPts val="0"/>
              </a:spcAft>
              <a:buSzPts val="1600"/>
              <a:buChar char="•"/>
            </a:pPr>
            <a:r>
              <a:rPr lang="en-US" sz="1600" dirty="0">
                <a:highlight>
                  <a:srgbClr val="FFFFFF"/>
                </a:highlight>
              </a:rPr>
              <a:t>SDSs are required to be presented in a consistent user-friendly, 16-section format</a:t>
            </a:r>
            <a:endParaRPr sz="1600" dirty="0">
              <a:highlight>
                <a:srgbClr val="FFFFFF"/>
              </a:highlight>
            </a:endParaRPr>
          </a:p>
          <a:p>
            <a:pPr marL="457200" lvl="0" indent="-330200" rtl="0">
              <a:lnSpc>
                <a:spcPct val="115000"/>
              </a:lnSpc>
              <a:spcBef>
                <a:spcPts val="0"/>
              </a:spcBef>
              <a:spcAft>
                <a:spcPts val="0"/>
              </a:spcAft>
              <a:buSzPts val="1600"/>
              <a:buChar char="•"/>
            </a:pPr>
            <a:r>
              <a:rPr lang="en-US" sz="1600" dirty="0"/>
              <a:t>The SDS includes information such as the properties of each chemical; the physical, health, and environmental health hazards; protective measures; and safety precautions for handling, storing, and transporting the chemical. </a:t>
            </a:r>
            <a:endParaRPr sz="1600" dirty="0"/>
          </a:p>
          <a:p>
            <a:pPr marL="457200" lvl="0" indent="-330200" rtl="0">
              <a:lnSpc>
                <a:spcPct val="115000"/>
              </a:lnSpc>
              <a:spcBef>
                <a:spcPts val="0"/>
              </a:spcBef>
              <a:spcAft>
                <a:spcPts val="0"/>
              </a:spcAft>
              <a:buSzPts val="1600"/>
              <a:buChar char="•"/>
            </a:pPr>
            <a:r>
              <a:rPr lang="en-US" sz="1600" dirty="0"/>
              <a:t>The information contained in the SDS must be in English (although it may be in other languages as well). </a:t>
            </a:r>
            <a:endParaRPr sz="1600" dirty="0"/>
          </a:p>
          <a:p>
            <a:pPr marL="457200" lvl="0" indent="-330200" rtl="0">
              <a:lnSpc>
                <a:spcPct val="115000"/>
              </a:lnSpc>
              <a:spcBef>
                <a:spcPts val="0"/>
              </a:spcBef>
              <a:spcAft>
                <a:spcPts val="0"/>
              </a:spcAft>
              <a:buSzPts val="1600"/>
              <a:buChar char="•"/>
            </a:pPr>
            <a:r>
              <a:rPr lang="en-US" sz="1600" dirty="0"/>
              <a:t>In addition, OSHA requires that SDS preparers provide specific minimum information as detailed in Appendix D of 29 CFR 1910.1200. The SDS preparers may also include additional information in various section(s).</a:t>
            </a:r>
            <a:endParaRPr sz="1600" dirty="0"/>
          </a:p>
          <a:p>
            <a:pPr lvl="1" indent="-330200">
              <a:lnSpc>
                <a:spcPct val="115000"/>
              </a:lnSpc>
              <a:spcBef>
                <a:spcPts val="0"/>
              </a:spcBef>
              <a:buSzPts val="1600"/>
            </a:pPr>
            <a:r>
              <a:rPr lang="en-US" sz="1400" dirty="0"/>
              <a:t>Sections 1 through 8 contain general information about the chemical, identification, hazards, composition, safe handling practices, and emergency control measures (e.g., fire fighting). This information should be helpful to those that need to get the information quickly. </a:t>
            </a:r>
            <a:endParaRPr sz="1400" dirty="0"/>
          </a:p>
          <a:p>
            <a:pPr lvl="1" indent="-330200">
              <a:lnSpc>
                <a:spcPct val="115000"/>
              </a:lnSpc>
              <a:spcBef>
                <a:spcPts val="0"/>
              </a:spcBef>
              <a:buSzPts val="1600"/>
            </a:pPr>
            <a:r>
              <a:rPr lang="en-US" sz="1400" dirty="0"/>
              <a:t>Sections 9 through 11 and 16 contain other technical and scientific information, such as physical and chemical properties, stability and reactivity information, toxicological information, exposure control information, and other information including the date of preparation or last revision. The SDS must also state that no applicable information was found when the preparer does not find relevant information for any required element.</a:t>
            </a:r>
            <a:endParaRPr sz="1400" dirty="0"/>
          </a:p>
          <a:p>
            <a:pPr lvl="1" indent="-330200">
              <a:lnSpc>
                <a:spcPct val="115000"/>
              </a:lnSpc>
              <a:spcBef>
                <a:spcPts val="0"/>
              </a:spcBef>
              <a:buSzPts val="1600"/>
            </a:pPr>
            <a:r>
              <a:rPr lang="en-US" sz="1400" dirty="0"/>
              <a:t>The SDS must also contain Sections 12 through 15, to be consistent with the UN Globally Harmonized System of Classification and Labeling of Chemicals (GHS), but OSHA will not enforce the content of these sections because they concern matters handled by other agencies.</a:t>
            </a:r>
            <a:endParaRPr sz="1400" dirty="0"/>
          </a:p>
          <a:p>
            <a:pPr marL="0" lvl="0" indent="0" rtl="0">
              <a:lnSpc>
                <a:spcPct val="115000"/>
              </a:lnSpc>
              <a:spcBef>
                <a:spcPts val="800"/>
              </a:spcBef>
              <a:spcAft>
                <a:spcPts val="0"/>
              </a:spcAft>
              <a:buNone/>
            </a:pPr>
            <a:endParaRPr sz="1400" dirty="0"/>
          </a:p>
          <a:p>
            <a:pPr marL="0" lvl="0" indent="0" rtl="0">
              <a:lnSpc>
                <a:spcPct val="115000"/>
              </a:lnSpc>
              <a:spcBef>
                <a:spcPts val="0"/>
              </a:spcBef>
              <a:spcAft>
                <a:spcPts val="0"/>
              </a:spcAft>
              <a:buNone/>
            </a:pPr>
            <a:endParaRPr sz="1400" dirty="0"/>
          </a:p>
          <a:p>
            <a:pPr marL="0" lvl="0" indent="0" rtl="0">
              <a:lnSpc>
                <a:spcPct val="115000"/>
              </a:lnSpc>
              <a:spcBef>
                <a:spcPts val="0"/>
              </a:spcBef>
              <a:spcAft>
                <a:spcPts val="0"/>
              </a:spcAft>
              <a:buNone/>
            </a:pPr>
            <a:endParaRPr sz="1400" dirty="0"/>
          </a:p>
          <a:p>
            <a:pPr marL="0" lvl="0" indent="0" rtl="0">
              <a:lnSpc>
                <a:spcPct val="115000"/>
              </a:lnSpc>
              <a:spcBef>
                <a:spcPts val="0"/>
              </a:spcBef>
              <a:spcAft>
                <a:spcPts val="0"/>
              </a:spcAft>
              <a:buNone/>
            </a:pPr>
            <a:endParaRPr sz="1400" dirty="0"/>
          </a:p>
        </p:txBody>
      </p:sp>
      <p:sp>
        <p:nvSpPr>
          <p:cNvPr id="594" name="Shape 594"/>
          <p:cNvSpPr txBox="1"/>
          <p:nvPr/>
        </p:nvSpPr>
        <p:spPr>
          <a:xfrm>
            <a:off x="141470" y="6433650"/>
            <a:ext cx="7274700" cy="8487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https://www.osha.gov/Publications/OSHA3514.html</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8748"/>
            <a:ext cx="10515600" cy="574213"/>
          </a:xfrm>
        </p:spPr>
        <p:txBody>
          <a:bodyPr/>
          <a:lstStyle/>
          <a:p>
            <a:r>
              <a:rPr lang="en-US" sz="2000" dirty="0"/>
              <a:t>1.3.4 Requirements for issuing a prescription/order – </a:t>
            </a:r>
            <a:r>
              <a:rPr lang="en-US" sz="2000" b="1" dirty="0">
                <a:solidFill>
                  <a:srgbClr val="00B050"/>
                </a:solidFill>
              </a:rPr>
              <a:t>Tamper-Resistant Prescription Forms</a:t>
            </a:r>
            <a:br>
              <a:rPr lang="en-US" sz="2000" dirty="0"/>
            </a:br>
            <a:r>
              <a:rPr lang="en-US" sz="2000" dirty="0"/>
              <a:t>64B-3.005 Counterfeit-Proof Prescription Pads or Blanks for Controlled Substance Prescribing</a:t>
            </a:r>
          </a:p>
        </p:txBody>
      </p:sp>
      <p:sp>
        <p:nvSpPr>
          <p:cNvPr id="3" name="Text Placeholder 2"/>
          <p:cNvSpPr>
            <a:spLocks noGrp="1"/>
          </p:cNvSpPr>
          <p:nvPr>
            <p:ph type="body" idx="1"/>
          </p:nvPr>
        </p:nvSpPr>
        <p:spPr>
          <a:xfrm>
            <a:off x="439189" y="1146550"/>
            <a:ext cx="6285807" cy="5287501"/>
          </a:xfrm>
        </p:spPr>
        <p:txBody>
          <a:bodyPr/>
          <a:lstStyle/>
          <a:p>
            <a:r>
              <a:rPr lang="en-US" sz="1800" dirty="0"/>
              <a:t>Other requirements found in the Florida application for vendors:</a:t>
            </a:r>
          </a:p>
          <a:p>
            <a:pPr lvl="1"/>
            <a:r>
              <a:rPr lang="en-US" sz="1800" dirty="0"/>
              <a:t>List security features and descriptions on the prescription blanks, preferably on the reverse side, to assist dispensing pharmacists in detecting forgeries</a:t>
            </a:r>
          </a:p>
          <a:p>
            <a:pPr lvl="1"/>
            <a:r>
              <a:rPr lang="en-US" sz="1800" dirty="0"/>
              <a:t>Contain no advertisement on the actual prescription blank</a:t>
            </a:r>
          </a:p>
          <a:p>
            <a:pPr lvl="2"/>
            <a:r>
              <a:rPr lang="en-US" sz="1400" dirty="0"/>
              <a:t>Prescription pads may vary in size and style and contain appropriate advertising on the inside front cover and on alternate sheets within the pad</a:t>
            </a:r>
          </a:p>
          <a:p>
            <a:pPr lvl="2"/>
            <a:r>
              <a:rPr lang="en-US" sz="1400" dirty="0"/>
              <a:t>Advertisements shall be restricted to medically related topics and must be professional in nature</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9950" y="4125163"/>
            <a:ext cx="2618704" cy="273283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2154" y="822961"/>
            <a:ext cx="2641173" cy="5719156"/>
          </a:xfrm>
          <a:prstGeom prst="rect">
            <a:avLst/>
          </a:prstGeom>
        </p:spPr>
      </p:pic>
    </p:spTree>
    <p:extLst>
      <p:ext uri="{BB962C8B-B14F-4D97-AF65-F5344CB8AC3E}">
        <p14:creationId xmlns:p14="http://schemas.microsoft.com/office/powerpoint/2010/main" val="5029318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Shape 59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2400" b="0" i="0" u="none" strike="noStrike" cap="none" dirty="0">
                <a:solidFill>
                  <a:schemeClr val="dk1"/>
                </a:solidFill>
                <a:latin typeface="Calibri"/>
                <a:ea typeface="Calibri"/>
                <a:cs typeface="Calibri"/>
                <a:sym typeface="Calibri"/>
              </a:rPr>
              <a:t>1.8 Requirements for handling hazardous materials such as described in USP &lt;800&gt;</a:t>
            </a:r>
            <a:endParaRPr sz="2400" b="0" i="0" u="none" strike="noStrike" cap="none" dirty="0">
              <a:solidFill>
                <a:schemeClr val="dk1"/>
              </a:solidFill>
              <a:latin typeface="Calibri"/>
              <a:ea typeface="Calibri"/>
              <a:cs typeface="Calibri"/>
              <a:sym typeface="Calibri"/>
            </a:endParaRPr>
          </a:p>
          <a:p>
            <a:pPr marL="0" lvl="0" indent="0" rtl="0">
              <a:lnSpc>
                <a:spcPct val="90000"/>
              </a:lnSpc>
              <a:spcBef>
                <a:spcPts val="0"/>
              </a:spcBef>
              <a:spcAft>
                <a:spcPts val="0"/>
              </a:spcAft>
              <a:buNone/>
            </a:pPr>
            <a:r>
              <a:rPr lang="en-US" sz="2400" b="1" dirty="0">
                <a:solidFill>
                  <a:srgbClr val="CC00FF"/>
                </a:solidFill>
                <a:sym typeface="Calibri"/>
              </a:rPr>
              <a:t>1.8.2 Requirements for training regarding hazardous materials - </a:t>
            </a:r>
            <a:endParaRPr sz="2400" b="1" dirty="0">
              <a:solidFill>
                <a:srgbClr val="CC00FF"/>
              </a:solidFill>
              <a:sym typeface="Calibri"/>
            </a:endParaRPr>
          </a:p>
          <a:p>
            <a:pPr marL="0" lvl="0" indent="0" rtl="0">
              <a:lnSpc>
                <a:spcPct val="90000"/>
              </a:lnSpc>
              <a:spcBef>
                <a:spcPts val="0"/>
              </a:spcBef>
              <a:spcAft>
                <a:spcPts val="0"/>
              </a:spcAft>
              <a:buNone/>
            </a:pPr>
            <a:r>
              <a:rPr lang="en-US" sz="2400" b="1" dirty="0">
                <a:solidFill>
                  <a:srgbClr val="CC00FF"/>
                </a:solidFill>
                <a:sym typeface="Calibri"/>
              </a:rPr>
              <a:t>Material Safety Data Sheets (now called Safety Data Sheets)</a:t>
            </a:r>
            <a:endParaRPr sz="2400" b="1" dirty="0">
              <a:solidFill>
                <a:srgbClr val="CC00FF"/>
              </a:solidFill>
            </a:endParaRPr>
          </a:p>
        </p:txBody>
      </p:sp>
      <p:sp>
        <p:nvSpPr>
          <p:cNvPr id="600" name="Shape 600"/>
          <p:cNvSpPr txBox="1">
            <a:spLocks noGrp="1"/>
          </p:cNvSpPr>
          <p:nvPr>
            <p:ph type="body" idx="1"/>
          </p:nvPr>
        </p:nvSpPr>
        <p:spPr>
          <a:xfrm>
            <a:off x="244600" y="1616850"/>
            <a:ext cx="6272400" cy="4597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dirty="0"/>
              <a:t>Safety Data Sheets - 16 Section Format</a:t>
            </a:r>
            <a:endParaRPr sz="1400" dirty="0"/>
          </a:p>
          <a:p>
            <a:pPr marL="0" lvl="0" indent="0" rtl="0">
              <a:lnSpc>
                <a:spcPct val="115000"/>
              </a:lnSpc>
              <a:spcBef>
                <a:spcPts val="0"/>
              </a:spcBef>
              <a:spcAft>
                <a:spcPts val="0"/>
              </a:spcAft>
              <a:buNone/>
            </a:pPr>
            <a:endParaRPr sz="1400" dirty="0"/>
          </a:p>
          <a:p>
            <a:pPr marL="0" lvl="0" indent="0" rtl="0">
              <a:lnSpc>
                <a:spcPct val="115000"/>
              </a:lnSpc>
              <a:spcBef>
                <a:spcPts val="0"/>
              </a:spcBef>
              <a:spcAft>
                <a:spcPts val="0"/>
              </a:spcAft>
              <a:buNone/>
            </a:pPr>
            <a:endParaRPr sz="1400" dirty="0"/>
          </a:p>
          <a:p>
            <a:pPr marL="0" lvl="0" indent="0" rtl="0">
              <a:lnSpc>
                <a:spcPct val="115000"/>
              </a:lnSpc>
              <a:spcBef>
                <a:spcPts val="0"/>
              </a:spcBef>
              <a:spcAft>
                <a:spcPts val="0"/>
              </a:spcAft>
              <a:buNone/>
            </a:pPr>
            <a:endParaRPr sz="2000" dirty="0"/>
          </a:p>
          <a:p>
            <a:pPr marL="0" lvl="0" indent="0" rtl="0">
              <a:lnSpc>
                <a:spcPct val="115000"/>
              </a:lnSpc>
              <a:spcBef>
                <a:spcPts val="0"/>
              </a:spcBef>
              <a:spcAft>
                <a:spcPts val="0"/>
              </a:spcAft>
              <a:buNone/>
            </a:pPr>
            <a:r>
              <a:rPr lang="en-US" sz="2000" dirty="0"/>
              <a:t>Section 1: Identification</a:t>
            </a:r>
            <a:endParaRPr sz="2000" dirty="0"/>
          </a:p>
          <a:p>
            <a:pPr marL="0" lvl="0" indent="0" rtl="0">
              <a:lnSpc>
                <a:spcPct val="115000"/>
              </a:lnSpc>
              <a:spcBef>
                <a:spcPts val="0"/>
              </a:spcBef>
              <a:spcAft>
                <a:spcPts val="0"/>
              </a:spcAft>
              <a:buNone/>
            </a:pPr>
            <a:r>
              <a:rPr lang="en-US" sz="2000" dirty="0"/>
              <a:t>Section 2: Hazard Identification</a:t>
            </a:r>
            <a:endParaRPr sz="2000" dirty="0"/>
          </a:p>
          <a:p>
            <a:pPr marL="0" lvl="0" indent="0" rtl="0">
              <a:lnSpc>
                <a:spcPct val="115000"/>
              </a:lnSpc>
              <a:spcBef>
                <a:spcPts val="0"/>
              </a:spcBef>
              <a:spcAft>
                <a:spcPts val="0"/>
              </a:spcAft>
              <a:buNone/>
            </a:pPr>
            <a:r>
              <a:rPr lang="en-US" sz="2000" dirty="0"/>
              <a:t>Section 3: Composition/ Information on Ingredients</a:t>
            </a:r>
            <a:endParaRPr sz="2000" dirty="0"/>
          </a:p>
          <a:p>
            <a:pPr marL="0" lvl="0" indent="0" rtl="0">
              <a:lnSpc>
                <a:spcPct val="115000"/>
              </a:lnSpc>
              <a:spcBef>
                <a:spcPts val="0"/>
              </a:spcBef>
              <a:spcAft>
                <a:spcPts val="0"/>
              </a:spcAft>
              <a:buNone/>
            </a:pPr>
            <a:r>
              <a:rPr lang="en-US" sz="2000" dirty="0"/>
              <a:t>Section 4: First-Aid Measures</a:t>
            </a:r>
            <a:endParaRPr sz="2000" dirty="0"/>
          </a:p>
          <a:p>
            <a:pPr marL="0" lvl="0" indent="0" rtl="0">
              <a:lnSpc>
                <a:spcPct val="115000"/>
              </a:lnSpc>
              <a:spcBef>
                <a:spcPts val="0"/>
              </a:spcBef>
              <a:spcAft>
                <a:spcPts val="0"/>
              </a:spcAft>
              <a:buNone/>
            </a:pPr>
            <a:r>
              <a:rPr lang="en-US" sz="2000" dirty="0"/>
              <a:t>Section 5: Fire-Fighting Measures</a:t>
            </a:r>
            <a:endParaRPr sz="2000" dirty="0"/>
          </a:p>
          <a:p>
            <a:pPr marL="0" lvl="0" indent="0" rtl="0">
              <a:lnSpc>
                <a:spcPct val="115000"/>
              </a:lnSpc>
              <a:spcBef>
                <a:spcPts val="0"/>
              </a:spcBef>
              <a:spcAft>
                <a:spcPts val="0"/>
              </a:spcAft>
              <a:buNone/>
            </a:pPr>
            <a:r>
              <a:rPr lang="en-US" sz="2000" dirty="0"/>
              <a:t>Section 6: Accidental Release Measures</a:t>
            </a:r>
            <a:endParaRPr sz="2000" dirty="0"/>
          </a:p>
          <a:p>
            <a:pPr marL="0" lvl="0" indent="0" rtl="0">
              <a:lnSpc>
                <a:spcPct val="115000"/>
              </a:lnSpc>
              <a:spcBef>
                <a:spcPts val="0"/>
              </a:spcBef>
              <a:spcAft>
                <a:spcPts val="0"/>
              </a:spcAft>
              <a:buNone/>
            </a:pPr>
            <a:r>
              <a:rPr lang="en-US" sz="2000" dirty="0"/>
              <a:t>Section 7: Handling and Storage</a:t>
            </a:r>
            <a:endParaRPr sz="2000" dirty="0"/>
          </a:p>
          <a:p>
            <a:pPr marL="0" lvl="0" indent="0" rtl="0">
              <a:lnSpc>
                <a:spcPct val="115000"/>
              </a:lnSpc>
              <a:spcBef>
                <a:spcPts val="0"/>
              </a:spcBef>
              <a:spcAft>
                <a:spcPts val="0"/>
              </a:spcAft>
              <a:buNone/>
            </a:pPr>
            <a:r>
              <a:rPr lang="en-US" sz="2000" dirty="0"/>
              <a:t>Section 8: Exposure Controls/Personal Protection</a:t>
            </a:r>
            <a:endParaRPr sz="2000" dirty="0"/>
          </a:p>
          <a:p>
            <a:pPr marL="0" lvl="0" indent="0" rtl="0">
              <a:lnSpc>
                <a:spcPct val="115000"/>
              </a:lnSpc>
              <a:spcBef>
                <a:spcPts val="0"/>
              </a:spcBef>
              <a:spcAft>
                <a:spcPts val="0"/>
              </a:spcAft>
              <a:buNone/>
            </a:pPr>
            <a:endParaRPr sz="1400" dirty="0"/>
          </a:p>
          <a:p>
            <a:pPr marL="0" lvl="0" indent="0" rtl="0">
              <a:lnSpc>
                <a:spcPct val="115000"/>
              </a:lnSpc>
              <a:spcBef>
                <a:spcPts val="0"/>
              </a:spcBef>
              <a:spcAft>
                <a:spcPts val="0"/>
              </a:spcAft>
              <a:buNone/>
            </a:pPr>
            <a:endParaRPr sz="1400" dirty="0"/>
          </a:p>
          <a:p>
            <a:pPr marL="0" lvl="0" indent="0" rtl="0">
              <a:lnSpc>
                <a:spcPct val="115000"/>
              </a:lnSpc>
              <a:spcBef>
                <a:spcPts val="0"/>
              </a:spcBef>
              <a:spcAft>
                <a:spcPts val="0"/>
              </a:spcAft>
              <a:buNone/>
            </a:pPr>
            <a:endParaRPr sz="1400" dirty="0"/>
          </a:p>
          <a:p>
            <a:pPr marL="0" lvl="0" indent="0" rtl="0">
              <a:lnSpc>
                <a:spcPct val="115000"/>
              </a:lnSpc>
              <a:spcBef>
                <a:spcPts val="0"/>
              </a:spcBef>
              <a:spcAft>
                <a:spcPts val="0"/>
              </a:spcAft>
              <a:buNone/>
            </a:pPr>
            <a:endParaRPr sz="1400" dirty="0"/>
          </a:p>
        </p:txBody>
      </p:sp>
      <p:sp>
        <p:nvSpPr>
          <p:cNvPr id="601" name="Shape 601"/>
          <p:cNvSpPr txBox="1"/>
          <p:nvPr/>
        </p:nvSpPr>
        <p:spPr>
          <a:xfrm>
            <a:off x="244600" y="6362812"/>
            <a:ext cx="7274700" cy="8487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a:solidFill>
                  <a:schemeClr val="dk1"/>
                </a:solidFill>
                <a:latin typeface="Calibri"/>
                <a:ea typeface="Calibri"/>
                <a:cs typeface="Calibri"/>
                <a:sym typeface="Calibri"/>
              </a:rPr>
              <a:t>https://www.osha.gov/Publications/OSHA3514.html</a:t>
            </a:r>
            <a:endParaRPr/>
          </a:p>
        </p:txBody>
      </p:sp>
      <p:sp>
        <p:nvSpPr>
          <p:cNvPr id="602" name="Shape 602"/>
          <p:cNvSpPr txBox="1">
            <a:spLocks noGrp="1"/>
          </p:cNvSpPr>
          <p:nvPr>
            <p:ph type="body" idx="1"/>
          </p:nvPr>
        </p:nvSpPr>
        <p:spPr>
          <a:xfrm>
            <a:off x="5835000" y="1616850"/>
            <a:ext cx="6125400" cy="4597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1400" dirty="0"/>
          </a:p>
          <a:p>
            <a:pPr marL="0" lvl="0" indent="0" rtl="0">
              <a:lnSpc>
                <a:spcPct val="115000"/>
              </a:lnSpc>
              <a:spcBef>
                <a:spcPts val="0"/>
              </a:spcBef>
              <a:spcAft>
                <a:spcPts val="0"/>
              </a:spcAft>
              <a:buNone/>
            </a:pPr>
            <a:endParaRPr sz="2000" dirty="0"/>
          </a:p>
          <a:p>
            <a:pPr marL="0" lvl="0" indent="0" rtl="0">
              <a:lnSpc>
                <a:spcPct val="115000"/>
              </a:lnSpc>
              <a:spcBef>
                <a:spcPts val="0"/>
              </a:spcBef>
              <a:spcAft>
                <a:spcPts val="0"/>
              </a:spcAft>
              <a:buNone/>
            </a:pPr>
            <a:endParaRPr sz="2000" dirty="0"/>
          </a:p>
          <a:p>
            <a:pPr marL="0" lvl="0" indent="0" rtl="0">
              <a:lnSpc>
                <a:spcPct val="115000"/>
              </a:lnSpc>
              <a:spcBef>
                <a:spcPts val="0"/>
              </a:spcBef>
              <a:spcAft>
                <a:spcPts val="0"/>
              </a:spcAft>
              <a:buNone/>
            </a:pPr>
            <a:endParaRPr sz="2000" dirty="0"/>
          </a:p>
          <a:p>
            <a:pPr marL="0" lvl="0" indent="0" rtl="0">
              <a:lnSpc>
                <a:spcPct val="115000"/>
              </a:lnSpc>
              <a:spcBef>
                <a:spcPts val="0"/>
              </a:spcBef>
              <a:spcAft>
                <a:spcPts val="0"/>
              </a:spcAft>
              <a:buNone/>
            </a:pPr>
            <a:r>
              <a:rPr lang="en-US" sz="2000" dirty="0"/>
              <a:t>Section 9: Physical and Chemical Properties</a:t>
            </a:r>
            <a:endParaRPr sz="2000" dirty="0"/>
          </a:p>
          <a:p>
            <a:pPr marL="0" lvl="0" indent="0" rtl="0">
              <a:lnSpc>
                <a:spcPct val="115000"/>
              </a:lnSpc>
              <a:spcBef>
                <a:spcPts val="0"/>
              </a:spcBef>
              <a:spcAft>
                <a:spcPts val="0"/>
              </a:spcAft>
              <a:buNone/>
            </a:pPr>
            <a:r>
              <a:rPr lang="en-US" sz="2000" dirty="0"/>
              <a:t>Section 10: Stability and Reactivity</a:t>
            </a:r>
            <a:endParaRPr sz="2000" dirty="0"/>
          </a:p>
          <a:p>
            <a:pPr marL="0" lvl="0" indent="0" rtl="0">
              <a:lnSpc>
                <a:spcPct val="115000"/>
              </a:lnSpc>
              <a:spcBef>
                <a:spcPts val="0"/>
              </a:spcBef>
              <a:spcAft>
                <a:spcPts val="0"/>
              </a:spcAft>
              <a:buNone/>
            </a:pPr>
            <a:r>
              <a:rPr lang="en-US" sz="2000" dirty="0"/>
              <a:t>Section 11: Toxicological Information</a:t>
            </a:r>
            <a:endParaRPr sz="2000" dirty="0"/>
          </a:p>
          <a:p>
            <a:pPr marL="0" lvl="0" indent="0" rtl="0">
              <a:lnSpc>
                <a:spcPct val="115000"/>
              </a:lnSpc>
              <a:spcBef>
                <a:spcPts val="0"/>
              </a:spcBef>
              <a:spcAft>
                <a:spcPts val="0"/>
              </a:spcAft>
              <a:buNone/>
            </a:pPr>
            <a:r>
              <a:rPr lang="en-US" sz="2000" dirty="0"/>
              <a:t>Section 12: Ecological Information (non mandatory)</a:t>
            </a:r>
            <a:endParaRPr sz="2000" dirty="0"/>
          </a:p>
          <a:p>
            <a:pPr marL="0" lvl="0" indent="0" rtl="0">
              <a:lnSpc>
                <a:spcPct val="115000"/>
              </a:lnSpc>
              <a:spcBef>
                <a:spcPts val="0"/>
              </a:spcBef>
              <a:spcAft>
                <a:spcPts val="0"/>
              </a:spcAft>
              <a:buNone/>
            </a:pPr>
            <a:r>
              <a:rPr lang="en-US" sz="2000" dirty="0"/>
              <a:t>Section 13: Disposal Considerations (non mandatory)</a:t>
            </a:r>
            <a:endParaRPr sz="2000" dirty="0"/>
          </a:p>
          <a:p>
            <a:pPr marL="0" lvl="0" indent="0" rtl="0">
              <a:lnSpc>
                <a:spcPct val="115000"/>
              </a:lnSpc>
              <a:spcBef>
                <a:spcPts val="0"/>
              </a:spcBef>
              <a:spcAft>
                <a:spcPts val="0"/>
              </a:spcAft>
              <a:buNone/>
            </a:pPr>
            <a:r>
              <a:rPr lang="en-US" sz="2000" dirty="0"/>
              <a:t>Section 14: Transport Information (non mandatory)</a:t>
            </a:r>
            <a:endParaRPr sz="2000" dirty="0"/>
          </a:p>
          <a:p>
            <a:pPr marL="0" lvl="0" indent="0" rtl="0">
              <a:lnSpc>
                <a:spcPct val="115000"/>
              </a:lnSpc>
              <a:spcBef>
                <a:spcPts val="0"/>
              </a:spcBef>
              <a:spcAft>
                <a:spcPts val="0"/>
              </a:spcAft>
              <a:buNone/>
            </a:pPr>
            <a:r>
              <a:rPr lang="en-US" sz="2000" dirty="0"/>
              <a:t>Section 15: Regulatory Information (non mandatory)</a:t>
            </a:r>
            <a:endParaRPr sz="2000" dirty="0"/>
          </a:p>
          <a:p>
            <a:pPr marL="0" lvl="0" indent="0" rtl="0">
              <a:lnSpc>
                <a:spcPct val="115000"/>
              </a:lnSpc>
              <a:spcBef>
                <a:spcPts val="0"/>
              </a:spcBef>
              <a:spcAft>
                <a:spcPts val="0"/>
              </a:spcAft>
              <a:buNone/>
            </a:pPr>
            <a:r>
              <a:rPr lang="en-US" sz="2000" dirty="0"/>
              <a:t>Section 16: Other Information</a:t>
            </a:r>
            <a:endParaRPr sz="2000" dirty="0"/>
          </a:p>
          <a:p>
            <a:pPr marL="0" lvl="0" indent="0" rtl="0">
              <a:lnSpc>
                <a:spcPct val="115000"/>
              </a:lnSpc>
              <a:spcBef>
                <a:spcPts val="0"/>
              </a:spcBef>
              <a:spcAft>
                <a:spcPts val="0"/>
              </a:spcAft>
              <a:buNone/>
            </a:pPr>
            <a:endParaRPr sz="1400" dirty="0"/>
          </a:p>
          <a:p>
            <a:pPr marL="0" lvl="0" indent="0" rtl="0">
              <a:lnSpc>
                <a:spcPct val="115000"/>
              </a:lnSpc>
              <a:spcBef>
                <a:spcPts val="0"/>
              </a:spcBef>
              <a:spcAft>
                <a:spcPts val="0"/>
              </a:spcAft>
              <a:buNone/>
            </a:pPr>
            <a:endParaRPr sz="1400" dirty="0"/>
          </a:p>
          <a:p>
            <a:pPr marL="0" lvl="0" indent="0" rtl="0">
              <a:lnSpc>
                <a:spcPct val="115000"/>
              </a:lnSpc>
              <a:spcBef>
                <a:spcPts val="0"/>
              </a:spcBef>
              <a:spcAft>
                <a:spcPts val="0"/>
              </a:spcAft>
              <a:buNone/>
            </a:pPr>
            <a:endParaRPr sz="1400"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Shape 60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1800" i="0" u="none" strike="noStrike" cap="none" dirty="0">
                <a:solidFill>
                  <a:schemeClr val="dk1"/>
                </a:solidFill>
              </a:rPr>
              <a:t>1.8 Requirements for handling hazardous materials such as described in USP &lt;800&gt; - </a:t>
            </a:r>
            <a:br>
              <a:rPr lang="en-US" sz="1800" i="0" u="none" strike="noStrike" cap="none" dirty="0">
                <a:solidFill>
                  <a:schemeClr val="dk1"/>
                </a:solidFill>
              </a:rPr>
            </a:br>
            <a:r>
              <a:rPr lang="en-US" sz="1800" b="1" dirty="0">
                <a:solidFill>
                  <a:srgbClr val="CC00FF"/>
                </a:solidFill>
              </a:rPr>
              <a:t>1.8.3 Environmental controls addressing the proper storage, handling, and disposal of hazardous materials - </a:t>
            </a:r>
            <a:endParaRPr sz="1800" b="1" dirty="0">
              <a:solidFill>
                <a:srgbClr val="CC00FF"/>
              </a:solidFill>
            </a:endParaRPr>
          </a:p>
          <a:p>
            <a:pPr marL="0" marR="0" lvl="0" indent="0" algn="l" rtl="0">
              <a:lnSpc>
                <a:spcPct val="90000"/>
              </a:lnSpc>
              <a:spcBef>
                <a:spcPts val="0"/>
              </a:spcBef>
              <a:spcAft>
                <a:spcPts val="0"/>
              </a:spcAft>
              <a:buClr>
                <a:schemeClr val="dk1"/>
              </a:buClr>
              <a:buSzPts val="4400"/>
              <a:buFont typeface="Calibri"/>
              <a:buNone/>
            </a:pPr>
            <a:r>
              <a:rPr lang="en-US" sz="1800" b="1" dirty="0">
                <a:solidFill>
                  <a:srgbClr val="CC00FF"/>
                </a:solidFill>
              </a:rPr>
              <a:t>Ventilation controls, personal protective equipment</a:t>
            </a:r>
            <a:endParaRPr sz="1800" b="1" dirty="0">
              <a:solidFill>
                <a:srgbClr val="CC00FF"/>
              </a:solidFill>
            </a:endParaRPr>
          </a:p>
        </p:txBody>
      </p:sp>
      <p:sp>
        <p:nvSpPr>
          <p:cNvPr id="609" name="Shape 60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dirty="0"/>
              <a:t>   </a:t>
            </a:r>
            <a:endParaRPr dirty="0"/>
          </a:p>
        </p:txBody>
      </p:sp>
      <p:pic>
        <p:nvPicPr>
          <p:cNvPr id="610" name="Shape 610"/>
          <p:cNvPicPr preferRelativeResize="0"/>
          <p:nvPr/>
        </p:nvPicPr>
        <p:blipFill>
          <a:blip r:embed="rId3">
            <a:alphaModFix/>
          </a:blip>
          <a:stretch>
            <a:fillRect/>
          </a:stretch>
        </p:blipFill>
        <p:spPr>
          <a:xfrm>
            <a:off x="197150" y="2436163"/>
            <a:ext cx="5791200" cy="2333625"/>
          </a:xfrm>
          <a:prstGeom prst="rect">
            <a:avLst/>
          </a:prstGeom>
          <a:noFill/>
          <a:ln>
            <a:noFill/>
          </a:ln>
        </p:spPr>
      </p:pic>
      <p:pic>
        <p:nvPicPr>
          <p:cNvPr id="611" name="Shape 611"/>
          <p:cNvPicPr preferRelativeResize="0"/>
          <p:nvPr/>
        </p:nvPicPr>
        <p:blipFill>
          <a:blip r:embed="rId4">
            <a:alphaModFix/>
          </a:blip>
          <a:stretch>
            <a:fillRect/>
          </a:stretch>
        </p:blipFill>
        <p:spPr>
          <a:xfrm>
            <a:off x="6059725" y="1825613"/>
            <a:ext cx="5962650" cy="4238625"/>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Shape 616"/>
          <p:cNvSpPr txBox="1">
            <a:spLocks noGrp="1"/>
          </p:cNvSpPr>
          <p:nvPr>
            <p:ph type="title"/>
          </p:nvPr>
        </p:nvSpPr>
        <p:spPr>
          <a:xfrm>
            <a:off x="329625" y="365125"/>
            <a:ext cx="58050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1800" i="0" u="none" strike="noStrike" cap="none" dirty="0">
                <a:solidFill>
                  <a:schemeClr val="dk1"/>
                </a:solidFill>
              </a:rPr>
              <a:t>1.8 Requirements for handling hazardous materials such as described in USP &lt;800&gt; - </a:t>
            </a:r>
            <a:endParaRPr sz="1800" i="0" u="none" strike="noStrike" cap="none" dirty="0">
              <a:solidFill>
                <a:schemeClr val="dk1"/>
              </a:solidFill>
            </a:endParaRPr>
          </a:p>
          <a:p>
            <a:pPr marL="0" marR="0" lvl="0" indent="0" algn="l" rtl="0">
              <a:lnSpc>
                <a:spcPct val="90000"/>
              </a:lnSpc>
              <a:spcBef>
                <a:spcPts val="0"/>
              </a:spcBef>
              <a:spcAft>
                <a:spcPts val="0"/>
              </a:spcAft>
              <a:buClr>
                <a:schemeClr val="dk1"/>
              </a:buClr>
              <a:buSzPts val="4400"/>
              <a:buFont typeface="Calibri"/>
              <a:buNone/>
            </a:pPr>
            <a:r>
              <a:rPr lang="en-US" sz="1800" b="1" dirty="0">
                <a:solidFill>
                  <a:srgbClr val="CC00FF"/>
                </a:solidFill>
              </a:rPr>
              <a:t>1.8.3 Environmental controls addressing the proper storage, handling, and disposal of hazardous materials - </a:t>
            </a:r>
            <a:endParaRPr sz="1800" b="1" dirty="0">
              <a:solidFill>
                <a:srgbClr val="CC00FF"/>
              </a:solidFill>
            </a:endParaRPr>
          </a:p>
          <a:p>
            <a:pPr marL="0" marR="0" lvl="0" indent="0" algn="l" rtl="0">
              <a:lnSpc>
                <a:spcPct val="90000"/>
              </a:lnSpc>
              <a:spcBef>
                <a:spcPts val="0"/>
              </a:spcBef>
              <a:spcAft>
                <a:spcPts val="0"/>
              </a:spcAft>
              <a:buClr>
                <a:schemeClr val="dk1"/>
              </a:buClr>
              <a:buSzPts val="4400"/>
              <a:buFont typeface="Calibri"/>
              <a:buNone/>
            </a:pPr>
            <a:r>
              <a:rPr lang="en-US" sz="1800" b="1" dirty="0">
                <a:solidFill>
                  <a:srgbClr val="CC00FF"/>
                </a:solidFill>
              </a:rPr>
              <a:t>Ventilation controls, personal protective equipment</a:t>
            </a:r>
            <a:endParaRPr sz="1800" b="1" dirty="0">
              <a:solidFill>
                <a:srgbClr val="CC00FF"/>
              </a:solidFill>
            </a:endParaRPr>
          </a:p>
        </p:txBody>
      </p:sp>
      <p:sp>
        <p:nvSpPr>
          <p:cNvPr id="617" name="Shape 61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a:t>   </a:t>
            </a:r>
            <a:endParaRPr/>
          </a:p>
        </p:txBody>
      </p:sp>
      <p:pic>
        <p:nvPicPr>
          <p:cNvPr id="618" name="Shape 618"/>
          <p:cNvPicPr preferRelativeResize="0"/>
          <p:nvPr/>
        </p:nvPicPr>
        <p:blipFill>
          <a:blip r:embed="rId3">
            <a:alphaModFix/>
          </a:blip>
          <a:stretch>
            <a:fillRect/>
          </a:stretch>
        </p:blipFill>
        <p:spPr>
          <a:xfrm>
            <a:off x="6064814" y="0"/>
            <a:ext cx="5720922" cy="6858000"/>
          </a:xfrm>
          <a:prstGeom prst="rect">
            <a:avLst/>
          </a:prstGeom>
          <a:noFill/>
          <a:ln>
            <a:noFill/>
          </a:ln>
        </p:spPr>
      </p:pic>
      <p:pic>
        <p:nvPicPr>
          <p:cNvPr id="619" name="Shape 619"/>
          <p:cNvPicPr preferRelativeResize="0"/>
          <p:nvPr/>
        </p:nvPicPr>
        <p:blipFill>
          <a:blip r:embed="rId4">
            <a:alphaModFix/>
          </a:blip>
          <a:stretch>
            <a:fillRect/>
          </a:stretch>
        </p:blipFill>
        <p:spPr>
          <a:xfrm>
            <a:off x="197150" y="2436163"/>
            <a:ext cx="5791200" cy="2333625"/>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txBox="1">
            <a:spLocks noGrp="1"/>
          </p:cNvSpPr>
          <p:nvPr>
            <p:ph type="title"/>
          </p:nvPr>
        </p:nvSpPr>
        <p:spPr>
          <a:xfrm>
            <a:off x="83975" y="374275"/>
            <a:ext cx="58050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1800" i="0" u="none" strike="noStrike" cap="none" dirty="0">
                <a:solidFill>
                  <a:schemeClr val="dk1"/>
                </a:solidFill>
              </a:rPr>
              <a:t>1.8 Requirements for handling hazardous materials such as described in USP &lt;800&gt; - </a:t>
            </a:r>
            <a:endParaRPr sz="1800" i="0" u="none" strike="noStrike" cap="none" dirty="0">
              <a:solidFill>
                <a:schemeClr val="dk1"/>
              </a:solidFill>
            </a:endParaRPr>
          </a:p>
          <a:p>
            <a:pPr marL="0" marR="0" lvl="0" indent="0" algn="l" rtl="0">
              <a:lnSpc>
                <a:spcPct val="90000"/>
              </a:lnSpc>
              <a:spcBef>
                <a:spcPts val="0"/>
              </a:spcBef>
              <a:spcAft>
                <a:spcPts val="0"/>
              </a:spcAft>
              <a:buClr>
                <a:schemeClr val="dk1"/>
              </a:buClr>
              <a:buSzPts val="4400"/>
              <a:buFont typeface="Calibri"/>
              <a:buNone/>
            </a:pPr>
            <a:r>
              <a:rPr lang="en-US" sz="1800" b="1" dirty="0">
                <a:solidFill>
                  <a:srgbClr val="CC00FF"/>
                </a:solidFill>
              </a:rPr>
              <a:t>1.8.3 Environmental controls addressing the proper storage, handling, and disposal of hazardous materials - </a:t>
            </a:r>
            <a:endParaRPr sz="1800" b="1" dirty="0">
              <a:solidFill>
                <a:srgbClr val="CC00FF"/>
              </a:solidFill>
            </a:endParaRPr>
          </a:p>
          <a:p>
            <a:pPr marL="0" marR="0" lvl="0" indent="0" algn="l" rtl="0">
              <a:lnSpc>
                <a:spcPct val="90000"/>
              </a:lnSpc>
              <a:spcBef>
                <a:spcPts val="0"/>
              </a:spcBef>
              <a:spcAft>
                <a:spcPts val="0"/>
              </a:spcAft>
              <a:buClr>
                <a:schemeClr val="dk1"/>
              </a:buClr>
              <a:buSzPts val="4400"/>
              <a:buFont typeface="Calibri"/>
              <a:buNone/>
            </a:pPr>
            <a:r>
              <a:rPr lang="en-US" sz="1800" b="1" dirty="0">
                <a:solidFill>
                  <a:srgbClr val="CC00FF"/>
                </a:solidFill>
              </a:rPr>
              <a:t>Ventilation controls, personal protective equipment</a:t>
            </a:r>
            <a:endParaRPr sz="1800" b="1" dirty="0">
              <a:solidFill>
                <a:srgbClr val="CC00FF"/>
              </a:solidFill>
            </a:endParaRPr>
          </a:p>
        </p:txBody>
      </p:sp>
      <p:sp>
        <p:nvSpPr>
          <p:cNvPr id="625" name="Shape 6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a:t>   </a:t>
            </a:r>
            <a:endParaRPr/>
          </a:p>
        </p:txBody>
      </p:sp>
      <p:pic>
        <p:nvPicPr>
          <p:cNvPr id="626" name="Shape 626"/>
          <p:cNvPicPr preferRelativeResize="0"/>
          <p:nvPr/>
        </p:nvPicPr>
        <p:blipFill>
          <a:blip r:embed="rId3">
            <a:alphaModFix/>
          </a:blip>
          <a:stretch>
            <a:fillRect/>
          </a:stretch>
        </p:blipFill>
        <p:spPr>
          <a:xfrm>
            <a:off x="5888963" y="133350"/>
            <a:ext cx="6200775" cy="6591300"/>
          </a:xfrm>
          <a:prstGeom prst="rect">
            <a:avLst/>
          </a:prstGeom>
          <a:noFill/>
          <a:ln>
            <a:noFill/>
          </a:ln>
        </p:spPr>
      </p:pic>
      <p:pic>
        <p:nvPicPr>
          <p:cNvPr id="627" name="Shape 627"/>
          <p:cNvPicPr preferRelativeResize="0"/>
          <p:nvPr/>
        </p:nvPicPr>
        <p:blipFill>
          <a:blip r:embed="rId4">
            <a:alphaModFix/>
          </a:blip>
          <a:stretch>
            <a:fillRect/>
          </a:stretch>
        </p:blipFill>
        <p:spPr>
          <a:xfrm>
            <a:off x="197150" y="2436163"/>
            <a:ext cx="5791200" cy="2333625"/>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Shape 632"/>
          <p:cNvSpPr txBox="1">
            <a:spLocks noGrp="1"/>
          </p:cNvSpPr>
          <p:nvPr>
            <p:ph type="title"/>
          </p:nvPr>
        </p:nvSpPr>
        <p:spPr>
          <a:xfrm>
            <a:off x="83975" y="374275"/>
            <a:ext cx="116112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1800" i="0" u="none" strike="noStrike" cap="none" dirty="0">
                <a:solidFill>
                  <a:schemeClr val="dk1"/>
                </a:solidFill>
              </a:rPr>
              <a:t>1.8 Requirements for handling hazardous materials such as described in USP &lt;800&gt; - </a:t>
            </a:r>
            <a:endParaRPr sz="1800" i="0" u="none" strike="noStrike" cap="none" dirty="0">
              <a:solidFill>
                <a:schemeClr val="dk1"/>
              </a:solidFill>
            </a:endParaRPr>
          </a:p>
          <a:p>
            <a:pPr marL="0" marR="0" lvl="0" indent="0" algn="l" rtl="0">
              <a:lnSpc>
                <a:spcPct val="90000"/>
              </a:lnSpc>
              <a:spcBef>
                <a:spcPts val="0"/>
              </a:spcBef>
              <a:spcAft>
                <a:spcPts val="0"/>
              </a:spcAft>
              <a:buClr>
                <a:schemeClr val="dk1"/>
              </a:buClr>
              <a:buSzPts val="4400"/>
              <a:buFont typeface="Calibri"/>
              <a:buNone/>
            </a:pPr>
            <a:r>
              <a:rPr lang="en-US" sz="1800" b="1" dirty="0">
                <a:solidFill>
                  <a:srgbClr val="CC00FF"/>
                </a:solidFill>
              </a:rPr>
              <a:t>1.8.3 Environmental controls addressing the proper storage, handling, and disposal of hazardous materials - </a:t>
            </a:r>
            <a:endParaRPr sz="1800" b="1" dirty="0">
              <a:solidFill>
                <a:srgbClr val="CC00FF"/>
              </a:solidFill>
            </a:endParaRPr>
          </a:p>
          <a:p>
            <a:pPr marL="0" marR="0" lvl="0" indent="0" algn="l" rtl="0">
              <a:lnSpc>
                <a:spcPct val="90000"/>
              </a:lnSpc>
              <a:spcBef>
                <a:spcPts val="0"/>
              </a:spcBef>
              <a:spcAft>
                <a:spcPts val="0"/>
              </a:spcAft>
              <a:buClr>
                <a:schemeClr val="dk1"/>
              </a:buClr>
              <a:buSzPts val="4400"/>
              <a:buFont typeface="Calibri"/>
              <a:buNone/>
            </a:pPr>
            <a:r>
              <a:rPr lang="en-US" sz="1800" b="1" dirty="0">
                <a:solidFill>
                  <a:srgbClr val="CC00FF"/>
                </a:solidFill>
              </a:rPr>
              <a:t>Personal Protective Equipment</a:t>
            </a:r>
            <a:endParaRPr sz="1800" b="1" dirty="0">
              <a:solidFill>
                <a:srgbClr val="CC00FF"/>
              </a:solidFill>
            </a:endParaRPr>
          </a:p>
        </p:txBody>
      </p:sp>
      <p:sp>
        <p:nvSpPr>
          <p:cNvPr id="633" name="Shape 633"/>
          <p:cNvSpPr txBox="1">
            <a:spLocks noGrp="1"/>
          </p:cNvSpPr>
          <p:nvPr>
            <p:ph type="body" idx="1"/>
          </p:nvPr>
        </p:nvSpPr>
        <p:spPr>
          <a:xfrm>
            <a:off x="631775" y="1535125"/>
            <a:ext cx="10515600" cy="4351200"/>
          </a:xfrm>
          <a:prstGeom prst="rect">
            <a:avLst/>
          </a:prstGeom>
          <a:noFill/>
          <a:ln>
            <a:noFill/>
          </a:ln>
        </p:spPr>
        <p:txBody>
          <a:bodyPr spcFirstLastPara="1" wrap="square" lIns="91425" tIns="45700" rIns="91425" bIns="45700" anchor="t" anchorCtr="0">
            <a:noAutofit/>
          </a:bodyPr>
          <a:lstStyle/>
          <a:p>
            <a:pPr marL="0" lvl="0" indent="0">
              <a:spcBef>
                <a:spcPts val="1000"/>
              </a:spcBef>
              <a:spcAft>
                <a:spcPts val="0"/>
              </a:spcAft>
              <a:buNone/>
            </a:pPr>
            <a:r>
              <a:rPr lang="en-US" sz="2000" dirty="0"/>
              <a:t>Personal Protective Equipment (PPE) provides worker protection to reduce exposure, may be required to handle the HDs when treating a patient or cleaning a spill. </a:t>
            </a:r>
            <a:endParaRPr sz="2000" dirty="0"/>
          </a:p>
          <a:p>
            <a:pPr marL="457200" lvl="0" indent="-355600" rtl="0">
              <a:spcBef>
                <a:spcPts val="1000"/>
              </a:spcBef>
              <a:spcAft>
                <a:spcPts val="0"/>
              </a:spcAft>
              <a:buSzPts val="2000"/>
              <a:buChar char="•"/>
            </a:pPr>
            <a:r>
              <a:rPr lang="en-US" sz="2000" dirty="0"/>
              <a:t>The NIOSH list of antineoplastic and other HDs provides general guidance on PPE for possible scenarios that may be encountered in healthcare settings</a:t>
            </a:r>
            <a:endParaRPr sz="2000" dirty="0"/>
          </a:p>
          <a:p>
            <a:pPr marL="457200" lvl="0" indent="-355600" rtl="0">
              <a:spcBef>
                <a:spcPts val="0"/>
              </a:spcBef>
              <a:spcAft>
                <a:spcPts val="0"/>
              </a:spcAft>
              <a:buSzPts val="2000"/>
              <a:buChar char="•"/>
            </a:pPr>
            <a:r>
              <a:rPr lang="en-US" sz="2000" dirty="0"/>
              <a:t>Disposable PPE must not be re-used</a:t>
            </a:r>
            <a:endParaRPr sz="2000" dirty="0"/>
          </a:p>
          <a:p>
            <a:pPr marL="457200" lvl="0" indent="-355600" rtl="0">
              <a:spcBef>
                <a:spcPts val="0"/>
              </a:spcBef>
              <a:spcAft>
                <a:spcPts val="0"/>
              </a:spcAft>
              <a:buSzPts val="2000"/>
              <a:buChar char="•"/>
            </a:pPr>
            <a:r>
              <a:rPr lang="en-US" sz="2000" dirty="0"/>
              <a:t>Reusable PPE must be decontaminated and cleaned after use</a:t>
            </a:r>
            <a:endParaRPr sz="2000" dirty="0"/>
          </a:p>
          <a:p>
            <a:pPr marL="457200" lvl="0" indent="-355600" rtl="0">
              <a:spcBef>
                <a:spcPts val="0"/>
              </a:spcBef>
              <a:spcAft>
                <a:spcPts val="0"/>
              </a:spcAft>
              <a:buSzPts val="2000"/>
              <a:buChar char="•"/>
            </a:pPr>
            <a:r>
              <a:rPr lang="en-US" sz="2000" dirty="0"/>
              <a:t>Gowns, head, hair, shoe covers, and two pairs of chemotherapy gloves are required for compounding sterile and nonsterile HDs</a:t>
            </a:r>
            <a:endParaRPr sz="2000" dirty="0"/>
          </a:p>
          <a:p>
            <a:pPr marL="457200" lvl="0" indent="-355600" rtl="0">
              <a:spcBef>
                <a:spcPts val="0"/>
              </a:spcBef>
              <a:spcAft>
                <a:spcPts val="0"/>
              </a:spcAft>
              <a:buSzPts val="2000"/>
              <a:buChar char="•"/>
            </a:pPr>
            <a:r>
              <a:rPr lang="en-US" sz="2000" dirty="0"/>
              <a:t>Two pairs of chemotherapy gloves are required for administering antineoplastic HDs</a:t>
            </a:r>
            <a:endParaRPr sz="2000" dirty="0"/>
          </a:p>
          <a:p>
            <a:pPr marL="457200" lvl="0" indent="-355600" rtl="0">
              <a:spcBef>
                <a:spcPts val="0"/>
              </a:spcBef>
              <a:spcAft>
                <a:spcPts val="0"/>
              </a:spcAft>
              <a:buSzPts val="2000"/>
              <a:buChar char="•"/>
            </a:pPr>
            <a:r>
              <a:rPr lang="en-US" sz="2000" dirty="0"/>
              <a:t>Gowns shown to resist permeability by HDs are required when administering injectable antineoplastic HDs </a:t>
            </a:r>
            <a:endParaRPr sz="2000"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Shape 638"/>
          <p:cNvSpPr txBox="1">
            <a:spLocks noGrp="1"/>
          </p:cNvSpPr>
          <p:nvPr>
            <p:ph type="title"/>
          </p:nvPr>
        </p:nvSpPr>
        <p:spPr>
          <a:xfrm>
            <a:off x="83975" y="374275"/>
            <a:ext cx="116112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1800" i="0" u="none" strike="noStrike" cap="none" dirty="0">
                <a:solidFill>
                  <a:schemeClr val="dk1"/>
                </a:solidFill>
              </a:rPr>
              <a:t>1.8 Requirements for handling hazardous materials such as described in USP &lt;800&gt; - </a:t>
            </a:r>
            <a:endParaRPr sz="1800" i="0" u="none" strike="noStrike" cap="none" dirty="0">
              <a:solidFill>
                <a:schemeClr val="dk1"/>
              </a:solidFill>
            </a:endParaRPr>
          </a:p>
          <a:p>
            <a:pPr marL="0" marR="0" lvl="0" indent="0" algn="l" rtl="0">
              <a:lnSpc>
                <a:spcPct val="90000"/>
              </a:lnSpc>
              <a:spcBef>
                <a:spcPts val="0"/>
              </a:spcBef>
              <a:spcAft>
                <a:spcPts val="0"/>
              </a:spcAft>
              <a:buClr>
                <a:schemeClr val="dk1"/>
              </a:buClr>
              <a:buSzPts val="4400"/>
              <a:buFont typeface="Calibri"/>
              <a:buNone/>
            </a:pPr>
            <a:r>
              <a:rPr lang="en-US" sz="1800" b="1" dirty="0">
                <a:solidFill>
                  <a:srgbClr val="CC00FF"/>
                </a:solidFill>
              </a:rPr>
              <a:t>1.8.3 Environmental controls addressing the proper storage, handling, and disposal of hazardous materials - </a:t>
            </a:r>
            <a:endParaRPr sz="1800" b="1" dirty="0">
              <a:solidFill>
                <a:srgbClr val="CC00FF"/>
              </a:solidFill>
            </a:endParaRPr>
          </a:p>
          <a:p>
            <a:pPr marL="0" marR="0" lvl="0" indent="0" algn="l" rtl="0">
              <a:lnSpc>
                <a:spcPct val="90000"/>
              </a:lnSpc>
              <a:spcBef>
                <a:spcPts val="0"/>
              </a:spcBef>
              <a:spcAft>
                <a:spcPts val="0"/>
              </a:spcAft>
              <a:buClr>
                <a:schemeClr val="dk1"/>
              </a:buClr>
              <a:buSzPts val="4400"/>
              <a:buFont typeface="Calibri"/>
              <a:buNone/>
            </a:pPr>
            <a:r>
              <a:rPr lang="en-US" sz="1800" b="1" dirty="0">
                <a:solidFill>
                  <a:srgbClr val="CC00FF"/>
                </a:solidFill>
              </a:rPr>
              <a:t>Personal Protective Equipment</a:t>
            </a:r>
            <a:endParaRPr sz="1800" b="1" dirty="0">
              <a:solidFill>
                <a:srgbClr val="CC00FF"/>
              </a:solidFill>
            </a:endParaRPr>
          </a:p>
        </p:txBody>
      </p:sp>
      <p:sp>
        <p:nvSpPr>
          <p:cNvPr id="639" name="Shape 639"/>
          <p:cNvSpPr txBox="1">
            <a:spLocks noGrp="1"/>
          </p:cNvSpPr>
          <p:nvPr>
            <p:ph type="body" idx="1"/>
          </p:nvPr>
        </p:nvSpPr>
        <p:spPr>
          <a:xfrm>
            <a:off x="631775" y="1535125"/>
            <a:ext cx="10515600" cy="5032500"/>
          </a:xfrm>
          <a:prstGeom prst="rect">
            <a:avLst/>
          </a:prstGeom>
          <a:noFill/>
          <a:ln>
            <a:noFill/>
          </a:ln>
        </p:spPr>
        <p:txBody>
          <a:bodyPr spcFirstLastPara="1" wrap="square" lIns="91425" tIns="45700" rIns="91425" bIns="45700" anchor="t" anchorCtr="0">
            <a:noAutofit/>
          </a:bodyPr>
          <a:lstStyle/>
          <a:p>
            <a:pPr marL="0" lvl="0" indent="0" rtl="0">
              <a:spcBef>
                <a:spcPts val="1000"/>
              </a:spcBef>
              <a:spcAft>
                <a:spcPts val="0"/>
              </a:spcAft>
              <a:buNone/>
            </a:pPr>
            <a:r>
              <a:rPr lang="en-US" sz="2000" dirty="0"/>
              <a:t>Personal Protective Equipment (PPE) provides worker protection to reduce exposure, may be required to handle the HDs when treating a patient or cleaning a spill. </a:t>
            </a:r>
            <a:endParaRPr sz="2000" dirty="0"/>
          </a:p>
          <a:p>
            <a:pPr marL="457200" lvl="0" indent="-355600" rtl="0">
              <a:spcBef>
                <a:spcPts val="1000"/>
              </a:spcBef>
              <a:spcAft>
                <a:spcPts val="0"/>
              </a:spcAft>
              <a:buSzPts val="2000"/>
              <a:buChar char="•"/>
            </a:pPr>
            <a:r>
              <a:rPr lang="en-US" sz="2000" dirty="0"/>
              <a:t>For all other activities, the entity's SOP must describe the appropriate PPE to be worn based on its occupational safety plan and assessment of risk (if used)</a:t>
            </a:r>
            <a:endParaRPr sz="2000" dirty="0"/>
          </a:p>
          <a:p>
            <a:pPr marL="457200" lvl="0" indent="-355600" rtl="0">
              <a:spcBef>
                <a:spcPts val="0"/>
              </a:spcBef>
              <a:spcAft>
                <a:spcPts val="0"/>
              </a:spcAft>
              <a:buSzPts val="2000"/>
              <a:buChar char="•"/>
            </a:pPr>
            <a:r>
              <a:rPr lang="en-US" sz="2000" dirty="0"/>
              <a:t>The entity must develop SOPs for PPE based on the risk of exposure (see Types of Exposure) and activities performed. </a:t>
            </a:r>
            <a:endParaRPr sz="2000" dirty="0"/>
          </a:p>
          <a:p>
            <a:pPr marL="457200" lvl="0" indent="-355600" rtl="0">
              <a:spcBef>
                <a:spcPts val="0"/>
              </a:spcBef>
              <a:spcAft>
                <a:spcPts val="0"/>
              </a:spcAft>
              <a:buSzPts val="2000"/>
              <a:buChar char="•"/>
            </a:pPr>
            <a:r>
              <a:rPr lang="en-US" sz="2000" dirty="0"/>
              <a:t>Appropriate PPE must be worn when handling HDs including during:</a:t>
            </a:r>
            <a:endParaRPr sz="2000" dirty="0"/>
          </a:p>
          <a:p>
            <a:pPr marL="914400" lvl="1" indent="-355600" rtl="0">
              <a:spcBef>
                <a:spcPts val="0"/>
              </a:spcBef>
              <a:spcAft>
                <a:spcPts val="0"/>
              </a:spcAft>
              <a:buSzPts val="2000"/>
              <a:buChar char="•"/>
            </a:pPr>
            <a:r>
              <a:rPr lang="en-US" sz="2000" dirty="0"/>
              <a:t>Receipt</a:t>
            </a:r>
            <a:endParaRPr sz="2000" dirty="0"/>
          </a:p>
          <a:p>
            <a:pPr marL="914400" lvl="1" indent="-355600" rtl="0">
              <a:spcBef>
                <a:spcPts val="0"/>
              </a:spcBef>
              <a:spcAft>
                <a:spcPts val="0"/>
              </a:spcAft>
              <a:buSzPts val="2000"/>
              <a:buChar char="•"/>
            </a:pPr>
            <a:r>
              <a:rPr lang="en-US" sz="2000" dirty="0"/>
              <a:t>Storage</a:t>
            </a:r>
            <a:endParaRPr sz="2000" dirty="0"/>
          </a:p>
          <a:p>
            <a:pPr marL="914400" lvl="1" indent="-355600" rtl="0">
              <a:spcBef>
                <a:spcPts val="0"/>
              </a:spcBef>
              <a:spcAft>
                <a:spcPts val="0"/>
              </a:spcAft>
              <a:buSzPts val="2000"/>
              <a:buChar char="•"/>
            </a:pPr>
            <a:r>
              <a:rPr lang="en-US" sz="2000" dirty="0"/>
              <a:t>Transport</a:t>
            </a:r>
            <a:endParaRPr sz="2000" dirty="0"/>
          </a:p>
          <a:p>
            <a:pPr marL="914400" lvl="1" indent="-355600" rtl="0">
              <a:spcBef>
                <a:spcPts val="0"/>
              </a:spcBef>
              <a:spcAft>
                <a:spcPts val="0"/>
              </a:spcAft>
              <a:buSzPts val="2000"/>
              <a:buChar char="•"/>
            </a:pPr>
            <a:r>
              <a:rPr lang="en-US" sz="2000" dirty="0"/>
              <a:t>Compounding (sterile and nonsterile)</a:t>
            </a:r>
            <a:endParaRPr sz="2000" dirty="0"/>
          </a:p>
          <a:p>
            <a:pPr marL="914400" lvl="1" indent="-355600" rtl="0">
              <a:spcBef>
                <a:spcPts val="0"/>
              </a:spcBef>
              <a:spcAft>
                <a:spcPts val="0"/>
              </a:spcAft>
              <a:buSzPts val="2000"/>
              <a:buChar char="•"/>
            </a:pPr>
            <a:r>
              <a:rPr lang="en-US" sz="2000" dirty="0"/>
              <a:t>Administration</a:t>
            </a:r>
            <a:endParaRPr sz="2000" dirty="0"/>
          </a:p>
          <a:p>
            <a:pPr marL="914400" lvl="1" indent="-355600" rtl="0">
              <a:spcBef>
                <a:spcPts val="0"/>
              </a:spcBef>
              <a:spcAft>
                <a:spcPts val="0"/>
              </a:spcAft>
              <a:buSzPts val="2000"/>
              <a:buChar char="•"/>
            </a:pPr>
            <a:r>
              <a:rPr lang="en-US" sz="2000" dirty="0"/>
              <a:t>Deactivation/decontamination, cleaning, and disinfecting</a:t>
            </a:r>
            <a:endParaRPr sz="2000" dirty="0"/>
          </a:p>
          <a:p>
            <a:pPr marL="914400" lvl="1" indent="-355600" rtl="0">
              <a:spcBef>
                <a:spcPts val="0"/>
              </a:spcBef>
              <a:spcAft>
                <a:spcPts val="0"/>
              </a:spcAft>
              <a:buSzPts val="2000"/>
              <a:buChar char="•"/>
            </a:pPr>
            <a:r>
              <a:rPr lang="en-US" sz="2000" dirty="0"/>
              <a:t>Spill control </a:t>
            </a:r>
            <a:endParaRPr sz="2000" dirty="0"/>
          </a:p>
          <a:p>
            <a:pPr marL="914400" lvl="1" indent="-355600" rtl="0">
              <a:spcBef>
                <a:spcPts val="0"/>
              </a:spcBef>
              <a:spcAft>
                <a:spcPts val="0"/>
              </a:spcAft>
              <a:buSzPts val="2000"/>
              <a:buChar char="•"/>
            </a:pPr>
            <a:r>
              <a:rPr lang="en-US" sz="2000" dirty="0"/>
              <a:t>Waste disposal</a:t>
            </a:r>
            <a:endParaRPr sz="2000"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Shape 644"/>
          <p:cNvSpPr txBox="1">
            <a:spLocks noGrp="1"/>
          </p:cNvSpPr>
          <p:nvPr>
            <p:ph type="title"/>
          </p:nvPr>
        </p:nvSpPr>
        <p:spPr>
          <a:xfrm>
            <a:off x="83975" y="374275"/>
            <a:ext cx="116112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1800" i="0" u="none" strike="noStrike" cap="none" dirty="0">
                <a:solidFill>
                  <a:schemeClr val="dk1"/>
                </a:solidFill>
              </a:rPr>
              <a:t>1.8 Requirements for handling hazardous materials such as described in USP &lt;800&gt; - </a:t>
            </a:r>
            <a:endParaRPr sz="1800" i="0" u="none" strike="noStrike" cap="none" dirty="0">
              <a:solidFill>
                <a:schemeClr val="dk1"/>
              </a:solidFill>
            </a:endParaRPr>
          </a:p>
          <a:p>
            <a:pPr marL="0" marR="0" lvl="0" indent="0" algn="l" rtl="0">
              <a:lnSpc>
                <a:spcPct val="90000"/>
              </a:lnSpc>
              <a:spcBef>
                <a:spcPts val="0"/>
              </a:spcBef>
              <a:spcAft>
                <a:spcPts val="0"/>
              </a:spcAft>
              <a:buClr>
                <a:schemeClr val="dk1"/>
              </a:buClr>
              <a:buSzPts val="4400"/>
              <a:buFont typeface="Calibri"/>
              <a:buNone/>
            </a:pPr>
            <a:r>
              <a:rPr lang="en-US" sz="1800" b="1" dirty="0">
                <a:solidFill>
                  <a:srgbClr val="CC00FF"/>
                </a:solidFill>
              </a:rPr>
              <a:t>1.8.3 Environmental controls addressing the proper storage, handling, and disposal of hazardous materials - </a:t>
            </a:r>
            <a:endParaRPr sz="1800" b="1" dirty="0">
              <a:solidFill>
                <a:srgbClr val="CC00FF"/>
              </a:solidFill>
            </a:endParaRPr>
          </a:p>
          <a:p>
            <a:pPr marL="0" marR="0" lvl="0" indent="0" algn="l" rtl="0">
              <a:lnSpc>
                <a:spcPct val="90000"/>
              </a:lnSpc>
              <a:spcBef>
                <a:spcPts val="0"/>
              </a:spcBef>
              <a:spcAft>
                <a:spcPts val="0"/>
              </a:spcAft>
              <a:buClr>
                <a:schemeClr val="dk1"/>
              </a:buClr>
              <a:buSzPts val="4400"/>
              <a:buFont typeface="Calibri"/>
              <a:buNone/>
            </a:pPr>
            <a:r>
              <a:rPr lang="en-US" sz="1800" b="1" dirty="0">
                <a:solidFill>
                  <a:srgbClr val="CC00FF"/>
                </a:solidFill>
              </a:rPr>
              <a:t>Personal Protective Equipment</a:t>
            </a:r>
            <a:endParaRPr sz="1800" b="1" dirty="0">
              <a:solidFill>
                <a:srgbClr val="CC00FF"/>
              </a:solidFill>
            </a:endParaRPr>
          </a:p>
        </p:txBody>
      </p:sp>
      <p:sp>
        <p:nvSpPr>
          <p:cNvPr id="645" name="Shape 645"/>
          <p:cNvSpPr txBox="1">
            <a:spLocks noGrp="1"/>
          </p:cNvSpPr>
          <p:nvPr>
            <p:ph type="body" idx="1"/>
          </p:nvPr>
        </p:nvSpPr>
        <p:spPr>
          <a:xfrm>
            <a:off x="631775" y="1535125"/>
            <a:ext cx="10515600" cy="5032500"/>
          </a:xfrm>
          <a:prstGeom prst="rect">
            <a:avLst/>
          </a:prstGeom>
          <a:noFill/>
          <a:ln>
            <a:noFill/>
          </a:ln>
        </p:spPr>
        <p:txBody>
          <a:bodyPr spcFirstLastPara="1" wrap="square" lIns="91425" tIns="45700" rIns="91425" bIns="45700" anchor="t" anchorCtr="0">
            <a:noAutofit/>
          </a:bodyPr>
          <a:lstStyle/>
          <a:p>
            <a:pPr marL="457200" lvl="0" indent="-355600" rtl="0">
              <a:spcBef>
                <a:spcPts val="1000"/>
              </a:spcBef>
              <a:spcAft>
                <a:spcPts val="0"/>
              </a:spcAft>
              <a:buSzPts val="2000"/>
              <a:buChar char="•"/>
            </a:pPr>
            <a:r>
              <a:rPr lang="en-US" sz="2000"/>
              <a:t>Gloves </a:t>
            </a:r>
            <a:endParaRPr sz="2000"/>
          </a:p>
          <a:p>
            <a:pPr marL="914400" lvl="1" indent="-355600" rtl="0">
              <a:spcBef>
                <a:spcPts val="0"/>
              </a:spcBef>
              <a:spcAft>
                <a:spcPts val="0"/>
              </a:spcAft>
              <a:buSzPts val="2000"/>
              <a:buChar char="•"/>
            </a:pPr>
            <a:r>
              <a:rPr lang="en-US" sz="2000"/>
              <a:t>Chemotherapy gloves </a:t>
            </a:r>
            <a:endParaRPr sz="2000"/>
          </a:p>
          <a:p>
            <a:pPr marL="1371600" lvl="2" indent="-355600" rtl="0">
              <a:spcBef>
                <a:spcPts val="0"/>
              </a:spcBef>
              <a:spcAft>
                <a:spcPts val="0"/>
              </a:spcAft>
              <a:buSzPts val="2000"/>
              <a:buChar char="•"/>
            </a:pPr>
            <a:r>
              <a:rPr lang="en-US"/>
              <a:t>M</a:t>
            </a:r>
            <a:r>
              <a:rPr lang="en-US" sz="2000"/>
              <a:t>ust meet American Society for Testing and Materials (ASTM) standard D6978 (or its successor). </a:t>
            </a:r>
            <a:endParaRPr sz="2000"/>
          </a:p>
          <a:p>
            <a:pPr marL="1371600" lvl="2" indent="-355600" rtl="0">
              <a:spcBef>
                <a:spcPts val="0"/>
              </a:spcBef>
              <a:spcAft>
                <a:spcPts val="0"/>
              </a:spcAft>
              <a:buSzPts val="2000"/>
              <a:buChar char="•"/>
            </a:pPr>
            <a:r>
              <a:rPr lang="en-US"/>
              <a:t>S</a:t>
            </a:r>
            <a:r>
              <a:rPr lang="en-US" sz="2000"/>
              <a:t>hould be worn for handling all HDs including non-antineoplastics and for reproductive risk only HDs.</a:t>
            </a:r>
            <a:endParaRPr/>
          </a:p>
          <a:p>
            <a:pPr marL="1371600" lvl="2" indent="-355600" rtl="0">
              <a:spcBef>
                <a:spcPts val="0"/>
              </a:spcBef>
              <a:spcAft>
                <a:spcPts val="0"/>
              </a:spcAft>
              <a:buSzPts val="2000"/>
              <a:buChar char="•"/>
            </a:pPr>
            <a:r>
              <a:rPr lang="en-US"/>
              <a:t>M</a:t>
            </a:r>
            <a:r>
              <a:rPr lang="en-US" sz="2000"/>
              <a:t>ust be powder-free because powder can contaminate the work area and can adsorb and retain HDs</a:t>
            </a:r>
            <a:endParaRPr/>
          </a:p>
          <a:p>
            <a:pPr marL="1371600" lvl="2" indent="-355600" rtl="0">
              <a:spcBef>
                <a:spcPts val="0"/>
              </a:spcBef>
              <a:spcAft>
                <a:spcPts val="0"/>
              </a:spcAft>
              <a:buSzPts val="2000"/>
              <a:buChar char="•"/>
            </a:pPr>
            <a:r>
              <a:rPr lang="en-US"/>
              <a:t>M</a:t>
            </a:r>
            <a:r>
              <a:rPr lang="en-US" sz="2000"/>
              <a:t>ust be inspected for physical defects before use. Do not use gloves with pin holes or weak spots</a:t>
            </a:r>
            <a:endParaRPr sz="2000"/>
          </a:p>
          <a:p>
            <a:pPr marL="1371600" lvl="2" indent="-355600" rtl="0">
              <a:spcBef>
                <a:spcPts val="0"/>
              </a:spcBef>
              <a:spcAft>
                <a:spcPts val="0"/>
              </a:spcAft>
              <a:buSzPts val="2000"/>
              <a:buChar char="•"/>
            </a:pPr>
            <a:r>
              <a:rPr lang="en-US" sz="2000"/>
              <a:t>When used for sterile compounding, the outer chemotherapy gloves must be sterile.</a:t>
            </a:r>
            <a:endParaRPr sz="2000"/>
          </a:p>
          <a:p>
            <a:pPr marL="1371600" lvl="2" indent="-355600" rtl="0">
              <a:spcBef>
                <a:spcPts val="0"/>
              </a:spcBef>
              <a:spcAft>
                <a:spcPts val="0"/>
              </a:spcAft>
              <a:buSzPts val="2000"/>
              <a:buChar char="•"/>
            </a:pPr>
            <a:r>
              <a:rPr lang="en-US" sz="2000"/>
              <a:t>Chemotherapy gloves should be changed every 30 minutes unless otherwise recommended by the manufacturer's documentation and must be changed when torn, punctured, or contaminated</a:t>
            </a:r>
            <a:endParaRPr sz="2000"/>
          </a:p>
          <a:p>
            <a:pPr marL="1371600" lvl="2" indent="-355600" rtl="0">
              <a:spcBef>
                <a:spcPts val="0"/>
              </a:spcBef>
              <a:spcAft>
                <a:spcPts val="0"/>
              </a:spcAft>
              <a:buSzPts val="2000"/>
              <a:buChar char="•"/>
            </a:pPr>
            <a:r>
              <a:rPr lang="en-US" sz="2000"/>
              <a:t>Hands must be washed with soap and water after removing gloves</a:t>
            </a:r>
            <a:endParaRPr sz="200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Shape 650"/>
          <p:cNvSpPr txBox="1">
            <a:spLocks noGrp="1"/>
          </p:cNvSpPr>
          <p:nvPr>
            <p:ph type="title"/>
          </p:nvPr>
        </p:nvSpPr>
        <p:spPr>
          <a:xfrm>
            <a:off x="83975" y="0"/>
            <a:ext cx="116112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1800" i="0" u="none" strike="noStrike" cap="none" dirty="0">
                <a:solidFill>
                  <a:schemeClr val="dk1"/>
                </a:solidFill>
              </a:rPr>
              <a:t>1.8 Requirements for handling hazardous materials such as described in USP &lt;800&gt; - </a:t>
            </a:r>
            <a:endParaRPr sz="1800" i="0" u="none" strike="noStrike" cap="none" dirty="0">
              <a:solidFill>
                <a:schemeClr val="dk1"/>
              </a:solidFill>
            </a:endParaRPr>
          </a:p>
          <a:p>
            <a:pPr marL="0" marR="0" lvl="0" indent="0" algn="l" rtl="0">
              <a:lnSpc>
                <a:spcPct val="90000"/>
              </a:lnSpc>
              <a:spcBef>
                <a:spcPts val="0"/>
              </a:spcBef>
              <a:spcAft>
                <a:spcPts val="0"/>
              </a:spcAft>
              <a:buClr>
                <a:schemeClr val="dk1"/>
              </a:buClr>
              <a:buSzPts val="4400"/>
              <a:buFont typeface="Calibri"/>
              <a:buNone/>
            </a:pPr>
            <a:r>
              <a:rPr lang="en-US" sz="1800" b="1" dirty="0">
                <a:solidFill>
                  <a:srgbClr val="CC00FF"/>
                </a:solidFill>
              </a:rPr>
              <a:t>1.8.3 Environmental controls addressing the proper storage, handling, and disposal of hazardous materials - </a:t>
            </a:r>
            <a:endParaRPr sz="1800" b="1" dirty="0">
              <a:solidFill>
                <a:srgbClr val="CC00FF"/>
              </a:solidFill>
            </a:endParaRPr>
          </a:p>
          <a:p>
            <a:pPr marL="0" marR="0" lvl="0" indent="0" algn="l" rtl="0">
              <a:lnSpc>
                <a:spcPct val="90000"/>
              </a:lnSpc>
              <a:spcBef>
                <a:spcPts val="0"/>
              </a:spcBef>
              <a:spcAft>
                <a:spcPts val="0"/>
              </a:spcAft>
              <a:buClr>
                <a:schemeClr val="dk1"/>
              </a:buClr>
              <a:buSzPts val="4400"/>
              <a:buFont typeface="Calibri"/>
              <a:buNone/>
            </a:pPr>
            <a:r>
              <a:rPr lang="en-US" sz="1800" b="1" dirty="0">
                <a:solidFill>
                  <a:srgbClr val="CC00FF"/>
                </a:solidFill>
              </a:rPr>
              <a:t>Personal Protective Equipment</a:t>
            </a:r>
            <a:endParaRPr sz="1800" b="1" dirty="0">
              <a:solidFill>
                <a:srgbClr val="CC00FF"/>
              </a:solidFill>
            </a:endParaRPr>
          </a:p>
        </p:txBody>
      </p:sp>
      <p:sp>
        <p:nvSpPr>
          <p:cNvPr id="651" name="Shape 651"/>
          <p:cNvSpPr txBox="1">
            <a:spLocks noGrp="1"/>
          </p:cNvSpPr>
          <p:nvPr>
            <p:ph type="body" idx="1"/>
          </p:nvPr>
        </p:nvSpPr>
        <p:spPr>
          <a:xfrm>
            <a:off x="222975" y="912750"/>
            <a:ext cx="11611200" cy="50325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90000"/>
              </a:lnSpc>
              <a:spcBef>
                <a:spcPts val="1000"/>
              </a:spcBef>
              <a:spcAft>
                <a:spcPts val="0"/>
              </a:spcAft>
              <a:buClr>
                <a:schemeClr val="dk1"/>
              </a:buClr>
              <a:buSzPts val="2000"/>
              <a:buFont typeface="Arial"/>
              <a:buChar char="•"/>
            </a:pPr>
            <a:r>
              <a:rPr lang="en-US" sz="2000" dirty="0"/>
              <a:t>Gowns </a:t>
            </a:r>
            <a:endParaRPr sz="2000" dirty="0"/>
          </a:p>
          <a:p>
            <a:pPr marL="914400" marR="0" lvl="1" indent="-342900" algn="l" rtl="0">
              <a:lnSpc>
                <a:spcPct val="90000"/>
              </a:lnSpc>
              <a:spcBef>
                <a:spcPts val="0"/>
              </a:spcBef>
              <a:spcAft>
                <a:spcPts val="0"/>
              </a:spcAft>
              <a:buClr>
                <a:schemeClr val="dk1"/>
              </a:buClr>
              <a:buSzPts val="1800"/>
              <a:buFont typeface="Arial"/>
              <a:buChar char="•"/>
            </a:pPr>
            <a:r>
              <a:rPr lang="en-US" sz="1800" dirty="0"/>
              <a:t>When gowns are required, they must be disposable and shown to resist permeability by HD</a:t>
            </a:r>
            <a:endParaRPr sz="1800" dirty="0"/>
          </a:p>
          <a:p>
            <a:pPr marL="914400" marR="0" lvl="1" indent="-342900" algn="l" rtl="0">
              <a:lnSpc>
                <a:spcPct val="90000"/>
              </a:lnSpc>
              <a:spcBef>
                <a:spcPts val="0"/>
              </a:spcBef>
              <a:spcAft>
                <a:spcPts val="0"/>
              </a:spcAft>
              <a:buClr>
                <a:schemeClr val="dk1"/>
              </a:buClr>
              <a:buSzPts val="1800"/>
              <a:buFont typeface="Arial"/>
              <a:buChar char="•"/>
            </a:pPr>
            <a:r>
              <a:rPr lang="en-US" sz="1800" dirty="0"/>
              <a:t>Gowns must be selected based on the HDs handled. </a:t>
            </a:r>
            <a:endParaRPr sz="1800" dirty="0"/>
          </a:p>
          <a:p>
            <a:pPr marL="914400" marR="0" lvl="1" indent="-342900" algn="l" rtl="0">
              <a:lnSpc>
                <a:spcPct val="90000"/>
              </a:lnSpc>
              <a:spcBef>
                <a:spcPts val="0"/>
              </a:spcBef>
              <a:spcAft>
                <a:spcPts val="0"/>
              </a:spcAft>
              <a:buClr>
                <a:schemeClr val="dk1"/>
              </a:buClr>
              <a:buSzPts val="1800"/>
              <a:buFont typeface="Arial"/>
              <a:buChar char="•"/>
            </a:pPr>
            <a:r>
              <a:rPr lang="en-US" sz="1800" dirty="0"/>
              <a:t>Disposable gowns made of polyethylene-coated polypropylene or other laminate materials offer better protection than those made of uncoated materials. </a:t>
            </a:r>
            <a:endParaRPr sz="1800" dirty="0"/>
          </a:p>
          <a:p>
            <a:pPr marL="914400" marR="0" lvl="1" indent="-342900" algn="l" rtl="0">
              <a:lnSpc>
                <a:spcPct val="90000"/>
              </a:lnSpc>
              <a:spcBef>
                <a:spcPts val="0"/>
              </a:spcBef>
              <a:spcAft>
                <a:spcPts val="0"/>
              </a:spcAft>
              <a:buClr>
                <a:schemeClr val="dk1"/>
              </a:buClr>
              <a:buSzPts val="1800"/>
              <a:buFont typeface="Arial"/>
              <a:buChar char="•"/>
            </a:pPr>
            <a:r>
              <a:rPr lang="en-US" sz="1800" dirty="0"/>
              <a:t>Gowns must close in the back (i.e., no open front), be long sleeved, and have closed cuffs that are elastic or knit. </a:t>
            </a:r>
            <a:endParaRPr sz="1800" dirty="0"/>
          </a:p>
          <a:p>
            <a:pPr marL="914400" marR="0" lvl="1" indent="-342900" algn="l" rtl="0">
              <a:lnSpc>
                <a:spcPct val="90000"/>
              </a:lnSpc>
              <a:spcBef>
                <a:spcPts val="0"/>
              </a:spcBef>
              <a:spcAft>
                <a:spcPts val="0"/>
              </a:spcAft>
              <a:buClr>
                <a:schemeClr val="dk1"/>
              </a:buClr>
              <a:buSzPts val="1800"/>
              <a:buFont typeface="Arial"/>
              <a:buChar char="•"/>
            </a:pPr>
            <a:r>
              <a:rPr lang="en-US" sz="1800" dirty="0"/>
              <a:t>Gowns must not have seams or closures that could allow HDs to pass through. </a:t>
            </a:r>
            <a:endParaRPr sz="1800" dirty="0"/>
          </a:p>
          <a:p>
            <a:pPr marL="914400" marR="0" lvl="1" indent="-342900" algn="l" rtl="0">
              <a:lnSpc>
                <a:spcPct val="90000"/>
              </a:lnSpc>
              <a:spcBef>
                <a:spcPts val="0"/>
              </a:spcBef>
              <a:spcAft>
                <a:spcPts val="0"/>
              </a:spcAft>
              <a:buClr>
                <a:schemeClr val="dk1"/>
              </a:buClr>
              <a:buSzPts val="1800"/>
              <a:buFont typeface="Arial"/>
              <a:buChar char="•"/>
            </a:pPr>
            <a:r>
              <a:rPr lang="en-US" sz="1800" dirty="0"/>
              <a:t>Cloth laboratory coats, surgical scrubs, isolation gowns, or other absorbent materials are not appropriate protective outerwear when handling HDs because they permit the permeation of HDs and can hold spilled drugs against the skin, thereby increasing exposure. </a:t>
            </a:r>
            <a:endParaRPr sz="1800" dirty="0"/>
          </a:p>
          <a:p>
            <a:pPr marL="914400" marR="0" lvl="1" indent="-342900" algn="l" rtl="0">
              <a:lnSpc>
                <a:spcPct val="90000"/>
              </a:lnSpc>
              <a:spcBef>
                <a:spcPts val="0"/>
              </a:spcBef>
              <a:spcAft>
                <a:spcPts val="0"/>
              </a:spcAft>
              <a:buClr>
                <a:schemeClr val="dk1"/>
              </a:buClr>
              <a:buSzPts val="1800"/>
              <a:buFont typeface="Arial"/>
              <a:buChar char="•"/>
            </a:pPr>
            <a:r>
              <a:rPr lang="en-US" sz="1800" dirty="0"/>
              <a:t>Clothing may also retain HD residue from contact, and may transfer to other healthcare workers or various surfaces. </a:t>
            </a:r>
            <a:endParaRPr sz="1800" dirty="0"/>
          </a:p>
          <a:p>
            <a:pPr marL="914400" marR="0" lvl="1" indent="-342900" algn="l" rtl="0">
              <a:lnSpc>
                <a:spcPct val="90000"/>
              </a:lnSpc>
              <a:spcBef>
                <a:spcPts val="0"/>
              </a:spcBef>
              <a:spcAft>
                <a:spcPts val="0"/>
              </a:spcAft>
              <a:buClr>
                <a:schemeClr val="dk1"/>
              </a:buClr>
              <a:buSzPts val="1800"/>
              <a:buFont typeface="Arial"/>
              <a:buChar char="•"/>
            </a:pPr>
            <a:r>
              <a:rPr lang="en-US" sz="1800" dirty="0"/>
              <a:t>Washing of non-disposable clothing contaminated with HD residue should only be done according to facility policy as drug residue may be transferred to other clothing. </a:t>
            </a:r>
            <a:endParaRPr sz="1800" dirty="0"/>
          </a:p>
          <a:p>
            <a:pPr marL="914400" marR="0" lvl="1" indent="-342900" algn="l" rtl="0">
              <a:lnSpc>
                <a:spcPct val="90000"/>
              </a:lnSpc>
              <a:spcBef>
                <a:spcPts val="0"/>
              </a:spcBef>
              <a:spcAft>
                <a:spcPts val="0"/>
              </a:spcAft>
              <a:buClr>
                <a:schemeClr val="dk1"/>
              </a:buClr>
              <a:buSzPts val="1800"/>
              <a:buFont typeface="Arial"/>
              <a:buChar char="•"/>
            </a:pPr>
            <a:r>
              <a:rPr lang="en-US" sz="1800" dirty="0"/>
              <a:t>Potentially contaminated clothing must not be taken home under any circumstances</a:t>
            </a:r>
            <a:endParaRPr sz="1800" dirty="0"/>
          </a:p>
          <a:p>
            <a:pPr marL="914400" marR="0" lvl="1" indent="-342900" algn="l" rtl="0">
              <a:lnSpc>
                <a:spcPct val="90000"/>
              </a:lnSpc>
              <a:spcBef>
                <a:spcPts val="0"/>
              </a:spcBef>
              <a:spcAft>
                <a:spcPts val="0"/>
              </a:spcAft>
              <a:buSzPts val="1800"/>
              <a:buChar char="•"/>
            </a:pPr>
            <a:r>
              <a:rPr lang="en-US" sz="1800" dirty="0"/>
              <a:t>Gowns must be changed per the manufacturer's information for permeation of the gown. If no permeation information is available for the gowns used, change them every 2–3 hours or immediately after a spill or splash. </a:t>
            </a:r>
            <a:endParaRPr sz="1800" dirty="0"/>
          </a:p>
          <a:p>
            <a:pPr marL="914400" marR="0" lvl="1" indent="-342900" algn="l" rtl="0">
              <a:lnSpc>
                <a:spcPct val="90000"/>
              </a:lnSpc>
              <a:spcBef>
                <a:spcPts val="0"/>
              </a:spcBef>
              <a:spcAft>
                <a:spcPts val="0"/>
              </a:spcAft>
              <a:buSzPts val="1800"/>
              <a:buChar char="•"/>
            </a:pPr>
            <a:r>
              <a:rPr lang="en-US" sz="1800" dirty="0"/>
              <a:t>Gowns worn in HD handling areas must not be worn to other areas in order to avoid spreading HD contamination and exposing other healthcare workers.</a:t>
            </a:r>
            <a:endParaRPr sz="1800"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Shape 656"/>
          <p:cNvSpPr txBox="1">
            <a:spLocks noGrp="1"/>
          </p:cNvSpPr>
          <p:nvPr>
            <p:ph type="title"/>
          </p:nvPr>
        </p:nvSpPr>
        <p:spPr>
          <a:xfrm>
            <a:off x="83975" y="374275"/>
            <a:ext cx="116112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1800" i="0" u="none" strike="noStrike" cap="none" dirty="0">
                <a:solidFill>
                  <a:schemeClr val="dk1"/>
                </a:solidFill>
              </a:rPr>
              <a:t>1.8 Requirements for handling hazardous materials such as described in USP &lt;800&gt; - </a:t>
            </a:r>
            <a:endParaRPr sz="1800" i="0" u="none" strike="noStrike" cap="none" dirty="0">
              <a:solidFill>
                <a:schemeClr val="dk1"/>
              </a:solidFill>
            </a:endParaRPr>
          </a:p>
          <a:p>
            <a:pPr marL="0" marR="0" lvl="0" indent="0" algn="l" rtl="0">
              <a:lnSpc>
                <a:spcPct val="90000"/>
              </a:lnSpc>
              <a:spcBef>
                <a:spcPts val="0"/>
              </a:spcBef>
              <a:spcAft>
                <a:spcPts val="0"/>
              </a:spcAft>
              <a:buClr>
                <a:schemeClr val="dk1"/>
              </a:buClr>
              <a:buSzPts val="4400"/>
              <a:buFont typeface="Calibri"/>
              <a:buNone/>
            </a:pPr>
            <a:r>
              <a:rPr lang="en-US" sz="1800" b="1" dirty="0">
                <a:solidFill>
                  <a:srgbClr val="CC00FF"/>
                </a:solidFill>
              </a:rPr>
              <a:t>1.8.3 Environmental controls addressing the proper storage, handling, and disposal of hazardous materials - </a:t>
            </a:r>
            <a:endParaRPr sz="1800" b="1" dirty="0">
              <a:solidFill>
                <a:srgbClr val="CC00FF"/>
              </a:solidFill>
            </a:endParaRPr>
          </a:p>
          <a:p>
            <a:pPr marL="0" marR="0" lvl="0" indent="0" algn="l" rtl="0">
              <a:lnSpc>
                <a:spcPct val="90000"/>
              </a:lnSpc>
              <a:spcBef>
                <a:spcPts val="0"/>
              </a:spcBef>
              <a:spcAft>
                <a:spcPts val="0"/>
              </a:spcAft>
              <a:buClr>
                <a:schemeClr val="dk1"/>
              </a:buClr>
              <a:buSzPts val="4400"/>
              <a:buFont typeface="Calibri"/>
              <a:buNone/>
            </a:pPr>
            <a:r>
              <a:rPr lang="en-US" sz="1800" b="1" dirty="0">
                <a:solidFill>
                  <a:srgbClr val="CC00FF"/>
                </a:solidFill>
              </a:rPr>
              <a:t>Personal Protective Equipment</a:t>
            </a:r>
            <a:endParaRPr sz="1800" b="1" dirty="0">
              <a:solidFill>
                <a:srgbClr val="CC00FF"/>
              </a:solidFill>
            </a:endParaRPr>
          </a:p>
        </p:txBody>
      </p:sp>
      <p:sp>
        <p:nvSpPr>
          <p:cNvPr id="657" name="Shape 657"/>
          <p:cNvSpPr txBox="1">
            <a:spLocks noGrp="1"/>
          </p:cNvSpPr>
          <p:nvPr>
            <p:ph type="body" idx="1"/>
          </p:nvPr>
        </p:nvSpPr>
        <p:spPr>
          <a:xfrm>
            <a:off x="631775" y="1535125"/>
            <a:ext cx="10515600" cy="50325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90000"/>
              </a:lnSpc>
              <a:spcBef>
                <a:spcPts val="1000"/>
              </a:spcBef>
              <a:spcAft>
                <a:spcPts val="0"/>
              </a:spcAft>
              <a:buClr>
                <a:schemeClr val="dk1"/>
              </a:buClr>
              <a:buSzPts val="2000"/>
              <a:buFont typeface="Arial"/>
              <a:buChar char="•"/>
            </a:pPr>
            <a:r>
              <a:rPr lang="en-US" sz="2000"/>
              <a:t>Head, Hair, Shoe, and Sleeve Covers </a:t>
            </a:r>
            <a:endParaRPr sz="2000"/>
          </a:p>
          <a:p>
            <a:pPr marL="914400" marR="0" lvl="1" indent="-355600" algn="l" rtl="0">
              <a:lnSpc>
                <a:spcPct val="90000"/>
              </a:lnSpc>
              <a:spcBef>
                <a:spcPts val="0"/>
              </a:spcBef>
              <a:spcAft>
                <a:spcPts val="0"/>
              </a:spcAft>
              <a:buClr>
                <a:schemeClr val="dk1"/>
              </a:buClr>
              <a:buSzPts val="2000"/>
              <a:buFont typeface="Arial"/>
              <a:buChar char="•"/>
            </a:pPr>
            <a:r>
              <a:rPr lang="en-US" sz="2000"/>
              <a:t>Head and hair covers (including beard and moustache, if applicable), shoe covers, and sleeve covers provide protection from contact with HD residue. </a:t>
            </a:r>
            <a:endParaRPr sz="2000"/>
          </a:p>
          <a:p>
            <a:pPr marL="914400" marR="0" lvl="1" indent="-355600" algn="l" rtl="0">
              <a:lnSpc>
                <a:spcPct val="90000"/>
              </a:lnSpc>
              <a:spcBef>
                <a:spcPts val="0"/>
              </a:spcBef>
              <a:spcAft>
                <a:spcPts val="0"/>
              </a:spcAft>
              <a:buClr>
                <a:schemeClr val="dk1"/>
              </a:buClr>
              <a:buSzPts val="2000"/>
              <a:buFont typeface="Arial"/>
              <a:buChar char="•"/>
            </a:pPr>
            <a:r>
              <a:rPr lang="en-US" sz="2000"/>
              <a:t>When compounding HDs, a second pair of shoe covers must be donned before entering the C-SEC and doffed when exiting the C-SEC. </a:t>
            </a:r>
            <a:endParaRPr sz="2000"/>
          </a:p>
          <a:p>
            <a:pPr marL="914400" marR="0" lvl="1" indent="-355600" algn="l" rtl="0">
              <a:lnSpc>
                <a:spcPct val="90000"/>
              </a:lnSpc>
              <a:spcBef>
                <a:spcPts val="0"/>
              </a:spcBef>
              <a:spcAft>
                <a:spcPts val="0"/>
              </a:spcAft>
              <a:buClr>
                <a:schemeClr val="dk1"/>
              </a:buClr>
              <a:buSzPts val="2000"/>
              <a:buFont typeface="Arial"/>
              <a:buChar char="•"/>
            </a:pPr>
            <a:r>
              <a:rPr lang="en-US" sz="2000"/>
              <a:t>Shoe covers worn in HD handling areas must not be worn to other areas to avoid spreading HD contamination and exposing other healthcare workers. </a:t>
            </a:r>
            <a:endParaRPr sz="2000"/>
          </a:p>
          <a:p>
            <a:pPr marL="914400" marR="0" lvl="1" indent="-355600" algn="l" rtl="0">
              <a:lnSpc>
                <a:spcPct val="90000"/>
              </a:lnSpc>
              <a:spcBef>
                <a:spcPts val="0"/>
              </a:spcBef>
              <a:spcAft>
                <a:spcPts val="0"/>
              </a:spcAft>
              <a:buClr>
                <a:schemeClr val="dk1"/>
              </a:buClr>
              <a:buSzPts val="2000"/>
              <a:buFont typeface="Arial"/>
              <a:buChar char="•"/>
            </a:pPr>
            <a:r>
              <a:rPr lang="en-US" sz="2000"/>
              <a:t>Disposable sleeve covers may be used to protect areas of the arm that may come in contact with HDs. </a:t>
            </a:r>
            <a:endParaRPr sz="2000"/>
          </a:p>
          <a:p>
            <a:pPr marL="914400" marR="0" lvl="1" indent="-355600" algn="l" rtl="0">
              <a:lnSpc>
                <a:spcPct val="90000"/>
              </a:lnSpc>
              <a:spcBef>
                <a:spcPts val="0"/>
              </a:spcBef>
              <a:spcAft>
                <a:spcPts val="0"/>
              </a:spcAft>
              <a:buClr>
                <a:schemeClr val="dk1"/>
              </a:buClr>
              <a:buSzPts val="2000"/>
              <a:buFont typeface="Arial"/>
              <a:buChar char="•"/>
            </a:pPr>
            <a:r>
              <a:rPr lang="en-US" sz="2000"/>
              <a:t>Disposable sleeve covers made of polyethylene-coated polypropylene or other laminate materials offer better protection than those made of uncoated materials. </a:t>
            </a:r>
            <a:endParaRPr sz="180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Shape 662"/>
          <p:cNvSpPr txBox="1">
            <a:spLocks noGrp="1"/>
          </p:cNvSpPr>
          <p:nvPr>
            <p:ph type="title"/>
          </p:nvPr>
        </p:nvSpPr>
        <p:spPr>
          <a:xfrm>
            <a:off x="83975" y="374275"/>
            <a:ext cx="116112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1800" i="0" u="none" strike="noStrike" cap="none" dirty="0">
                <a:solidFill>
                  <a:schemeClr val="dk1"/>
                </a:solidFill>
              </a:rPr>
              <a:t>1.8 Requirements for handling hazardous materials such as described in USP &lt;800&gt; - </a:t>
            </a:r>
            <a:endParaRPr sz="1800" i="0" u="none" strike="noStrike" cap="none" dirty="0">
              <a:solidFill>
                <a:schemeClr val="dk1"/>
              </a:solidFill>
            </a:endParaRPr>
          </a:p>
          <a:p>
            <a:pPr marL="0" marR="0" lvl="0" indent="0" algn="l" rtl="0">
              <a:lnSpc>
                <a:spcPct val="90000"/>
              </a:lnSpc>
              <a:spcBef>
                <a:spcPts val="0"/>
              </a:spcBef>
              <a:spcAft>
                <a:spcPts val="0"/>
              </a:spcAft>
              <a:buClr>
                <a:schemeClr val="dk1"/>
              </a:buClr>
              <a:buSzPts val="4400"/>
              <a:buFont typeface="Calibri"/>
              <a:buNone/>
            </a:pPr>
            <a:r>
              <a:rPr lang="en-US" sz="1800" b="1" dirty="0">
                <a:solidFill>
                  <a:srgbClr val="CC00FF"/>
                </a:solidFill>
              </a:rPr>
              <a:t>1.8.3 Environmental controls addressing the proper storage, handling, and disposal of hazardous materials - </a:t>
            </a:r>
            <a:endParaRPr sz="1800" b="1" dirty="0">
              <a:solidFill>
                <a:srgbClr val="CC00FF"/>
              </a:solidFill>
            </a:endParaRPr>
          </a:p>
          <a:p>
            <a:pPr marL="0" marR="0" lvl="0" indent="0" algn="l" rtl="0">
              <a:lnSpc>
                <a:spcPct val="90000"/>
              </a:lnSpc>
              <a:spcBef>
                <a:spcPts val="0"/>
              </a:spcBef>
              <a:spcAft>
                <a:spcPts val="0"/>
              </a:spcAft>
              <a:buClr>
                <a:schemeClr val="dk1"/>
              </a:buClr>
              <a:buSzPts val="4400"/>
              <a:buFont typeface="Calibri"/>
              <a:buNone/>
            </a:pPr>
            <a:r>
              <a:rPr lang="en-US" sz="1800" b="1" dirty="0">
                <a:solidFill>
                  <a:srgbClr val="CC00FF"/>
                </a:solidFill>
              </a:rPr>
              <a:t>Personal Protective Equipment</a:t>
            </a:r>
            <a:endParaRPr sz="1800" b="1" dirty="0">
              <a:solidFill>
                <a:srgbClr val="CC00FF"/>
              </a:solidFill>
            </a:endParaRPr>
          </a:p>
        </p:txBody>
      </p:sp>
      <p:sp>
        <p:nvSpPr>
          <p:cNvPr id="663" name="Shape 663"/>
          <p:cNvSpPr txBox="1">
            <a:spLocks noGrp="1"/>
          </p:cNvSpPr>
          <p:nvPr>
            <p:ph type="body" idx="1"/>
          </p:nvPr>
        </p:nvSpPr>
        <p:spPr>
          <a:xfrm>
            <a:off x="631775" y="1535125"/>
            <a:ext cx="10515600" cy="50325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90000"/>
              </a:lnSpc>
              <a:spcBef>
                <a:spcPts val="1000"/>
              </a:spcBef>
              <a:spcAft>
                <a:spcPts val="0"/>
              </a:spcAft>
              <a:buClr>
                <a:schemeClr val="dk1"/>
              </a:buClr>
              <a:buSzPts val="2000"/>
              <a:buFont typeface="Arial"/>
              <a:buChar char="•"/>
            </a:pPr>
            <a:r>
              <a:rPr lang="en-US" sz="2000"/>
              <a:t>Eye and Face Protection </a:t>
            </a:r>
            <a:endParaRPr sz="2000"/>
          </a:p>
          <a:p>
            <a:pPr marL="914400" marR="0" lvl="1" indent="-355600" algn="l" rtl="0">
              <a:lnSpc>
                <a:spcPct val="90000"/>
              </a:lnSpc>
              <a:spcBef>
                <a:spcPts val="0"/>
              </a:spcBef>
              <a:spcAft>
                <a:spcPts val="0"/>
              </a:spcAft>
              <a:buClr>
                <a:schemeClr val="dk1"/>
              </a:buClr>
              <a:buSzPts val="2000"/>
              <a:buFont typeface="Arial"/>
              <a:buChar char="•"/>
            </a:pPr>
            <a:r>
              <a:rPr lang="en-US" sz="2000"/>
              <a:t>Appropriate eye and face protection must be worn when there is a risk for spills or splashes of HDs or HD waste materials when working outside of a C-PEC (e.g., administration in the surgical suite, working at or above eye level, or cleaning a spill). </a:t>
            </a:r>
            <a:endParaRPr sz="2000"/>
          </a:p>
          <a:p>
            <a:pPr marL="914400" marR="0" lvl="1" indent="-355600" algn="l" rtl="0">
              <a:lnSpc>
                <a:spcPct val="90000"/>
              </a:lnSpc>
              <a:spcBef>
                <a:spcPts val="0"/>
              </a:spcBef>
              <a:spcAft>
                <a:spcPts val="0"/>
              </a:spcAft>
              <a:buClr>
                <a:schemeClr val="dk1"/>
              </a:buClr>
              <a:buSzPts val="2000"/>
              <a:buFont typeface="Arial"/>
              <a:buChar char="•"/>
            </a:pPr>
            <a:r>
              <a:rPr lang="en-US" sz="2000"/>
              <a:t>A full-facepiece respirator provides eye and face protection. </a:t>
            </a:r>
            <a:endParaRPr sz="2000"/>
          </a:p>
          <a:p>
            <a:pPr marL="914400" marR="0" lvl="1" indent="-355600" algn="l" rtl="0">
              <a:lnSpc>
                <a:spcPct val="90000"/>
              </a:lnSpc>
              <a:spcBef>
                <a:spcPts val="0"/>
              </a:spcBef>
              <a:spcAft>
                <a:spcPts val="0"/>
              </a:spcAft>
              <a:buClr>
                <a:schemeClr val="dk1"/>
              </a:buClr>
              <a:buSzPts val="2000"/>
              <a:buFont typeface="Arial"/>
              <a:buChar char="•"/>
            </a:pPr>
            <a:r>
              <a:rPr lang="en-US" sz="2000"/>
              <a:t>Goggles must be used when eye protection is needed. </a:t>
            </a:r>
            <a:endParaRPr sz="2000"/>
          </a:p>
          <a:p>
            <a:pPr marL="914400" marR="0" lvl="1" indent="-355600" algn="l" rtl="0">
              <a:lnSpc>
                <a:spcPct val="90000"/>
              </a:lnSpc>
              <a:spcBef>
                <a:spcPts val="0"/>
              </a:spcBef>
              <a:spcAft>
                <a:spcPts val="0"/>
              </a:spcAft>
              <a:buClr>
                <a:schemeClr val="dk1"/>
              </a:buClr>
              <a:buSzPts val="2000"/>
              <a:buFont typeface="Arial"/>
              <a:buChar char="•"/>
            </a:pPr>
            <a:r>
              <a:rPr lang="en-US" sz="2000"/>
              <a:t>Eye glasses alone or safety glasses with side shields do not protect the eyes adequately from splashes. </a:t>
            </a:r>
            <a:endParaRPr sz="2000"/>
          </a:p>
          <a:p>
            <a:pPr marL="914400" marR="0" lvl="1" indent="-355600" algn="l" rtl="0">
              <a:lnSpc>
                <a:spcPct val="90000"/>
              </a:lnSpc>
              <a:spcBef>
                <a:spcPts val="0"/>
              </a:spcBef>
              <a:spcAft>
                <a:spcPts val="0"/>
              </a:spcAft>
              <a:buClr>
                <a:schemeClr val="dk1"/>
              </a:buClr>
              <a:buSzPts val="2000"/>
              <a:buFont typeface="Arial"/>
              <a:buChar char="•"/>
            </a:pPr>
            <a:r>
              <a:rPr lang="en-US" sz="2000"/>
              <a:t>Face shields in combination with goggles provide a full range of protection against splashes to the face and eyes. </a:t>
            </a:r>
            <a:endParaRPr sz="2000"/>
          </a:p>
          <a:p>
            <a:pPr marL="914400" marR="0" lvl="1" indent="-355600" algn="l" rtl="0">
              <a:lnSpc>
                <a:spcPct val="90000"/>
              </a:lnSpc>
              <a:spcBef>
                <a:spcPts val="0"/>
              </a:spcBef>
              <a:spcAft>
                <a:spcPts val="0"/>
              </a:spcAft>
              <a:buClr>
                <a:schemeClr val="dk1"/>
              </a:buClr>
              <a:buSzPts val="2000"/>
              <a:buFont typeface="Arial"/>
              <a:buChar char="•"/>
            </a:pPr>
            <a:r>
              <a:rPr lang="en-US" sz="2000"/>
              <a:t>Face shields alone do not provide full eye and face protection. </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8748"/>
            <a:ext cx="10515600" cy="574213"/>
          </a:xfrm>
        </p:spPr>
        <p:txBody>
          <a:bodyPr/>
          <a:lstStyle/>
          <a:p>
            <a:r>
              <a:rPr lang="en-US" sz="2000" dirty="0"/>
              <a:t>1.3.4 Requirements for issuing a prescription/order – </a:t>
            </a:r>
            <a:r>
              <a:rPr lang="en-US" sz="2000" b="1" dirty="0">
                <a:solidFill>
                  <a:srgbClr val="00B050"/>
                </a:solidFill>
              </a:rPr>
              <a:t>Tamper-Resistant Prescription Forms</a:t>
            </a:r>
            <a:br>
              <a:rPr lang="en-US" sz="2000" dirty="0"/>
            </a:br>
            <a:r>
              <a:rPr lang="en-US" sz="2000" dirty="0"/>
              <a:t>64B-3.005 Counterfeit-Proof Prescription Pads or Blanks for Controlled Substance Prescribing</a:t>
            </a:r>
          </a:p>
        </p:txBody>
      </p:sp>
      <p:sp>
        <p:nvSpPr>
          <p:cNvPr id="3" name="Text Placeholder 2"/>
          <p:cNvSpPr>
            <a:spLocks noGrp="1"/>
          </p:cNvSpPr>
          <p:nvPr>
            <p:ph type="body" idx="1"/>
          </p:nvPr>
        </p:nvSpPr>
        <p:spPr>
          <a:xfrm>
            <a:off x="480752" y="988609"/>
            <a:ext cx="6285807" cy="5287501"/>
          </a:xfrm>
        </p:spPr>
        <p:txBody>
          <a:bodyPr/>
          <a:lstStyle/>
          <a:p>
            <a:pPr marL="50800" indent="0">
              <a:buNone/>
            </a:pPr>
            <a:r>
              <a:rPr lang="en-US" sz="2000" dirty="0"/>
              <a:t>Approved vendors are responsible for secure production and distribution of the counterfeit-proof prescription pads or blanks to prescribing practitioners</a:t>
            </a:r>
          </a:p>
          <a:p>
            <a:pPr marL="50800" indent="0">
              <a:buNone/>
            </a:pPr>
            <a:r>
              <a:rPr lang="en-US" sz="2000" dirty="0"/>
              <a:t>Approved vendors must do all of the following:</a:t>
            </a:r>
          </a:p>
          <a:p>
            <a:pPr lvl="1"/>
            <a:r>
              <a:rPr lang="en-US" sz="1400" dirty="0"/>
              <a:t>Receive orders in writing signed by an authorized prescribing practitioner or healthcare facility</a:t>
            </a:r>
          </a:p>
          <a:p>
            <a:pPr lvl="1"/>
            <a:r>
              <a:rPr lang="en-US" sz="1400" dirty="0"/>
              <a:t>Maintain records and information about the production and distribution of counterfeit-proof prescription pads or blanks </a:t>
            </a:r>
          </a:p>
          <a:p>
            <a:pPr lvl="2"/>
            <a:r>
              <a:rPr lang="en-US" sz="1000" dirty="0"/>
              <a:t>A unique tracking identification number and the name of the authorized prescriber or healthcare facility that purchased the prescription pad or blank must be maintained and made available to the department upon request. </a:t>
            </a:r>
          </a:p>
          <a:p>
            <a:pPr lvl="2"/>
            <a:r>
              <a:rPr lang="en-US" sz="1000" dirty="0"/>
              <a:t>The department may request random inspections of the counterfeit-proof prescription pads or blanks produced by the vendor;</a:t>
            </a:r>
          </a:p>
          <a:p>
            <a:pPr lvl="1"/>
            <a:r>
              <a:rPr lang="en-US" sz="1400" dirty="0"/>
              <a:t>Destroy counterfeit-proof prescription pads or blanks unused by the prescriber or healthcare facility for which they were produced and returned to the vendor; and</a:t>
            </a:r>
          </a:p>
          <a:p>
            <a:pPr lvl="1"/>
            <a:r>
              <a:rPr lang="en-US" sz="1400" dirty="0"/>
              <a:t>Submit a monthly report to the department documenting the name of the prescribing practitioner or healthcare facility who purchased counterfeit-proof prescription pads or blanks, the batch number assigned to the counterfeit-proof prescription pad or blank order, and the number of pads or blanks sold. </a:t>
            </a:r>
          </a:p>
          <a:p>
            <a:pPr lvl="2"/>
            <a:r>
              <a:rPr lang="en-US" sz="1000" dirty="0"/>
              <a:t>This report must be submitted to the department within 15 business days after the end of the reporting month</a:t>
            </a:r>
          </a:p>
          <a:p>
            <a:pPr lvl="1"/>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3650" y="2161308"/>
            <a:ext cx="4472248" cy="2795155"/>
          </a:xfrm>
          <a:prstGeom prst="rect">
            <a:avLst/>
          </a:prstGeom>
        </p:spPr>
      </p:pic>
    </p:spTree>
    <p:extLst>
      <p:ext uri="{BB962C8B-B14F-4D97-AF65-F5344CB8AC3E}">
        <p14:creationId xmlns:p14="http://schemas.microsoft.com/office/powerpoint/2010/main" val="208855883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Shape 668"/>
          <p:cNvSpPr txBox="1">
            <a:spLocks noGrp="1"/>
          </p:cNvSpPr>
          <p:nvPr>
            <p:ph type="title"/>
          </p:nvPr>
        </p:nvSpPr>
        <p:spPr>
          <a:xfrm>
            <a:off x="83975" y="374275"/>
            <a:ext cx="116112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1800" i="0" u="none" strike="noStrike" cap="none" dirty="0">
                <a:solidFill>
                  <a:schemeClr val="dk1"/>
                </a:solidFill>
              </a:rPr>
              <a:t>1.8 Requirements for handling hazardous materials such as described in USP &lt;800&gt; - </a:t>
            </a:r>
            <a:endParaRPr sz="1800" i="0" u="none" strike="noStrike" cap="none" dirty="0">
              <a:solidFill>
                <a:schemeClr val="dk1"/>
              </a:solidFill>
            </a:endParaRPr>
          </a:p>
          <a:p>
            <a:pPr marL="0" marR="0" lvl="0" indent="0" algn="l" rtl="0">
              <a:lnSpc>
                <a:spcPct val="90000"/>
              </a:lnSpc>
              <a:spcBef>
                <a:spcPts val="0"/>
              </a:spcBef>
              <a:spcAft>
                <a:spcPts val="0"/>
              </a:spcAft>
              <a:buClr>
                <a:schemeClr val="dk1"/>
              </a:buClr>
              <a:buSzPts val="4400"/>
              <a:buFont typeface="Calibri"/>
              <a:buNone/>
            </a:pPr>
            <a:r>
              <a:rPr lang="en-US" sz="1800" b="1" dirty="0">
                <a:solidFill>
                  <a:srgbClr val="CC00FF"/>
                </a:solidFill>
              </a:rPr>
              <a:t>1.8.3 Environmental controls addressing the proper storage, handling, and disposal of hazardous materials - </a:t>
            </a:r>
            <a:endParaRPr sz="1800" b="1" dirty="0">
              <a:solidFill>
                <a:srgbClr val="CC00FF"/>
              </a:solidFill>
            </a:endParaRPr>
          </a:p>
          <a:p>
            <a:pPr marL="0" marR="0" lvl="0" indent="0" algn="l" rtl="0">
              <a:lnSpc>
                <a:spcPct val="90000"/>
              </a:lnSpc>
              <a:spcBef>
                <a:spcPts val="0"/>
              </a:spcBef>
              <a:spcAft>
                <a:spcPts val="0"/>
              </a:spcAft>
              <a:buClr>
                <a:schemeClr val="dk1"/>
              </a:buClr>
              <a:buSzPts val="4400"/>
              <a:buFont typeface="Calibri"/>
              <a:buNone/>
            </a:pPr>
            <a:r>
              <a:rPr lang="en-US" sz="1800" b="1" dirty="0">
                <a:solidFill>
                  <a:srgbClr val="CC00FF"/>
                </a:solidFill>
              </a:rPr>
              <a:t>Personal Protective Equipment</a:t>
            </a:r>
            <a:endParaRPr sz="1800" b="1" dirty="0">
              <a:solidFill>
                <a:srgbClr val="CC00FF"/>
              </a:solidFill>
            </a:endParaRPr>
          </a:p>
        </p:txBody>
      </p:sp>
      <p:sp>
        <p:nvSpPr>
          <p:cNvPr id="669" name="Shape 669"/>
          <p:cNvSpPr txBox="1">
            <a:spLocks noGrp="1"/>
          </p:cNvSpPr>
          <p:nvPr>
            <p:ph type="body" idx="1"/>
          </p:nvPr>
        </p:nvSpPr>
        <p:spPr>
          <a:xfrm>
            <a:off x="631775" y="1535125"/>
            <a:ext cx="10515600" cy="50325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90000"/>
              </a:lnSpc>
              <a:spcBef>
                <a:spcPts val="1000"/>
              </a:spcBef>
              <a:spcAft>
                <a:spcPts val="0"/>
              </a:spcAft>
              <a:buClr>
                <a:schemeClr val="dk1"/>
              </a:buClr>
              <a:buSzPts val="2000"/>
              <a:buFont typeface="Arial"/>
              <a:buChar char="•"/>
            </a:pPr>
            <a:r>
              <a:rPr lang="en-US" sz="2000"/>
              <a:t>Respiratory Protection </a:t>
            </a:r>
            <a:endParaRPr sz="2000"/>
          </a:p>
          <a:p>
            <a:pPr marL="914400" marR="0" lvl="1" indent="-355600" algn="l" rtl="0">
              <a:lnSpc>
                <a:spcPct val="90000"/>
              </a:lnSpc>
              <a:spcBef>
                <a:spcPts val="0"/>
              </a:spcBef>
              <a:spcAft>
                <a:spcPts val="0"/>
              </a:spcAft>
              <a:buClr>
                <a:schemeClr val="dk1"/>
              </a:buClr>
              <a:buSzPts val="2000"/>
              <a:buFont typeface="Arial"/>
              <a:buChar char="•"/>
            </a:pPr>
            <a:r>
              <a:rPr lang="en-US" sz="2000"/>
              <a:t>Personnel who are unpacking HDs that are not contained in plastic should wear an elastomeric half-mask with a multi-gas cartridge and P100-filter until assessment of the packaging integrity can be made to ensure no breakage or spillage occurred during transport. </a:t>
            </a:r>
            <a:endParaRPr sz="2000"/>
          </a:p>
          <a:p>
            <a:pPr marL="914400" marR="0" lvl="1" indent="-355600" algn="l" rtl="0">
              <a:lnSpc>
                <a:spcPct val="90000"/>
              </a:lnSpc>
              <a:spcBef>
                <a:spcPts val="0"/>
              </a:spcBef>
              <a:spcAft>
                <a:spcPts val="0"/>
              </a:spcAft>
              <a:buClr>
                <a:schemeClr val="dk1"/>
              </a:buClr>
              <a:buSzPts val="2000"/>
              <a:buFont typeface="Arial"/>
              <a:buChar char="•"/>
            </a:pPr>
            <a:r>
              <a:rPr lang="en-US" sz="2000"/>
              <a:t>If the type of drug can be better defined, a more targeted cartridge can be used. </a:t>
            </a:r>
            <a:endParaRPr sz="2000"/>
          </a:p>
          <a:p>
            <a:pPr marL="914400" marR="0" lvl="1" indent="-355600" algn="l" rtl="0">
              <a:lnSpc>
                <a:spcPct val="90000"/>
              </a:lnSpc>
              <a:spcBef>
                <a:spcPts val="0"/>
              </a:spcBef>
              <a:spcAft>
                <a:spcPts val="0"/>
              </a:spcAft>
              <a:buClr>
                <a:schemeClr val="dk1"/>
              </a:buClr>
              <a:buSzPts val="2000"/>
              <a:buFont typeface="Arial"/>
              <a:buChar char="•"/>
            </a:pPr>
            <a:r>
              <a:rPr lang="en-US" sz="2000"/>
              <a:t>Surgical masks do not provide respiratory protection from drug exposure and must not be used when respiratory protection from HD exposure is required. </a:t>
            </a:r>
            <a:endParaRPr sz="2000"/>
          </a:p>
          <a:p>
            <a:pPr marL="914400" marR="0" lvl="1" indent="-355600" algn="l" rtl="0">
              <a:lnSpc>
                <a:spcPct val="90000"/>
              </a:lnSpc>
              <a:spcBef>
                <a:spcPts val="0"/>
              </a:spcBef>
              <a:spcAft>
                <a:spcPts val="0"/>
              </a:spcAft>
              <a:buClr>
                <a:schemeClr val="dk1"/>
              </a:buClr>
              <a:buSzPts val="2000"/>
              <a:buFont typeface="Arial"/>
              <a:buChar char="•"/>
            </a:pPr>
            <a:r>
              <a:rPr lang="en-US" sz="2000"/>
              <a:t>A surgical N95 respirator provides the respiratory protection of an N95 respirator, and like a surgical mask, provides a barrier to splashes, droplets, and sprays around the nose and mouth. </a:t>
            </a:r>
            <a:endParaRPr sz="2000"/>
          </a:p>
          <a:p>
            <a:pPr marL="914400" marR="0" lvl="1" indent="-355600" algn="l" rtl="0">
              <a:lnSpc>
                <a:spcPct val="90000"/>
              </a:lnSpc>
              <a:spcBef>
                <a:spcPts val="0"/>
              </a:spcBef>
              <a:spcAft>
                <a:spcPts val="0"/>
              </a:spcAft>
              <a:buClr>
                <a:schemeClr val="dk1"/>
              </a:buClr>
              <a:buSzPts val="2000"/>
              <a:buFont typeface="Arial"/>
              <a:buChar char="•"/>
            </a:pPr>
            <a:r>
              <a:rPr lang="en-US" sz="2000"/>
              <a:t>For most activities requiring respiratory protection, a fit-tested NIOSH-certified N95 or more protective respirator is sufficient to protect against airborne particles. </a:t>
            </a:r>
            <a:endParaRPr sz="2000"/>
          </a:p>
          <a:p>
            <a:pPr marL="914400" marR="0" lvl="1" indent="-355600" algn="l" rtl="0">
              <a:lnSpc>
                <a:spcPct val="90000"/>
              </a:lnSpc>
              <a:spcBef>
                <a:spcPts val="0"/>
              </a:spcBef>
              <a:spcAft>
                <a:spcPts val="0"/>
              </a:spcAft>
              <a:buClr>
                <a:schemeClr val="dk1"/>
              </a:buClr>
              <a:buSzPts val="2000"/>
              <a:buFont typeface="Arial"/>
              <a:buChar char="•"/>
            </a:pPr>
            <a:r>
              <a:rPr lang="en-US" sz="2000"/>
              <a:t>However, N95 respirators offer no protection against gases and vapors and little protection against direct liquid splashes</a:t>
            </a:r>
            <a:endParaRPr sz="180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xfrm>
            <a:off x="83975" y="374275"/>
            <a:ext cx="116112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1800" i="0" u="none" strike="noStrike" cap="none" dirty="0">
                <a:solidFill>
                  <a:schemeClr val="dk1"/>
                </a:solidFill>
              </a:rPr>
              <a:t>1.8 Requirements for handling hazardous materials such as described in USP &lt;800&gt; - </a:t>
            </a:r>
            <a:endParaRPr sz="1800" i="0" u="none" strike="noStrike" cap="none" dirty="0">
              <a:solidFill>
                <a:schemeClr val="dk1"/>
              </a:solidFill>
            </a:endParaRPr>
          </a:p>
          <a:p>
            <a:pPr marL="0" marR="0" lvl="0" indent="0" algn="l" rtl="0">
              <a:lnSpc>
                <a:spcPct val="90000"/>
              </a:lnSpc>
              <a:spcBef>
                <a:spcPts val="0"/>
              </a:spcBef>
              <a:spcAft>
                <a:spcPts val="0"/>
              </a:spcAft>
              <a:buClr>
                <a:schemeClr val="dk1"/>
              </a:buClr>
              <a:buSzPts val="4400"/>
              <a:buFont typeface="Calibri"/>
              <a:buNone/>
            </a:pPr>
            <a:r>
              <a:rPr lang="en-US" sz="1800" b="1" dirty="0">
                <a:solidFill>
                  <a:srgbClr val="CC00FF"/>
                </a:solidFill>
              </a:rPr>
              <a:t>1.8.3 Environmental controls addressing the proper storage, handling, and disposal of hazardous materials - </a:t>
            </a:r>
            <a:endParaRPr sz="1800" b="1" dirty="0">
              <a:solidFill>
                <a:srgbClr val="CC00FF"/>
              </a:solidFill>
            </a:endParaRPr>
          </a:p>
          <a:p>
            <a:pPr marL="0" marR="0" lvl="0" indent="0" algn="l" rtl="0">
              <a:lnSpc>
                <a:spcPct val="90000"/>
              </a:lnSpc>
              <a:spcBef>
                <a:spcPts val="0"/>
              </a:spcBef>
              <a:spcAft>
                <a:spcPts val="0"/>
              </a:spcAft>
              <a:buClr>
                <a:schemeClr val="dk1"/>
              </a:buClr>
              <a:buSzPts val="4400"/>
              <a:buFont typeface="Calibri"/>
              <a:buNone/>
            </a:pPr>
            <a:r>
              <a:rPr lang="en-US" sz="1800" b="1" dirty="0">
                <a:solidFill>
                  <a:srgbClr val="CC00FF"/>
                </a:solidFill>
              </a:rPr>
              <a:t>Personal Protective Equipment</a:t>
            </a:r>
            <a:endParaRPr sz="1800" b="1" dirty="0">
              <a:solidFill>
                <a:srgbClr val="CC00FF"/>
              </a:solidFill>
            </a:endParaRPr>
          </a:p>
        </p:txBody>
      </p:sp>
      <p:sp>
        <p:nvSpPr>
          <p:cNvPr id="675" name="Shape 675"/>
          <p:cNvSpPr txBox="1">
            <a:spLocks noGrp="1"/>
          </p:cNvSpPr>
          <p:nvPr>
            <p:ph type="body" idx="1"/>
          </p:nvPr>
        </p:nvSpPr>
        <p:spPr>
          <a:xfrm>
            <a:off x="631775" y="1535125"/>
            <a:ext cx="10515600" cy="50325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90000"/>
              </a:lnSpc>
              <a:spcBef>
                <a:spcPts val="1000"/>
              </a:spcBef>
              <a:spcAft>
                <a:spcPts val="0"/>
              </a:spcAft>
              <a:buClr>
                <a:schemeClr val="dk1"/>
              </a:buClr>
              <a:buSzPts val="2000"/>
              <a:buFont typeface="Arial"/>
              <a:buChar char="•"/>
            </a:pPr>
            <a:r>
              <a:rPr lang="en-US" sz="2000"/>
              <a:t>Respiratory Protection </a:t>
            </a:r>
            <a:endParaRPr sz="2000"/>
          </a:p>
          <a:p>
            <a:pPr marL="914400" marR="0" lvl="1" indent="-355600" algn="l" rtl="0">
              <a:lnSpc>
                <a:spcPct val="90000"/>
              </a:lnSpc>
              <a:spcBef>
                <a:spcPts val="0"/>
              </a:spcBef>
              <a:spcAft>
                <a:spcPts val="0"/>
              </a:spcAft>
              <a:buClr>
                <a:schemeClr val="dk1"/>
              </a:buClr>
              <a:buSzPts val="2000"/>
              <a:buFont typeface="Arial"/>
              <a:buChar char="•"/>
            </a:pPr>
            <a:r>
              <a:rPr lang="en-US" sz="2000"/>
              <a:t>Fit test the respirator and train workers to use respiratory protection. </a:t>
            </a:r>
            <a:endParaRPr sz="2000"/>
          </a:p>
          <a:p>
            <a:pPr marL="914400" marR="0" lvl="1" indent="-355600" algn="l" rtl="0">
              <a:lnSpc>
                <a:spcPct val="90000"/>
              </a:lnSpc>
              <a:spcBef>
                <a:spcPts val="0"/>
              </a:spcBef>
              <a:spcAft>
                <a:spcPts val="0"/>
              </a:spcAft>
              <a:buClr>
                <a:schemeClr val="dk1"/>
              </a:buClr>
              <a:buSzPts val="2000"/>
              <a:buFont typeface="Arial"/>
              <a:buChar char="•"/>
            </a:pPr>
            <a:r>
              <a:rPr lang="en-US" sz="2000"/>
              <a:t>Follow all requirements in the Occupational Safety and Health Administration (OSHA) respiratory protection standard (29 CFR 1910.134). </a:t>
            </a:r>
            <a:endParaRPr sz="2000"/>
          </a:p>
          <a:p>
            <a:pPr marL="914400" marR="0" lvl="1" indent="-355600" algn="l" rtl="0">
              <a:lnSpc>
                <a:spcPct val="90000"/>
              </a:lnSpc>
              <a:spcBef>
                <a:spcPts val="0"/>
              </a:spcBef>
              <a:spcAft>
                <a:spcPts val="0"/>
              </a:spcAft>
              <a:buClr>
                <a:schemeClr val="dk1"/>
              </a:buClr>
              <a:buSzPts val="2000"/>
              <a:buFont typeface="Arial"/>
              <a:buChar char="•"/>
            </a:pPr>
            <a:r>
              <a:rPr lang="en-US" sz="2000"/>
              <a:t>An appropriate full-facepiece, chemical cartridge-type respirator or powered air-purifying respirator (PAPR) should be worn when there is a risk of respiratory exposure to HDs, including when:</a:t>
            </a:r>
            <a:endParaRPr sz="2000"/>
          </a:p>
          <a:p>
            <a:pPr marL="1371600" marR="0" lvl="2" indent="-355600" algn="l" rtl="0">
              <a:lnSpc>
                <a:spcPct val="90000"/>
              </a:lnSpc>
              <a:spcBef>
                <a:spcPts val="0"/>
              </a:spcBef>
              <a:spcAft>
                <a:spcPts val="0"/>
              </a:spcAft>
              <a:buClr>
                <a:schemeClr val="dk1"/>
              </a:buClr>
              <a:buSzPts val="2000"/>
              <a:buFont typeface="Arial"/>
              <a:buChar char="•"/>
            </a:pPr>
            <a:r>
              <a:rPr lang="en-US" sz="2000"/>
              <a:t>Attending to HD spills larger than what can be contained with a spill kit</a:t>
            </a:r>
            <a:endParaRPr/>
          </a:p>
          <a:p>
            <a:pPr marL="1371600" marR="0" lvl="2" indent="-355600" algn="l" rtl="0">
              <a:lnSpc>
                <a:spcPct val="90000"/>
              </a:lnSpc>
              <a:spcBef>
                <a:spcPts val="0"/>
              </a:spcBef>
              <a:spcAft>
                <a:spcPts val="0"/>
              </a:spcAft>
              <a:buClr>
                <a:schemeClr val="dk1"/>
              </a:buClr>
              <a:buSzPts val="2000"/>
              <a:buFont typeface="Arial"/>
              <a:buChar char="•"/>
            </a:pPr>
            <a:r>
              <a:rPr lang="en-US" sz="2000"/>
              <a:t>Deactivating, decontaminating, and cleaning underneath the work surface of a C-PEC</a:t>
            </a:r>
            <a:endParaRPr/>
          </a:p>
          <a:p>
            <a:pPr marL="1371600" marR="0" lvl="2" indent="-355600" algn="l" rtl="0">
              <a:lnSpc>
                <a:spcPct val="90000"/>
              </a:lnSpc>
              <a:spcBef>
                <a:spcPts val="0"/>
              </a:spcBef>
              <a:spcAft>
                <a:spcPts val="0"/>
              </a:spcAft>
              <a:buClr>
                <a:schemeClr val="dk1"/>
              </a:buClr>
              <a:buSzPts val="2000"/>
              <a:buFont typeface="Arial"/>
              <a:buChar char="•"/>
            </a:pPr>
            <a:r>
              <a:rPr lang="en-US" sz="2000"/>
              <a:t>There is a known or suspected airborne exposure to powders or vapors</a:t>
            </a:r>
            <a:endParaRPr sz="180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Shape 680"/>
          <p:cNvSpPr txBox="1">
            <a:spLocks noGrp="1"/>
          </p:cNvSpPr>
          <p:nvPr>
            <p:ph type="title"/>
          </p:nvPr>
        </p:nvSpPr>
        <p:spPr>
          <a:xfrm>
            <a:off x="83975" y="374275"/>
            <a:ext cx="116112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1800" i="0" u="none" strike="noStrike" cap="none" dirty="0">
                <a:solidFill>
                  <a:schemeClr val="dk1"/>
                </a:solidFill>
              </a:rPr>
              <a:t>1.8 Requirements for handling hazardous materials such as described in USP &lt;800&gt; - </a:t>
            </a:r>
            <a:endParaRPr sz="1800" i="0" u="none" strike="noStrike" cap="none" dirty="0">
              <a:solidFill>
                <a:schemeClr val="dk1"/>
              </a:solidFill>
            </a:endParaRPr>
          </a:p>
          <a:p>
            <a:pPr marL="0" marR="0" lvl="0" indent="0" algn="l" rtl="0">
              <a:lnSpc>
                <a:spcPct val="90000"/>
              </a:lnSpc>
              <a:spcBef>
                <a:spcPts val="0"/>
              </a:spcBef>
              <a:spcAft>
                <a:spcPts val="0"/>
              </a:spcAft>
              <a:buClr>
                <a:schemeClr val="dk1"/>
              </a:buClr>
              <a:buSzPts val="4400"/>
              <a:buFont typeface="Calibri"/>
              <a:buNone/>
            </a:pPr>
            <a:r>
              <a:rPr lang="en-US" sz="1800" b="1" dirty="0">
                <a:solidFill>
                  <a:srgbClr val="CC00FF"/>
                </a:solidFill>
              </a:rPr>
              <a:t>1.8.3 Environmental controls addressing the proper storage, handling, and disposal of hazardous materials - </a:t>
            </a:r>
            <a:endParaRPr sz="1800" b="1" dirty="0">
              <a:solidFill>
                <a:srgbClr val="CC00FF"/>
              </a:solidFill>
            </a:endParaRPr>
          </a:p>
          <a:p>
            <a:pPr marL="0" marR="0" lvl="0" indent="0" algn="l" rtl="0">
              <a:lnSpc>
                <a:spcPct val="90000"/>
              </a:lnSpc>
              <a:spcBef>
                <a:spcPts val="0"/>
              </a:spcBef>
              <a:spcAft>
                <a:spcPts val="0"/>
              </a:spcAft>
              <a:buClr>
                <a:schemeClr val="dk1"/>
              </a:buClr>
              <a:buSzPts val="4400"/>
              <a:buFont typeface="Calibri"/>
              <a:buNone/>
            </a:pPr>
            <a:r>
              <a:rPr lang="en-US" sz="1800" b="1" dirty="0">
                <a:solidFill>
                  <a:srgbClr val="CC00FF"/>
                </a:solidFill>
              </a:rPr>
              <a:t>Personal Protective Equipment</a:t>
            </a:r>
            <a:endParaRPr sz="1800" b="1" dirty="0">
              <a:solidFill>
                <a:srgbClr val="CC00FF"/>
              </a:solidFill>
            </a:endParaRPr>
          </a:p>
        </p:txBody>
      </p:sp>
      <p:sp>
        <p:nvSpPr>
          <p:cNvPr id="681" name="Shape 681"/>
          <p:cNvSpPr txBox="1">
            <a:spLocks noGrp="1"/>
          </p:cNvSpPr>
          <p:nvPr>
            <p:ph type="body" idx="1"/>
          </p:nvPr>
        </p:nvSpPr>
        <p:spPr>
          <a:xfrm>
            <a:off x="631775" y="1535125"/>
            <a:ext cx="10515600" cy="50325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90000"/>
              </a:lnSpc>
              <a:spcBef>
                <a:spcPts val="1000"/>
              </a:spcBef>
              <a:spcAft>
                <a:spcPts val="0"/>
              </a:spcAft>
              <a:buClr>
                <a:schemeClr val="dk1"/>
              </a:buClr>
              <a:buSzPts val="2000"/>
              <a:buFont typeface="Arial"/>
              <a:buChar char="•"/>
            </a:pPr>
            <a:r>
              <a:rPr lang="en-US" sz="2000" dirty="0"/>
              <a:t>Disposal of Used Personal Protective Equipment </a:t>
            </a:r>
            <a:endParaRPr sz="2000" dirty="0"/>
          </a:p>
          <a:p>
            <a:pPr marL="914400" marR="0" lvl="1" indent="-355600" algn="l" rtl="0">
              <a:lnSpc>
                <a:spcPct val="90000"/>
              </a:lnSpc>
              <a:spcBef>
                <a:spcPts val="0"/>
              </a:spcBef>
              <a:spcAft>
                <a:spcPts val="0"/>
              </a:spcAft>
              <a:buClr>
                <a:schemeClr val="dk1"/>
              </a:buClr>
              <a:buSzPts val="2000"/>
              <a:buFont typeface="Arial"/>
              <a:buChar char="•"/>
            </a:pPr>
            <a:r>
              <a:rPr lang="en-US" sz="2000" dirty="0"/>
              <a:t>Consider all PPE worn when handling HDs to be contaminated with, at minimum, trace quantities of HDs. </a:t>
            </a:r>
            <a:endParaRPr sz="2000" dirty="0"/>
          </a:p>
          <a:p>
            <a:pPr marL="914400" marR="0" lvl="1" indent="-355600" algn="l" rtl="0">
              <a:lnSpc>
                <a:spcPct val="90000"/>
              </a:lnSpc>
              <a:spcBef>
                <a:spcPts val="0"/>
              </a:spcBef>
              <a:spcAft>
                <a:spcPts val="0"/>
              </a:spcAft>
              <a:buClr>
                <a:schemeClr val="dk1"/>
              </a:buClr>
              <a:buSzPts val="2000"/>
              <a:buFont typeface="Arial"/>
              <a:buChar char="•"/>
            </a:pPr>
            <a:r>
              <a:rPr lang="en-US" sz="2000" dirty="0"/>
              <a:t>PPE must be placed in an appropriate waste container and further disposed of per local, state, and federal regulations. </a:t>
            </a:r>
            <a:endParaRPr sz="2000" dirty="0"/>
          </a:p>
          <a:p>
            <a:pPr marL="914400" marR="0" lvl="1" indent="-355600" algn="l" rtl="0">
              <a:lnSpc>
                <a:spcPct val="90000"/>
              </a:lnSpc>
              <a:spcBef>
                <a:spcPts val="0"/>
              </a:spcBef>
              <a:spcAft>
                <a:spcPts val="0"/>
              </a:spcAft>
              <a:buClr>
                <a:schemeClr val="dk1"/>
              </a:buClr>
              <a:buSzPts val="2000"/>
              <a:buFont typeface="Arial"/>
              <a:buChar char="•"/>
            </a:pPr>
            <a:r>
              <a:rPr lang="en-US" sz="2000" dirty="0"/>
              <a:t>PPE worn during compounding should be disposed of in the proper waste container before leaving the C-SEC. </a:t>
            </a:r>
            <a:endParaRPr sz="2000" dirty="0"/>
          </a:p>
          <a:p>
            <a:pPr marL="914400" marR="0" lvl="1" indent="-355600" algn="l" rtl="0">
              <a:lnSpc>
                <a:spcPct val="90000"/>
              </a:lnSpc>
              <a:spcBef>
                <a:spcPts val="0"/>
              </a:spcBef>
              <a:spcAft>
                <a:spcPts val="0"/>
              </a:spcAft>
              <a:buClr>
                <a:schemeClr val="dk1"/>
              </a:buClr>
              <a:buSzPts val="2000"/>
              <a:buFont typeface="Arial"/>
              <a:buChar char="•"/>
            </a:pPr>
            <a:r>
              <a:rPr lang="en-US" sz="2000" dirty="0"/>
              <a:t>Chemotherapy gloves and sleeve covers (if used) worn during compounding must be carefully removed and discarded immediately into a waste container approved for trace contaminated waste inside the C-PEC or contained in a sealable bag for discarding outside the C-PEC</a:t>
            </a:r>
            <a:endParaRPr sz="1800"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Shape 686"/>
          <p:cNvSpPr txBox="1">
            <a:spLocks noGrp="1"/>
          </p:cNvSpPr>
          <p:nvPr>
            <p:ph type="title"/>
          </p:nvPr>
        </p:nvSpPr>
        <p:spPr>
          <a:xfrm>
            <a:off x="83975" y="374275"/>
            <a:ext cx="116112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1800" i="0" u="none" strike="noStrike" cap="none" dirty="0">
                <a:solidFill>
                  <a:schemeClr val="dk1"/>
                </a:solidFill>
              </a:rPr>
              <a:t>1.8 Requirements for handling hazardous materials such as described in USP &lt;800&gt; - </a:t>
            </a:r>
            <a:endParaRPr sz="1800" i="0" u="none" strike="noStrike" cap="none" dirty="0">
              <a:solidFill>
                <a:schemeClr val="dk1"/>
              </a:solidFill>
            </a:endParaRPr>
          </a:p>
          <a:p>
            <a:pPr marL="0" marR="0" lvl="0" indent="0" algn="l" rtl="0">
              <a:lnSpc>
                <a:spcPct val="90000"/>
              </a:lnSpc>
              <a:spcBef>
                <a:spcPts val="0"/>
              </a:spcBef>
              <a:spcAft>
                <a:spcPts val="0"/>
              </a:spcAft>
              <a:buClr>
                <a:schemeClr val="dk1"/>
              </a:buClr>
              <a:buSzPts val="4400"/>
              <a:buFont typeface="Calibri"/>
              <a:buNone/>
            </a:pPr>
            <a:r>
              <a:rPr lang="en-US" sz="1800" b="1" dirty="0">
                <a:solidFill>
                  <a:srgbClr val="CC00FF"/>
                </a:solidFill>
              </a:rPr>
              <a:t>1.8.3 Environmental controls addressing the proper storage, handling, and disposal of hazardous materials - </a:t>
            </a:r>
            <a:endParaRPr sz="1800" b="1" dirty="0">
              <a:solidFill>
                <a:srgbClr val="CC00FF"/>
              </a:solidFill>
            </a:endParaRPr>
          </a:p>
          <a:p>
            <a:pPr marL="0" marR="0" lvl="0" indent="0" algn="l" rtl="0">
              <a:lnSpc>
                <a:spcPct val="90000"/>
              </a:lnSpc>
              <a:spcBef>
                <a:spcPts val="0"/>
              </a:spcBef>
              <a:spcAft>
                <a:spcPts val="0"/>
              </a:spcAft>
              <a:buClr>
                <a:schemeClr val="dk1"/>
              </a:buClr>
              <a:buSzPts val="4400"/>
              <a:buFont typeface="Calibri"/>
              <a:buNone/>
            </a:pPr>
            <a:r>
              <a:rPr lang="en-US" sz="1800" b="1" dirty="0">
                <a:solidFill>
                  <a:srgbClr val="CC00FF"/>
                </a:solidFill>
              </a:rPr>
              <a:t>Ventilation controls, personal protective equipment, work practices, and reporting</a:t>
            </a:r>
            <a:endParaRPr sz="1800" b="1" dirty="0">
              <a:solidFill>
                <a:srgbClr val="CC00FF"/>
              </a:solidFill>
            </a:endParaRPr>
          </a:p>
        </p:txBody>
      </p:sp>
      <p:sp>
        <p:nvSpPr>
          <p:cNvPr id="687" name="Shape 687"/>
          <p:cNvSpPr txBox="1">
            <a:spLocks noGrp="1"/>
          </p:cNvSpPr>
          <p:nvPr>
            <p:ph type="body" idx="1"/>
          </p:nvPr>
        </p:nvSpPr>
        <p:spPr>
          <a:xfrm>
            <a:off x="496455" y="1548534"/>
            <a:ext cx="10515600" cy="4351200"/>
          </a:xfrm>
          <a:prstGeom prst="rect">
            <a:avLst/>
          </a:prstGeom>
          <a:noFill/>
          <a:ln>
            <a:noFill/>
          </a:ln>
        </p:spPr>
        <p:txBody>
          <a:bodyPr spcFirstLastPara="1" wrap="square" lIns="91425" tIns="45700" rIns="91425" bIns="45700" anchor="t" anchorCtr="0">
            <a:noAutofit/>
          </a:bodyPr>
          <a:lstStyle/>
          <a:p>
            <a:pPr marL="342900" indent="-342900"/>
            <a:r>
              <a:rPr lang="en-US" sz="1800" dirty="0"/>
              <a:t>HDs must be handled under conditions that promote patient safety, worker safety, and environmental protection</a:t>
            </a:r>
          </a:p>
          <a:p>
            <a:pPr marL="342900" indent="-342900"/>
            <a:r>
              <a:rPr lang="en-US" sz="1800" dirty="0"/>
              <a:t>Signs designating the hazard must be prominently displayed before the entrance to the HD handling areas</a:t>
            </a:r>
          </a:p>
          <a:p>
            <a:pPr marL="342900" indent="-342900"/>
            <a:r>
              <a:rPr lang="en-US" sz="1800" dirty="0"/>
              <a:t>Access to areas where HDs are handled must be restricted to authorized personnel to protect persons not involved in HD handling</a:t>
            </a:r>
          </a:p>
          <a:p>
            <a:pPr marL="342900" indent="-342900"/>
            <a:r>
              <a:rPr lang="en-US" sz="1800" dirty="0"/>
              <a:t>HD handling areas must be located away from breakrooms and refreshment areas for personnel, patients, or visitors to reduce risk of exposure</a:t>
            </a:r>
          </a:p>
          <a:p>
            <a:pPr marL="342900" indent="-342900"/>
            <a:r>
              <a:rPr lang="en-US" sz="1800" dirty="0"/>
              <a:t>Designated areas must be available for:</a:t>
            </a:r>
          </a:p>
          <a:p>
            <a:pPr marL="800100" lvl="1" indent="-342900"/>
            <a:r>
              <a:rPr lang="en-US" sz="1600" dirty="0"/>
              <a:t>Receipt and unpacking</a:t>
            </a:r>
          </a:p>
          <a:p>
            <a:pPr marL="800100" lvl="1" indent="-342900"/>
            <a:r>
              <a:rPr lang="en-US" sz="1600" dirty="0"/>
              <a:t>Storage of HDs</a:t>
            </a:r>
          </a:p>
          <a:p>
            <a:pPr marL="800100" lvl="1" indent="-342900"/>
            <a:r>
              <a:rPr lang="en-US" sz="1600" dirty="0"/>
              <a:t>Nonsterile HD compounding (if performed by the entity)</a:t>
            </a:r>
          </a:p>
          <a:p>
            <a:pPr marL="800100" lvl="1" indent="-342900"/>
            <a:r>
              <a:rPr lang="en-US" sz="1600" dirty="0"/>
              <a:t>Sterile HD compounding (if performed by the entity) </a:t>
            </a:r>
          </a:p>
          <a:p>
            <a:pPr marL="342900" indent="-342900"/>
            <a:r>
              <a:rPr lang="en-US" sz="1800" dirty="0"/>
              <a:t>Certain areas are required to have negative pressure from surrounding areas to contain HDs and minimize risk of exposure. </a:t>
            </a:r>
          </a:p>
          <a:p>
            <a:pPr marL="342900" indent="-342900"/>
            <a:r>
              <a:rPr lang="en-US" sz="1800" dirty="0"/>
              <a:t>Consideration should be given to uninterrupted power sources (UPS) for the ventilation systems to maintain negative pressure in the event of power loss. </a:t>
            </a:r>
            <a:endParaRPr sz="1800"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0690" y="1214438"/>
            <a:ext cx="10243127" cy="2387600"/>
          </a:xfrm>
        </p:spPr>
        <p:txBody>
          <a:bodyPr/>
          <a:lstStyle/>
          <a:p>
            <a:r>
              <a:rPr lang="en-US" b="1" dirty="0">
                <a:solidFill>
                  <a:srgbClr val="CC00FF"/>
                </a:solidFill>
              </a:rPr>
              <a:t>Please read USP 800 document posted on Canvas</a:t>
            </a:r>
            <a:br>
              <a:rPr lang="en-US" b="1" dirty="0">
                <a:solidFill>
                  <a:srgbClr val="CC00FF"/>
                </a:solidFill>
              </a:rPr>
            </a:br>
            <a:r>
              <a:rPr lang="en-US" b="1" dirty="0">
                <a:solidFill>
                  <a:srgbClr val="CC00FF"/>
                </a:solidFill>
              </a:rPr>
              <a:t>It is about 16 pages long and there are some pictures*…</a:t>
            </a:r>
            <a:endParaRPr lang="en-US" dirty="0"/>
          </a:p>
        </p:txBody>
      </p:sp>
      <p:sp>
        <p:nvSpPr>
          <p:cNvPr id="3" name="Subtitle 2"/>
          <p:cNvSpPr>
            <a:spLocks noGrp="1"/>
          </p:cNvSpPr>
          <p:nvPr>
            <p:ph type="subTitle" idx="1"/>
          </p:nvPr>
        </p:nvSpPr>
        <p:spPr/>
        <p:txBody>
          <a:bodyPr/>
          <a:lstStyle/>
          <a:p>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6253" y="3677227"/>
            <a:ext cx="4572000" cy="1905000"/>
          </a:xfrm>
          <a:prstGeom prst="rect">
            <a:avLst/>
          </a:prstGeom>
        </p:spPr>
      </p:pic>
      <p:sp>
        <p:nvSpPr>
          <p:cNvPr id="5" name="TextBox 4"/>
          <p:cNvSpPr txBox="1"/>
          <p:nvPr/>
        </p:nvSpPr>
        <p:spPr>
          <a:xfrm>
            <a:off x="1517246" y="5728028"/>
            <a:ext cx="9785050" cy="738664"/>
          </a:xfrm>
          <a:prstGeom prst="rect">
            <a:avLst/>
          </a:prstGeom>
          <a:noFill/>
        </p:spPr>
        <p:txBody>
          <a:bodyPr wrap="none" rtlCol="0">
            <a:spAutoFit/>
          </a:bodyPr>
          <a:lstStyle/>
          <a:p>
            <a:pPr algn="ctr"/>
            <a:r>
              <a:rPr lang="en-US" dirty="0"/>
              <a:t>We shall prevail; we are Captain America after all…</a:t>
            </a:r>
          </a:p>
          <a:p>
            <a:pPr algn="ctr"/>
            <a:r>
              <a:rPr lang="en-US" dirty="0"/>
              <a:t>I refuse to accept any other outcome, no matter what the silly comics might say or what may show up on the screen!! </a:t>
            </a:r>
          </a:p>
          <a:p>
            <a:pPr algn="ctr"/>
            <a:r>
              <a:rPr lang="en-US" dirty="0"/>
              <a:t>Movies change things from the books all the time…probably just scaring us into going to see it and everything will be fine.</a:t>
            </a:r>
          </a:p>
        </p:txBody>
      </p:sp>
      <p:sp>
        <p:nvSpPr>
          <p:cNvPr id="6" name="TextBox 5"/>
          <p:cNvSpPr txBox="1"/>
          <p:nvPr/>
        </p:nvSpPr>
        <p:spPr>
          <a:xfrm>
            <a:off x="73226" y="6628390"/>
            <a:ext cx="1773242" cy="184666"/>
          </a:xfrm>
          <a:prstGeom prst="rect">
            <a:avLst/>
          </a:prstGeom>
          <a:noFill/>
        </p:spPr>
        <p:txBody>
          <a:bodyPr wrap="none" rtlCol="0">
            <a:spAutoFit/>
          </a:bodyPr>
          <a:lstStyle/>
          <a:p>
            <a:r>
              <a:rPr lang="en-US" sz="600" dirty="0">
                <a:solidFill>
                  <a:srgbClr val="CC00FF"/>
                </a:solidFill>
              </a:rPr>
              <a:t>*boring yet sadly important pictures and charts</a:t>
            </a:r>
          </a:p>
        </p:txBody>
      </p:sp>
    </p:spTree>
    <p:extLst>
      <p:ext uri="{BB962C8B-B14F-4D97-AF65-F5344CB8AC3E}">
        <p14:creationId xmlns:p14="http://schemas.microsoft.com/office/powerpoint/2010/main" val="113138227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258" y="365125"/>
            <a:ext cx="11054542" cy="1325563"/>
          </a:xfrm>
        </p:spPr>
        <p:txBody>
          <a:bodyPr/>
          <a:lstStyle/>
          <a:p>
            <a:r>
              <a:rPr lang="en-US" sz="2400" dirty="0"/>
              <a:t>3.1.1 Laws and rules that regulate or affect the manufacture, storage, distribution, and dispensing of pharmaceutical products, preparations, bulk drug substances/excipients, and devices, (prescription and non-prescription), including controlled substances</a:t>
            </a:r>
            <a:br>
              <a:rPr lang="en-US" sz="2400" dirty="0"/>
            </a:br>
            <a:r>
              <a:rPr lang="en-US" sz="2400" dirty="0"/>
              <a:t>– </a:t>
            </a:r>
            <a:r>
              <a:rPr lang="en-US" sz="2400" b="1" dirty="0">
                <a:solidFill>
                  <a:srgbClr val="FFC000"/>
                </a:solidFill>
              </a:rPr>
              <a:t>Schedules of Controlled Substances</a:t>
            </a:r>
          </a:p>
        </p:txBody>
      </p:sp>
      <p:sp>
        <p:nvSpPr>
          <p:cNvPr id="3" name="Text Placeholder 2"/>
          <p:cNvSpPr>
            <a:spLocks noGrp="1"/>
          </p:cNvSpPr>
          <p:nvPr>
            <p:ph type="body" idx="1"/>
          </p:nvPr>
        </p:nvSpPr>
        <p:spPr>
          <a:xfrm>
            <a:off x="680258" y="1690688"/>
            <a:ext cx="8657706" cy="4351338"/>
          </a:xfrm>
        </p:spPr>
        <p:txBody>
          <a:bodyPr/>
          <a:lstStyle/>
          <a:p>
            <a:pPr lvl="0">
              <a:buClr>
                <a:srgbClr val="000000"/>
              </a:buClr>
            </a:pPr>
            <a:r>
              <a:rPr lang="en-US" sz="2000" dirty="0">
                <a:solidFill>
                  <a:srgbClr val="000000"/>
                </a:solidFill>
              </a:rPr>
              <a:t>Signed by Rick Scott on March 19, 2018 and will go into effect on July 1, 2018</a:t>
            </a:r>
          </a:p>
          <a:p>
            <a:pPr lvl="0">
              <a:buClr>
                <a:srgbClr val="000000"/>
              </a:buClr>
            </a:pPr>
            <a:r>
              <a:rPr lang="en-US" sz="2000" dirty="0">
                <a:solidFill>
                  <a:srgbClr val="000000"/>
                </a:solidFill>
              </a:rPr>
              <a:t>The following are controlled substances that have been added to Florida’s Schedules with the new law</a:t>
            </a:r>
          </a:p>
          <a:p>
            <a:pPr lvl="0">
              <a:buClr>
                <a:srgbClr val="000000"/>
              </a:buClr>
            </a:pPr>
            <a:r>
              <a:rPr lang="en-US" sz="2000" dirty="0">
                <a:solidFill>
                  <a:srgbClr val="000000"/>
                </a:solidFill>
              </a:rPr>
              <a:t>HB 21 – Changes to Drug Schedules – Adds controlled substances to the following Schedules:</a:t>
            </a:r>
          </a:p>
          <a:p>
            <a:pPr lvl="1">
              <a:buClr>
                <a:srgbClr val="000000"/>
              </a:buClr>
            </a:pPr>
            <a:r>
              <a:rPr lang="en-US" sz="1800" dirty="0">
                <a:solidFill>
                  <a:srgbClr val="000000"/>
                </a:solidFill>
              </a:rPr>
              <a:t>Adds these drugs to </a:t>
            </a:r>
            <a:r>
              <a:rPr lang="en-US" sz="1800" b="1" dirty="0">
                <a:solidFill>
                  <a:srgbClr val="000000"/>
                </a:solidFill>
              </a:rPr>
              <a:t>Schedule II</a:t>
            </a:r>
            <a:r>
              <a:rPr lang="en-US" sz="1800" dirty="0">
                <a:solidFill>
                  <a:srgbClr val="000000"/>
                </a:solidFill>
              </a:rPr>
              <a:t>: </a:t>
            </a:r>
            <a:r>
              <a:rPr lang="en-US" sz="1800" dirty="0" err="1">
                <a:solidFill>
                  <a:srgbClr val="000000"/>
                </a:solidFill>
              </a:rPr>
              <a:t>dihydroetrophine</a:t>
            </a:r>
            <a:r>
              <a:rPr lang="en-US" sz="1800" dirty="0">
                <a:solidFill>
                  <a:srgbClr val="000000"/>
                </a:solidFill>
              </a:rPr>
              <a:t>, hydrocodone combination products, </a:t>
            </a:r>
            <a:r>
              <a:rPr lang="en-US" sz="1800" dirty="0" err="1">
                <a:solidFill>
                  <a:srgbClr val="000000"/>
                </a:solidFill>
              </a:rPr>
              <a:t>oripavine</a:t>
            </a:r>
            <a:r>
              <a:rPr lang="en-US" sz="1800" dirty="0">
                <a:solidFill>
                  <a:srgbClr val="000000"/>
                </a:solidFill>
              </a:rPr>
              <a:t>, remifentanil, </a:t>
            </a:r>
            <a:r>
              <a:rPr lang="en-US" sz="1800" dirty="0" err="1">
                <a:solidFill>
                  <a:srgbClr val="000000"/>
                </a:solidFill>
              </a:rPr>
              <a:t>tapentadol</a:t>
            </a:r>
            <a:r>
              <a:rPr lang="en-US" sz="1800" dirty="0">
                <a:solidFill>
                  <a:srgbClr val="000000"/>
                </a:solidFill>
              </a:rPr>
              <a:t>, </a:t>
            </a:r>
            <a:r>
              <a:rPr lang="en-US" sz="1800" dirty="0" err="1">
                <a:solidFill>
                  <a:srgbClr val="000000"/>
                </a:solidFill>
              </a:rPr>
              <a:t>thiafentanil</a:t>
            </a:r>
            <a:r>
              <a:rPr lang="en-US" sz="1800" dirty="0">
                <a:solidFill>
                  <a:srgbClr val="000000"/>
                </a:solidFill>
              </a:rPr>
              <a:t>, </a:t>
            </a:r>
            <a:r>
              <a:rPr lang="en-US" sz="1800" dirty="0" err="1">
                <a:solidFill>
                  <a:srgbClr val="000000"/>
                </a:solidFill>
              </a:rPr>
              <a:t>lisdexamfetamine</a:t>
            </a:r>
            <a:r>
              <a:rPr lang="en-US" sz="1800" dirty="0">
                <a:solidFill>
                  <a:srgbClr val="000000"/>
                </a:solidFill>
              </a:rPr>
              <a:t>, </a:t>
            </a:r>
            <a:r>
              <a:rPr lang="en-US" sz="1800" dirty="0" err="1">
                <a:solidFill>
                  <a:srgbClr val="000000"/>
                </a:solidFill>
              </a:rPr>
              <a:t>dronabinol</a:t>
            </a:r>
            <a:r>
              <a:rPr lang="en-US" sz="1800" dirty="0">
                <a:solidFill>
                  <a:srgbClr val="000000"/>
                </a:solidFill>
              </a:rPr>
              <a:t> oral solution (</a:t>
            </a:r>
            <a:r>
              <a:rPr lang="en-US" sz="1800" dirty="0" err="1">
                <a:solidFill>
                  <a:srgbClr val="000000"/>
                </a:solidFill>
              </a:rPr>
              <a:t>dronabinol</a:t>
            </a:r>
            <a:r>
              <a:rPr lang="en-US" sz="1800" dirty="0">
                <a:solidFill>
                  <a:srgbClr val="000000"/>
                </a:solidFill>
              </a:rPr>
              <a:t> capsules are still Schedule III)</a:t>
            </a:r>
          </a:p>
          <a:p>
            <a:pPr lvl="1">
              <a:buClr>
                <a:srgbClr val="000000"/>
              </a:buClr>
            </a:pPr>
            <a:r>
              <a:rPr lang="en-US" sz="1800" dirty="0">
                <a:solidFill>
                  <a:srgbClr val="000000"/>
                </a:solidFill>
              </a:rPr>
              <a:t>Adds these drugs to </a:t>
            </a:r>
            <a:r>
              <a:rPr lang="en-US" sz="1800" b="1" dirty="0">
                <a:solidFill>
                  <a:srgbClr val="000000"/>
                </a:solidFill>
              </a:rPr>
              <a:t>Schedule III</a:t>
            </a:r>
            <a:r>
              <a:rPr lang="en-US" sz="1800" dirty="0">
                <a:solidFill>
                  <a:srgbClr val="000000"/>
                </a:solidFill>
              </a:rPr>
              <a:t>: buprenorphine, </a:t>
            </a:r>
            <a:r>
              <a:rPr lang="en-US" sz="1800" dirty="0" err="1">
                <a:solidFill>
                  <a:srgbClr val="000000"/>
                </a:solidFill>
              </a:rPr>
              <a:t>embutramide</a:t>
            </a:r>
            <a:r>
              <a:rPr lang="en-US" sz="1800" dirty="0">
                <a:solidFill>
                  <a:srgbClr val="000000"/>
                </a:solidFill>
              </a:rPr>
              <a:t>, </a:t>
            </a:r>
            <a:r>
              <a:rPr lang="en-US" sz="1800" dirty="0" err="1">
                <a:solidFill>
                  <a:srgbClr val="000000"/>
                </a:solidFill>
              </a:rPr>
              <a:t>perampanel</a:t>
            </a:r>
            <a:endParaRPr lang="en-US" sz="1800" dirty="0">
              <a:solidFill>
                <a:srgbClr val="000000"/>
              </a:solidFill>
            </a:endParaRPr>
          </a:p>
          <a:p>
            <a:pPr lvl="1">
              <a:buClr>
                <a:srgbClr val="000000"/>
              </a:buClr>
            </a:pPr>
            <a:r>
              <a:rPr lang="en-US" sz="1800" dirty="0">
                <a:solidFill>
                  <a:srgbClr val="000000"/>
                </a:solidFill>
              </a:rPr>
              <a:t>Adds these drugs to </a:t>
            </a:r>
            <a:r>
              <a:rPr lang="en-US" sz="1800" b="1" dirty="0">
                <a:solidFill>
                  <a:srgbClr val="000000"/>
                </a:solidFill>
              </a:rPr>
              <a:t>Schedule IV</a:t>
            </a:r>
            <a:r>
              <a:rPr lang="en-US" sz="1800" dirty="0">
                <a:solidFill>
                  <a:srgbClr val="000000"/>
                </a:solidFill>
              </a:rPr>
              <a:t>: </a:t>
            </a:r>
            <a:r>
              <a:rPr lang="en-US" sz="1800" dirty="0" err="1">
                <a:solidFill>
                  <a:srgbClr val="000000"/>
                </a:solidFill>
              </a:rPr>
              <a:t>alfaxalone</a:t>
            </a:r>
            <a:r>
              <a:rPr lang="en-US" sz="1800" dirty="0">
                <a:solidFill>
                  <a:srgbClr val="000000"/>
                </a:solidFill>
              </a:rPr>
              <a:t>, dexfenfluramine, </a:t>
            </a:r>
            <a:r>
              <a:rPr lang="en-US" sz="1800" dirty="0" err="1">
                <a:solidFill>
                  <a:srgbClr val="000000"/>
                </a:solidFill>
              </a:rPr>
              <a:t>dichloralphenazone</a:t>
            </a:r>
            <a:r>
              <a:rPr lang="en-US" sz="1800" dirty="0">
                <a:solidFill>
                  <a:srgbClr val="000000"/>
                </a:solidFill>
              </a:rPr>
              <a:t>, </a:t>
            </a:r>
            <a:r>
              <a:rPr lang="en-US" sz="1800" dirty="0" err="1">
                <a:solidFill>
                  <a:srgbClr val="000000"/>
                </a:solidFill>
              </a:rPr>
              <a:t>eluxadoline</a:t>
            </a:r>
            <a:r>
              <a:rPr lang="en-US" sz="1800" dirty="0">
                <a:solidFill>
                  <a:srgbClr val="000000"/>
                </a:solidFill>
              </a:rPr>
              <a:t>, </a:t>
            </a:r>
            <a:r>
              <a:rPr lang="en-US" sz="1800" dirty="0" err="1">
                <a:solidFill>
                  <a:srgbClr val="000000"/>
                </a:solidFill>
              </a:rPr>
              <a:t>eszopicalone</a:t>
            </a:r>
            <a:r>
              <a:rPr lang="en-US" sz="1800" dirty="0">
                <a:solidFill>
                  <a:srgbClr val="000000"/>
                </a:solidFill>
              </a:rPr>
              <a:t>, </a:t>
            </a:r>
            <a:r>
              <a:rPr lang="en-US" sz="1800" dirty="0" err="1">
                <a:solidFill>
                  <a:srgbClr val="000000"/>
                </a:solidFill>
              </a:rPr>
              <a:t>fospropofol</a:t>
            </a:r>
            <a:r>
              <a:rPr lang="en-US" sz="1800" dirty="0">
                <a:solidFill>
                  <a:srgbClr val="000000"/>
                </a:solidFill>
              </a:rPr>
              <a:t>, </a:t>
            </a:r>
            <a:r>
              <a:rPr lang="en-US" sz="1800" dirty="0" err="1">
                <a:solidFill>
                  <a:srgbClr val="000000"/>
                </a:solidFill>
              </a:rPr>
              <a:t>lorcaserin</a:t>
            </a:r>
            <a:r>
              <a:rPr lang="en-US" sz="1800" dirty="0">
                <a:solidFill>
                  <a:srgbClr val="000000"/>
                </a:solidFill>
              </a:rPr>
              <a:t>, </a:t>
            </a:r>
            <a:r>
              <a:rPr lang="en-US" sz="1800" dirty="0" err="1">
                <a:solidFill>
                  <a:srgbClr val="000000"/>
                </a:solidFill>
              </a:rPr>
              <a:t>modafinil</a:t>
            </a:r>
            <a:r>
              <a:rPr lang="en-US" sz="1800" dirty="0">
                <a:solidFill>
                  <a:srgbClr val="000000"/>
                </a:solidFill>
              </a:rPr>
              <a:t>, </a:t>
            </a:r>
            <a:r>
              <a:rPr lang="en-US" sz="1800" dirty="0" err="1">
                <a:solidFill>
                  <a:srgbClr val="000000"/>
                </a:solidFill>
              </a:rPr>
              <a:t>petrichloral</a:t>
            </a:r>
            <a:r>
              <a:rPr lang="en-US" sz="1800" dirty="0">
                <a:solidFill>
                  <a:srgbClr val="000000"/>
                </a:solidFill>
              </a:rPr>
              <a:t>, </a:t>
            </a:r>
            <a:r>
              <a:rPr lang="en-US" sz="1800" dirty="0" err="1">
                <a:solidFill>
                  <a:srgbClr val="000000"/>
                </a:solidFill>
              </a:rPr>
              <a:t>sibutramine</a:t>
            </a:r>
            <a:r>
              <a:rPr lang="en-US" sz="1800" dirty="0">
                <a:solidFill>
                  <a:srgbClr val="000000"/>
                </a:solidFill>
              </a:rPr>
              <a:t>, </a:t>
            </a:r>
            <a:r>
              <a:rPr lang="en-US" sz="1800" dirty="0" err="1">
                <a:solidFill>
                  <a:srgbClr val="000000"/>
                </a:solidFill>
              </a:rPr>
              <a:t>suvorexant</a:t>
            </a:r>
            <a:r>
              <a:rPr lang="en-US" sz="1800" dirty="0">
                <a:solidFill>
                  <a:srgbClr val="000000"/>
                </a:solidFill>
              </a:rPr>
              <a:t>, tramadol, </a:t>
            </a:r>
            <a:r>
              <a:rPr lang="en-US" sz="1800" dirty="0" err="1">
                <a:solidFill>
                  <a:srgbClr val="000000"/>
                </a:solidFill>
              </a:rPr>
              <a:t>zaleplon</a:t>
            </a:r>
            <a:r>
              <a:rPr lang="en-US" sz="1800" dirty="0">
                <a:solidFill>
                  <a:srgbClr val="000000"/>
                </a:solidFill>
              </a:rPr>
              <a:t>, zolpidem, </a:t>
            </a:r>
            <a:r>
              <a:rPr lang="en-US" sz="1800" dirty="0" err="1">
                <a:solidFill>
                  <a:srgbClr val="000000"/>
                </a:solidFill>
              </a:rPr>
              <a:t>zopiclone</a:t>
            </a:r>
            <a:endParaRPr lang="en-US" sz="1800" dirty="0">
              <a:solidFill>
                <a:srgbClr val="000000"/>
              </a:solidFill>
            </a:endParaRPr>
          </a:p>
          <a:p>
            <a:pPr lvl="1">
              <a:buClr>
                <a:srgbClr val="000000"/>
              </a:buClr>
            </a:pPr>
            <a:r>
              <a:rPr lang="en-US" sz="1800" dirty="0">
                <a:solidFill>
                  <a:srgbClr val="000000"/>
                </a:solidFill>
              </a:rPr>
              <a:t>Adds these drugs to </a:t>
            </a:r>
            <a:r>
              <a:rPr lang="en-US" sz="1800" b="1" dirty="0">
                <a:solidFill>
                  <a:srgbClr val="000000"/>
                </a:solidFill>
              </a:rPr>
              <a:t>Schedule V</a:t>
            </a:r>
            <a:r>
              <a:rPr lang="en-US" sz="1800" dirty="0">
                <a:solidFill>
                  <a:srgbClr val="000000"/>
                </a:solidFill>
              </a:rPr>
              <a:t>: </a:t>
            </a:r>
            <a:r>
              <a:rPr lang="en-US" sz="1800" dirty="0" err="1">
                <a:solidFill>
                  <a:srgbClr val="000000"/>
                </a:solidFill>
              </a:rPr>
              <a:t>brivaracetam</a:t>
            </a:r>
            <a:r>
              <a:rPr lang="en-US" sz="1800" dirty="0">
                <a:solidFill>
                  <a:srgbClr val="000000"/>
                </a:solidFill>
              </a:rPr>
              <a:t>, </a:t>
            </a:r>
            <a:r>
              <a:rPr lang="en-US" sz="1800" dirty="0" err="1">
                <a:solidFill>
                  <a:srgbClr val="000000"/>
                </a:solidFill>
              </a:rPr>
              <a:t>ezogabine</a:t>
            </a:r>
            <a:r>
              <a:rPr lang="en-US" sz="1800" dirty="0">
                <a:solidFill>
                  <a:srgbClr val="000000"/>
                </a:solidFill>
              </a:rPr>
              <a:t>, </a:t>
            </a:r>
            <a:r>
              <a:rPr lang="en-US" sz="1800" dirty="0" err="1">
                <a:solidFill>
                  <a:srgbClr val="000000"/>
                </a:solidFill>
              </a:rPr>
              <a:t>lacosamide</a:t>
            </a:r>
            <a:r>
              <a:rPr lang="en-US" sz="1800" dirty="0">
                <a:solidFill>
                  <a:srgbClr val="000000"/>
                </a:solidFill>
              </a:rPr>
              <a:t>, </a:t>
            </a:r>
            <a:r>
              <a:rPr lang="en-US" sz="1800" dirty="0" err="1">
                <a:solidFill>
                  <a:srgbClr val="000000"/>
                </a:solidFill>
              </a:rPr>
              <a:t>pregabalin</a:t>
            </a:r>
            <a:endParaRPr lang="en-US" sz="1800" dirty="0">
              <a:solidFill>
                <a:srgbClr val="000000"/>
              </a:solidFill>
            </a:endParaRPr>
          </a:p>
          <a:p>
            <a:endParaRPr lang="en-US" dirty="0"/>
          </a:p>
        </p:txBody>
      </p:sp>
      <p:sp>
        <p:nvSpPr>
          <p:cNvPr id="4" name="TextBox 3"/>
          <p:cNvSpPr txBox="1"/>
          <p:nvPr/>
        </p:nvSpPr>
        <p:spPr>
          <a:xfrm>
            <a:off x="9492213" y="3016251"/>
            <a:ext cx="1054792" cy="923330"/>
          </a:xfrm>
          <a:prstGeom prst="rect">
            <a:avLst/>
          </a:prstGeom>
          <a:noFill/>
        </p:spPr>
        <p:txBody>
          <a:bodyPr wrap="square" rtlCol="0">
            <a:spAutoFit/>
          </a:bodyPr>
          <a:lstStyle/>
          <a:p>
            <a:r>
              <a:rPr lang="en-US" sz="5400" b="1" dirty="0">
                <a:solidFill>
                  <a:srgbClr val="00B0F0"/>
                </a:solidFill>
                <a:latin typeface="Calibri" panose="020F0502020204030204" pitchFamily="34" charset="0"/>
                <a:cs typeface="Calibri" panose="020F0502020204030204" pitchFamily="34" charset="0"/>
              </a:rPr>
              <a:t>III</a:t>
            </a:r>
          </a:p>
        </p:txBody>
      </p:sp>
      <p:sp>
        <p:nvSpPr>
          <p:cNvPr id="5" name="TextBox 4"/>
          <p:cNvSpPr txBox="1"/>
          <p:nvPr/>
        </p:nvSpPr>
        <p:spPr>
          <a:xfrm>
            <a:off x="9818486" y="1986567"/>
            <a:ext cx="1054792" cy="923330"/>
          </a:xfrm>
          <a:prstGeom prst="rect">
            <a:avLst/>
          </a:prstGeom>
          <a:noFill/>
        </p:spPr>
        <p:txBody>
          <a:bodyPr wrap="square" rtlCol="0">
            <a:spAutoFit/>
          </a:bodyPr>
          <a:lstStyle/>
          <a:p>
            <a:r>
              <a:rPr lang="en-US" sz="5400" b="1" dirty="0">
                <a:solidFill>
                  <a:srgbClr val="C00000"/>
                </a:solidFill>
                <a:latin typeface="Calibri" panose="020F0502020204030204" pitchFamily="34" charset="0"/>
                <a:cs typeface="Calibri" panose="020F0502020204030204" pitchFamily="34" charset="0"/>
              </a:rPr>
              <a:t>II</a:t>
            </a:r>
          </a:p>
        </p:txBody>
      </p:sp>
      <p:sp>
        <p:nvSpPr>
          <p:cNvPr id="6" name="TextBox 5"/>
          <p:cNvSpPr txBox="1"/>
          <p:nvPr/>
        </p:nvSpPr>
        <p:spPr>
          <a:xfrm>
            <a:off x="10097424" y="4896041"/>
            <a:ext cx="1054792" cy="923330"/>
          </a:xfrm>
          <a:prstGeom prst="rect">
            <a:avLst/>
          </a:prstGeom>
          <a:noFill/>
        </p:spPr>
        <p:txBody>
          <a:bodyPr wrap="square" rtlCol="0">
            <a:spAutoFit/>
          </a:bodyPr>
          <a:lstStyle/>
          <a:p>
            <a:r>
              <a:rPr lang="en-US" sz="5400" b="1" dirty="0">
                <a:solidFill>
                  <a:srgbClr val="FF3399"/>
                </a:solidFill>
                <a:latin typeface="Calibri" panose="020F0502020204030204" pitchFamily="34" charset="0"/>
                <a:cs typeface="Calibri" panose="020F0502020204030204" pitchFamily="34" charset="0"/>
              </a:rPr>
              <a:t>V</a:t>
            </a:r>
          </a:p>
        </p:txBody>
      </p:sp>
      <p:sp>
        <p:nvSpPr>
          <p:cNvPr id="7" name="TextBox 6"/>
          <p:cNvSpPr txBox="1"/>
          <p:nvPr/>
        </p:nvSpPr>
        <p:spPr>
          <a:xfrm>
            <a:off x="10229735" y="3866357"/>
            <a:ext cx="1054792" cy="923330"/>
          </a:xfrm>
          <a:prstGeom prst="rect">
            <a:avLst/>
          </a:prstGeom>
          <a:noFill/>
        </p:spPr>
        <p:txBody>
          <a:bodyPr wrap="square" rtlCol="0">
            <a:spAutoFit/>
          </a:bodyPr>
          <a:lstStyle/>
          <a:p>
            <a:r>
              <a:rPr lang="en-US" sz="5400" b="1" dirty="0">
                <a:solidFill>
                  <a:srgbClr val="9966FF"/>
                </a:solidFill>
                <a:latin typeface="Calibri" panose="020F0502020204030204" pitchFamily="34" charset="0"/>
                <a:cs typeface="Calibri" panose="020F0502020204030204" pitchFamily="34" charset="0"/>
              </a:rPr>
              <a:t>IV</a:t>
            </a:r>
          </a:p>
        </p:txBody>
      </p:sp>
    </p:spTree>
    <p:extLst>
      <p:ext uri="{BB962C8B-B14F-4D97-AF65-F5344CB8AC3E}">
        <p14:creationId xmlns:p14="http://schemas.microsoft.com/office/powerpoint/2010/main" val="27398764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838199" y="182880"/>
            <a:ext cx="10515600" cy="1325563"/>
          </a:xfrm>
          <a:prstGeom prst="rect">
            <a:avLst/>
          </a:prstGeom>
          <a:noFill/>
          <a:ln>
            <a:noFill/>
          </a:ln>
        </p:spPr>
        <p:txBody>
          <a:bodyPr spcFirstLastPara="1" wrap="square" lIns="91425" tIns="45700" rIns="91425" bIns="45700" anchor="ctr" anchorCtr="0">
            <a:noAutofit/>
          </a:bodyPr>
          <a:lstStyle/>
          <a:p>
            <a:pPr lvl="0">
              <a:buSzPts val="2800"/>
            </a:pPr>
            <a:r>
              <a:rPr lang="en-US" sz="2400" b="0" i="0" u="none" strike="noStrike" cap="none" dirty="0">
                <a:solidFill>
                  <a:schemeClr val="dk1"/>
                </a:solidFill>
                <a:latin typeface="Calibri"/>
                <a:ea typeface="Calibri"/>
                <a:cs typeface="Calibri"/>
                <a:sym typeface="Calibri"/>
              </a:rPr>
              <a:t>1.4.15 Requirements when informed consent must be obtained from the patient and/or a duty to warn must be executed – </a:t>
            </a:r>
            <a:br>
              <a:rPr lang="en-US" sz="2400" b="0" i="0" u="none" strike="noStrike" cap="none" dirty="0">
                <a:solidFill>
                  <a:schemeClr val="dk1"/>
                </a:solidFill>
                <a:latin typeface="Calibri"/>
                <a:ea typeface="Calibri"/>
                <a:cs typeface="Calibri"/>
                <a:sym typeface="Calibri"/>
              </a:rPr>
            </a:br>
            <a:r>
              <a:rPr lang="en-US" sz="2400" b="1" i="0" u="none" strike="noStrike" cap="none" dirty="0">
                <a:solidFill>
                  <a:srgbClr val="0070C0"/>
                </a:solidFill>
                <a:sym typeface="Calibri"/>
              </a:rPr>
              <a:t>Investigational Drug Therapy </a:t>
            </a:r>
            <a:br>
              <a:rPr lang="en-US" sz="2400" b="1" i="0" u="none" strike="noStrike" cap="none" dirty="0">
                <a:solidFill>
                  <a:srgbClr val="0070C0"/>
                </a:solidFill>
                <a:sym typeface="Calibri"/>
              </a:rPr>
            </a:br>
            <a:r>
              <a:rPr lang="en-US" sz="2400" b="1" dirty="0">
                <a:solidFill>
                  <a:srgbClr val="0070C0"/>
                </a:solidFill>
              </a:rPr>
              <a:t>499.0295 Experimental treatments for terminal conditions - Definitions</a:t>
            </a:r>
            <a:endParaRPr sz="4000" b="1" dirty="0">
              <a:solidFill>
                <a:srgbClr val="0070C0"/>
              </a:solidFill>
            </a:endParaRPr>
          </a:p>
        </p:txBody>
      </p:sp>
      <p:sp>
        <p:nvSpPr>
          <p:cNvPr id="229" name="Shape 229"/>
          <p:cNvSpPr txBox="1">
            <a:spLocks noGrp="1"/>
          </p:cNvSpPr>
          <p:nvPr>
            <p:ph type="body" idx="1"/>
          </p:nvPr>
        </p:nvSpPr>
        <p:spPr>
          <a:xfrm>
            <a:off x="437949" y="1508443"/>
            <a:ext cx="11381873" cy="5166677"/>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chemeClr val="dk1"/>
              </a:buClr>
              <a:buSzPts val="1540"/>
              <a:buNone/>
            </a:pPr>
            <a:r>
              <a:rPr lang="en-US" sz="1540" b="1" i="0" u="none" strike="noStrike" cap="none" dirty="0">
                <a:solidFill>
                  <a:schemeClr val="dk1"/>
                </a:solidFill>
                <a:sym typeface="Calibri"/>
              </a:rPr>
              <a:t>Definitions under “Right to Try Act”</a:t>
            </a:r>
            <a:endParaRPr b="1" dirty="0"/>
          </a:p>
          <a:p>
            <a:pPr marL="228600" marR="0" lvl="0" indent="-228600" algn="l" rtl="0">
              <a:lnSpc>
                <a:spcPct val="70000"/>
              </a:lnSpc>
              <a:spcBef>
                <a:spcPts val="1000"/>
              </a:spcBef>
              <a:spcAft>
                <a:spcPts val="0"/>
              </a:spcAft>
              <a:buClr>
                <a:schemeClr val="dk1"/>
              </a:buClr>
              <a:buSzPts val="1540"/>
              <a:buFont typeface="Arial"/>
              <a:buChar char="•"/>
            </a:pPr>
            <a:r>
              <a:rPr lang="en-US" sz="1540" b="0" i="0" u="none" strike="noStrike" cap="none" dirty="0">
                <a:solidFill>
                  <a:schemeClr val="dk1"/>
                </a:solidFill>
                <a:latin typeface="Calibri"/>
                <a:ea typeface="Calibri"/>
                <a:cs typeface="Calibri"/>
                <a:sym typeface="Calibri"/>
              </a:rPr>
              <a:t>“Eligible patient” under Right to Try act is a person who:</a:t>
            </a:r>
            <a:endParaRPr lang="en-US" dirty="0"/>
          </a:p>
          <a:p>
            <a:pPr marL="685800" lvl="1" indent="-228600">
              <a:lnSpc>
                <a:spcPct val="70000"/>
              </a:lnSpc>
              <a:spcBef>
                <a:spcPts val="1000"/>
              </a:spcBef>
              <a:buSzPts val="1540"/>
            </a:pPr>
            <a:r>
              <a:rPr lang="en-US" sz="1200" b="0" i="0" u="none" strike="noStrike" cap="none" dirty="0">
                <a:solidFill>
                  <a:schemeClr val="dk1"/>
                </a:solidFill>
                <a:sym typeface="Calibri"/>
              </a:rPr>
              <a:t>Has a terminal condition that is attested to by the patient’s physician and confirmed by a second independent evaluation by a board-certified physician in an appropriate specialty for that condition</a:t>
            </a:r>
          </a:p>
          <a:p>
            <a:pPr marL="685800" lvl="1" indent="-228600">
              <a:lnSpc>
                <a:spcPct val="70000"/>
              </a:lnSpc>
              <a:spcBef>
                <a:spcPts val="1000"/>
              </a:spcBef>
              <a:buSzPts val="1540"/>
            </a:pPr>
            <a:r>
              <a:rPr lang="en-US" sz="1200" b="0" i="0" u="none" strike="noStrike" cap="none" dirty="0">
                <a:solidFill>
                  <a:schemeClr val="dk1"/>
                </a:solidFill>
                <a:sym typeface="Calibri"/>
              </a:rPr>
              <a:t>Has considered all other treatment options for the terminal condition currently approved by the United States Food and Drug Administration</a:t>
            </a:r>
          </a:p>
          <a:p>
            <a:pPr marL="685800" lvl="1" indent="-228600">
              <a:lnSpc>
                <a:spcPct val="70000"/>
              </a:lnSpc>
              <a:spcBef>
                <a:spcPts val="1000"/>
              </a:spcBef>
              <a:buSzPts val="1540"/>
            </a:pPr>
            <a:r>
              <a:rPr lang="en-US" sz="1200" b="0" i="0" u="none" strike="noStrike" cap="none" dirty="0">
                <a:solidFill>
                  <a:schemeClr val="dk1"/>
                </a:solidFill>
                <a:sym typeface="Calibri"/>
              </a:rPr>
              <a:t>Has given written informed consent for the use of an investigational drug, biological product, or device; and</a:t>
            </a:r>
            <a:endParaRPr lang="en-US" sz="1200" dirty="0"/>
          </a:p>
          <a:p>
            <a:pPr marL="685800" lvl="1" indent="-228600">
              <a:lnSpc>
                <a:spcPct val="70000"/>
              </a:lnSpc>
              <a:spcBef>
                <a:spcPts val="1000"/>
              </a:spcBef>
              <a:buSzPts val="1540"/>
            </a:pPr>
            <a:r>
              <a:rPr lang="en-US" sz="1200" b="0" i="0" u="none" strike="noStrike" cap="none" dirty="0">
                <a:solidFill>
                  <a:schemeClr val="dk1"/>
                </a:solidFill>
                <a:sym typeface="Calibri"/>
              </a:rPr>
              <a:t>Has documentation from his or her treating physician that the patient meets the requirements of this paragraph.</a:t>
            </a:r>
            <a:endParaRPr sz="1200" dirty="0"/>
          </a:p>
          <a:p>
            <a:pPr marL="228600" marR="0" lvl="0" indent="-228600" algn="l" rtl="0">
              <a:lnSpc>
                <a:spcPct val="70000"/>
              </a:lnSpc>
              <a:spcBef>
                <a:spcPts val="1000"/>
              </a:spcBef>
              <a:spcAft>
                <a:spcPts val="0"/>
              </a:spcAft>
              <a:buClr>
                <a:schemeClr val="dk1"/>
              </a:buClr>
              <a:buSzPts val="1540"/>
              <a:buFont typeface="Arial"/>
              <a:buChar char="•"/>
            </a:pPr>
            <a:r>
              <a:rPr lang="en-US" sz="1540" b="0" i="0" u="none" strike="noStrike" cap="none" dirty="0">
                <a:solidFill>
                  <a:schemeClr val="dk1"/>
                </a:solidFill>
                <a:latin typeface="Calibri"/>
                <a:ea typeface="Calibri"/>
                <a:cs typeface="Calibri"/>
                <a:sym typeface="Calibri"/>
              </a:rPr>
              <a:t>“Dispensing organization” is an organization approved by the Department of Health to cultivate, process, transport, and dispense low-THC cannabis, medical cannabis, and cannabis delivery devices</a:t>
            </a:r>
            <a:endParaRPr dirty="0"/>
          </a:p>
          <a:p>
            <a:pPr marL="228600" marR="0" lvl="0" indent="-228600" algn="l" rtl="0">
              <a:lnSpc>
                <a:spcPct val="70000"/>
              </a:lnSpc>
              <a:spcBef>
                <a:spcPts val="1000"/>
              </a:spcBef>
              <a:spcAft>
                <a:spcPts val="0"/>
              </a:spcAft>
              <a:buClr>
                <a:schemeClr val="dk1"/>
              </a:buClr>
              <a:buSzPts val="1540"/>
              <a:buFont typeface="Arial"/>
              <a:buChar char="•"/>
            </a:pPr>
            <a:r>
              <a:rPr lang="en-US" sz="1540" b="0" i="0" u="none" strike="noStrike" cap="none" dirty="0">
                <a:solidFill>
                  <a:schemeClr val="dk1"/>
                </a:solidFill>
                <a:latin typeface="Calibri"/>
                <a:ea typeface="Calibri"/>
                <a:cs typeface="Calibri"/>
                <a:sym typeface="Calibri"/>
              </a:rPr>
              <a:t>“Investigational drug, biological product, or device” means</a:t>
            </a:r>
            <a:endParaRPr dirty="0"/>
          </a:p>
          <a:p>
            <a:pPr marL="685800" lvl="1" indent="-228600">
              <a:lnSpc>
                <a:spcPct val="70000"/>
              </a:lnSpc>
              <a:spcBef>
                <a:spcPts val="1000"/>
              </a:spcBef>
              <a:buSzPts val="1540"/>
            </a:pPr>
            <a:r>
              <a:rPr lang="en-US" sz="1200" b="0" i="0" u="none" strike="noStrike" cap="none" dirty="0">
                <a:solidFill>
                  <a:schemeClr val="dk1"/>
                </a:solidFill>
                <a:sym typeface="Calibri"/>
              </a:rPr>
              <a:t>A drug, biological product, or device that has successfully completed phase 1 of a clinical trial but has not been approved for general use by the United States Food and Drug Administration and remains under investigation in a clinical trial approved by the United States Food and Drug Administration; or</a:t>
            </a:r>
            <a:endParaRPr sz="1200" dirty="0"/>
          </a:p>
          <a:p>
            <a:pPr marL="685800" lvl="1" indent="-228600">
              <a:lnSpc>
                <a:spcPct val="70000"/>
              </a:lnSpc>
              <a:spcBef>
                <a:spcPts val="1000"/>
              </a:spcBef>
              <a:buSzPts val="1540"/>
            </a:pPr>
            <a:r>
              <a:rPr lang="en-US" sz="1200" b="0" i="0" u="none" strike="noStrike" cap="none" dirty="0">
                <a:solidFill>
                  <a:schemeClr val="dk1"/>
                </a:solidFill>
                <a:sym typeface="Calibri"/>
              </a:rPr>
              <a:t>Medical cannabis that is manufactured and sold by a dispensing organization. </a:t>
            </a:r>
            <a:endParaRPr sz="1200" dirty="0"/>
          </a:p>
          <a:p>
            <a:pPr marL="228600" marR="0" lvl="0" indent="-228600" algn="l" rtl="0">
              <a:lnSpc>
                <a:spcPct val="70000"/>
              </a:lnSpc>
              <a:spcBef>
                <a:spcPts val="1000"/>
              </a:spcBef>
              <a:spcAft>
                <a:spcPts val="0"/>
              </a:spcAft>
              <a:buClr>
                <a:schemeClr val="dk1"/>
              </a:buClr>
              <a:buSzPts val="1540"/>
              <a:buFont typeface="Arial"/>
              <a:buChar char="•"/>
            </a:pPr>
            <a:r>
              <a:rPr lang="en-US" sz="1540" b="0" i="0" u="none" strike="noStrike" cap="none" dirty="0">
                <a:solidFill>
                  <a:schemeClr val="dk1"/>
                </a:solidFill>
                <a:latin typeface="Calibri"/>
                <a:ea typeface="Calibri"/>
                <a:cs typeface="Calibri"/>
                <a:sym typeface="Calibri"/>
              </a:rPr>
              <a:t>“Terminal condition” is a progressive disease or medical or surgical condition that causes significant functional impairment, is not considered by a treating physician to be reversible even with the administration of available treatment options currently approved by the United States Food and Drug Administration, and, without the administration of life-sustaining procedures, will result in death within 1 year after diagnosis if the condition runs its normal course</a:t>
            </a:r>
            <a:endParaRPr dirty="0"/>
          </a:p>
          <a:p>
            <a:pPr marL="228600" marR="0" lvl="0" indent="-228600" algn="l" rtl="0">
              <a:lnSpc>
                <a:spcPct val="70000"/>
              </a:lnSpc>
              <a:spcBef>
                <a:spcPts val="1000"/>
              </a:spcBef>
              <a:spcAft>
                <a:spcPts val="0"/>
              </a:spcAft>
              <a:buClr>
                <a:schemeClr val="dk1"/>
              </a:buClr>
              <a:buSzPts val="1540"/>
              <a:buFont typeface="Arial"/>
              <a:buChar char="•"/>
            </a:pPr>
            <a:r>
              <a:rPr lang="en-US" sz="1540" b="0" i="0" u="none" strike="noStrike" cap="none" dirty="0">
                <a:solidFill>
                  <a:schemeClr val="dk1"/>
                </a:solidFill>
                <a:latin typeface="Calibri"/>
                <a:ea typeface="Calibri"/>
                <a:cs typeface="Calibri"/>
                <a:sym typeface="Calibri"/>
              </a:rPr>
              <a:t>“Written informed consent” means a document that is signed by a patient, a parent of a minor patient, a court-appointed guardian for a patient, or a health care surrogate designated by a patient and includes all of the following things on the next two slides</a:t>
            </a:r>
            <a:endParaRPr dirty="0"/>
          </a:p>
        </p:txBody>
      </p:sp>
    </p:spTree>
    <p:extLst>
      <p:ext uri="{BB962C8B-B14F-4D97-AF65-F5344CB8AC3E}">
        <p14:creationId xmlns:p14="http://schemas.microsoft.com/office/powerpoint/2010/main" val="109739593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buSzPts val="2800"/>
            </a:pPr>
            <a:r>
              <a:rPr lang="en-US" sz="2000" dirty="0"/>
              <a:t>1.4.15 Requirements when informed consent must be obtained from the patient and/or a duty to warn must be executed – </a:t>
            </a:r>
            <a:br>
              <a:rPr lang="en-US" sz="2000" dirty="0"/>
            </a:br>
            <a:r>
              <a:rPr lang="en-US" sz="2000" b="1" dirty="0">
                <a:solidFill>
                  <a:srgbClr val="0070C0"/>
                </a:solidFill>
              </a:rPr>
              <a:t>Investigational Drug Therapy </a:t>
            </a:r>
            <a:br>
              <a:rPr lang="en-US" sz="2000" b="1" dirty="0">
                <a:solidFill>
                  <a:srgbClr val="0070C0"/>
                </a:solidFill>
              </a:rPr>
            </a:br>
            <a:r>
              <a:rPr lang="en-US" sz="2000" b="1" dirty="0">
                <a:solidFill>
                  <a:srgbClr val="0070C0"/>
                </a:solidFill>
              </a:rPr>
              <a:t>499.0295 Experimental treatments for terminal conditions – Informed Consent</a:t>
            </a:r>
            <a:endParaRPr sz="3600" dirty="0"/>
          </a:p>
        </p:txBody>
      </p:sp>
      <p:sp>
        <p:nvSpPr>
          <p:cNvPr id="235" name="Shape 2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chemeClr val="dk1"/>
              </a:buClr>
              <a:buSzPts val="1750"/>
              <a:buNone/>
            </a:pPr>
            <a:r>
              <a:rPr lang="en-US" sz="1750" b="0" i="0" u="none" strike="noStrike" cap="none" dirty="0">
                <a:solidFill>
                  <a:schemeClr val="dk1"/>
                </a:solidFill>
                <a:latin typeface="Calibri"/>
                <a:ea typeface="Calibri"/>
                <a:cs typeface="Calibri"/>
                <a:sym typeface="Calibri"/>
              </a:rPr>
              <a:t>“Written informed consent” means a document that is signed by a patient, a parent of a minor patient, a court-appointed guardian for a patient, or a health care surrogate designated by a patient and includes:</a:t>
            </a:r>
            <a:endParaRPr dirty="0"/>
          </a:p>
          <a:p>
            <a:pPr marL="342900" marR="0" lvl="0" indent="-342900" algn="l" rtl="0">
              <a:lnSpc>
                <a:spcPct val="70000"/>
              </a:lnSpc>
              <a:spcBef>
                <a:spcPts val="1000"/>
              </a:spcBef>
              <a:spcAft>
                <a:spcPts val="0"/>
              </a:spcAft>
              <a:buClr>
                <a:schemeClr val="dk1"/>
              </a:buClr>
              <a:buSzPts val="1750"/>
              <a:buFont typeface="+mj-lt"/>
              <a:buAutoNum type="arabicPeriod"/>
            </a:pPr>
            <a:r>
              <a:rPr lang="en-US" sz="1750" b="0" i="0" u="none" strike="noStrike" cap="none" dirty="0">
                <a:solidFill>
                  <a:schemeClr val="dk1"/>
                </a:solidFill>
                <a:latin typeface="Calibri"/>
                <a:ea typeface="Calibri"/>
                <a:cs typeface="Calibri"/>
                <a:sym typeface="Calibri"/>
              </a:rPr>
              <a:t>An explanation of the currently approved products and treatments for the patient’s terminal condition.</a:t>
            </a:r>
            <a:endParaRPr lang="en-US" dirty="0"/>
          </a:p>
          <a:p>
            <a:pPr marL="342900" marR="0" lvl="0" indent="-342900" algn="l" rtl="0">
              <a:lnSpc>
                <a:spcPct val="70000"/>
              </a:lnSpc>
              <a:spcBef>
                <a:spcPts val="1000"/>
              </a:spcBef>
              <a:spcAft>
                <a:spcPts val="0"/>
              </a:spcAft>
              <a:buClr>
                <a:schemeClr val="dk1"/>
              </a:buClr>
              <a:buSzPts val="1750"/>
              <a:buFont typeface="+mj-lt"/>
              <a:buAutoNum type="arabicPeriod"/>
            </a:pPr>
            <a:r>
              <a:rPr lang="en-US" sz="1750" b="0" i="0" u="none" strike="noStrike" cap="none" dirty="0">
                <a:solidFill>
                  <a:schemeClr val="dk1"/>
                </a:solidFill>
                <a:latin typeface="Calibri"/>
                <a:ea typeface="Calibri"/>
                <a:cs typeface="Calibri"/>
                <a:sym typeface="Calibri"/>
              </a:rPr>
              <a:t>An attestation that the patient concurs with his or her physician in believing that all currently approved products and treatments are unlikely to prolong the patient’s life.</a:t>
            </a:r>
            <a:endParaRPr lang="en-US" dirty="0"/>
          </a:p>
          <a:p>
            <a:pPr marL="342900" marR="0" lvl="0" indent="-342900" algn="l" rtl="0">
              <a:lnSpc>
                <a:spcPct val="70000"/>
              </a:lnSpc>
              <a:spcBef>
                <a:spcPts val="1000"/>
              </a:spcBef>
              <a:spcAft>
                <a:spcPts val="0"/>
              </a:spcAft>
              <a:buClr>
                <a:schemeClr val="dk1"/>
              </a:buClr>
              <a:buSzPts val="1750"/>
              <a:buFont typeface="+mj-lt"/>
              <a:buAutoNum type="arabicPeriod"/>
            </a:pPr>
            <a:r>
              <a:rPr lang="en-US" sz="1750" b="0" i="0" u="none" strike="noStrike" cap="none" dirty="0">
                <a:solidFill>
                  <a:schemeClr val="dk1"/>
                </a:solidFill>
                <a:latin typeface="Calibri"/>
                <a:ea typeface="Calibri"/>
                <a:cs typeface="Calibri"/>
                <a:sym typeface="Calibri"/>
              </a:rPr>
              <a:t>Identification of the specific investigational drug, biological product, or device that the patient is seeking to use.</a:t>
            </a:r>
            <a:endParaRPr lang="en-US" dirty="0"/>
          </a:p>
          <a:p>
            <a:pPr marL="342900" marR="0" lvl="0" indent="-342900" algn="l" rtl="0">
              <a:lnSpc>
                <a:spcPct val="70000"/>
              </a:lnSpc>
              <a:spcBef>
                <a:spcPts val="1000"/>
              </a:spcBef>
              <a:spcAft>
                <a:spcPts val="0"/>
              </a:spcAft>
              <a:buClr>
                <a:schemeClr val="dk1"/>
              </a:buClr>
              <a:buSzPts val="1750"/>
              <a:buFont typeface="+mj-lt"/>
              <a:buAutoNum type="arabicPeriod"/>
            </a:pPr>
            <a:r>
              <a:rPr lang="en-US" sz="1750" b="0" i="0" u="none" strike="noStrike" cap="none" dirty="0">
                <a:solidFill>
                  <a:schemeClr val="dk1"/>
                </a:solidFill>
                <a:latin typeface="Calibri"/>
                <a:ea typeface="Calibri"/>
                <a:cs typeface="Calibri"/>
                <a:sym typeface="Calibri"/>
              </a:rPr>
              <a:t>A realistic description of the most likely outcomes of using the investigational drug, biological product, or device. The description shall include the possibility that new, unanticipated, different, or worse symptoms might result and death could be hastened by the proposed treatment. The description shall be based on the physician’s knowledge of the proposed treatment for the patient’s terminal condition.</a:t>
            </a:r>
            <a:endParaRPr lang="en-US" dirty="0"/>
          </a:p>
          <a:p>
            <a:pPr marL="342900" marR="0" lvl="0" indent="-342900" algn="l" rtl="0">
              <a:lnSpc>
                <a:spcPct val="70000"/>
              </a:lnSpc>
              <a:spcBef>
                <a:spcPts val="1000"/>
              </a:spcBef>
              <a:spcAft>
                <a:spcPts val="0"/>
              </a:spcAft>
              <a:buClr>
                <a:schemeClr val="dk1"/>
              </a:buClr>
              <a:buSzPts val="1750"/>
              <a:buFont typeface="+mj-lt"/>
              <a:buAutoNum type="arabicPeriod"/>
            </a:pPr>
            <a:r>
              <a:rPr lang="en-US" sz="1750" b="0" i="0" u="none" strike="noStrike" cap="none" dirty="0">
                <a:solidFill>
                  <a:schemeClr val="dk1"/>
                </a:solidFill>
                <a:latin typeface="Calibri"/>
                <a:ea typeface="Calibri"/>
                <a:cs typeface="Calibri"/>
                <a:sym typeface="Calibri"/>
              </a:rPr>
              <a:t>A statement that the patient’s health plan or third-party administrator and physician are not obligated to pay for care or treatment consequent to the use of the investigational drug, biological product, or device unless required to do so by law or contract.</a:t>
            </a:r>
            <a:endParaRPr lang="en-US" dirty="0"/>
          </a:p>
          <a:p>
            <a:pPr marL="342900" marR="0" lvl="0" indent="-342900" algn="l" rtl="0">
              <a:lnSpc>
                <a:spcPct val="70000"/>
              </a:lnSpc>
              <a:spcBef>
                <a:spcPts val="1000"/>
              </a:spcBef>
              <a:spcAft>
                <a:spcPts val="0"/>
              </a:spcAft>
              <a:buClr>
                <a:schemeClr val="dk1"/>
              </a:buClr>
              <a:buSzPts val="1750"/>
              <a:buFont typeface="+mj-lt"/>
              <a:buAutoNum type="arabicPeriod"/>
            </a:pPr>
            <a:r>
              <a:rPr lang="en-US" sz="1750" b="0" i="0" u="none" strike="noStrike" cap="none" dirty="0">
                <a:solidFill>
                  <a:schemeClr val="dk1"/>
                </a:solidFill>
                <a:latin typeface="Calibri"/>
                <a:ea typeface="Calibri"/>
                <a:cs typeface="Calibri"/>
                <a:sym typeface="Calibri"/>
              </a:rPr>
              <a:t>A statement that the patient’s eligibility for hospice care may be withdrawn if the patient begins treatment with the investigational drug, biological product, or device and that hospice care may be reinstated if the treatment ends and the patient meets hospice eligibility requirements.</a:t>
            </a:r>
          </a:p>
          <a:p>
            <a:pPr marL="342900" lvl="0" indent="-342900">
              <a:lnSpc>
                <a:spcPct val="70000"/>
              </a:lnSpc>
              <a:buSzPts val="1750"/>
              <a:buFont typeface="+mj-lt"/>
              <a:buAutoNum type="arabicPeriod"/>
            </a:pPr>
            <a:r>
              <a:rPr lang="en-US" sz="1750" dirty="0"/>
              <a:t>A statement that the patient understands he or she is liable for all expenses consequent to the use of the investigational drug, biological product, or device and that liability extends to the patient’s estate, unless a contract between the patient and the manufacturer of the investigational drug, biological product, or device states otherwise.</a:t>
            </a:r>
          </a:p>
          <a:p>
            <a:pPr marL="342900" marR="0" lvl="0" indent="-342900" algn="l" rtl="0">
              <a:lnSpc>
                <a:spcPct val="70000"/>
              </a:lnSpc>
              <a:spcBef>
                <a:spcPts val="1000"/>
              </a:spcBef>
              <a:spcAft>
                <a:spcPts val="0"/>
              </a:spcAft>
              <a:buClr>
                <a:schemeClr val="dk1"/>
              </a:buClr>
              <a:buSzPts val="1750"/>
              <a:buFont typeface="+mj-lt"/>
              <a:buAutoNum type="arabicPeriod"/>
            </a:pPr>
            <a:endParaRPr dirty="0"/>
          </a:p>
        </p:txBody>
      </p:sp>
    </p:spTree>
    <p:extLst>
      <p:ext uri="{BB962C8B-B14F-4D97-AF65-F5344CB8AC3E}">
        <p14:creationId xmlns:p14="http://schemas.microsoft.com/office/powerpoint/2010/main" val="138093815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buSzPts val="2800"/>
            </a:pPr>
            <a:r>
              <a:rPr lang="en-US" sz="2400" dirty="0"/>
              <a:t>1.4.15 Requirements when informed consent must be obtained from the patient and/or a duty to warn must be executed – </a:t>
            </a:r>
            <a:br>
              <a:rPr lang="en-US" sz="2400" dirty="0"/>
            </a:br>
            <a:r>
              <a:rPr lang="en-US" sz="2400" b="1" dirty="0">
                <a:solidFill>
                  <a:srgbClr val="0070C0"/>
                </a:solidFill>
              </a:rPr>
              <a:t>Investigational Drug Therapy </a:t>
            </a:r>
            <a:br>
              <a:rPr lang="en-US" sz="2400" b="1" dirty="0">
                <a:solidFill>
                  <a:srgbClr val="0070C0"/>
                </a:solidFill>
              </a:rPr>
            </a:br>
            <a:r>
              <a:rPr lang="en-US" sz="2400" b="1" dirty="0">
                <a:solidFill>
                  <a:srgbClr val="0070C0"/>
                </a:solidFill>
              </a:rPr>
              <a:t>499.0295 Experimental treatments for terminal conditions – Dispensing</a:t>
            </a:r>
            <a:endParaRPr sz="4000" dirty="0"/>
          </a:p>
        </p:txBody>
      </p:sp>
      <p:sp>
        <p:nvSpPr>
          <p:cNvPr id="241" name="Shape 241"/>
          <p:cNvSpPr txBox="1">
            <a:spLocks noGrp="1"/>
          </p:cNvSpPr>
          <p:nvPr>
            <p:ph type="body" idx="1"/>
          </p:nvPr>
        </p:nvSpPr>
        <p:spPr>
          <a:xfrm>
            <a:off x="838200" y="1690688"/>
            <a:ext cx="10515600" cy="5014761"/>
          </a:xfrm>
          <a:prstGeom prst="rect">
            <a:avLst/>
          </a:prstGeom>
          <a:noFill/>
          <a:ln>
            <a:noFill/>
          </a:ln>
        </p:spPr>
        <p:txBody>
          <a:bodyPr spcFirstLastPara="1" wrap="square" lIns="91425" tIns="45700" rIns="91425" bIns="45700" anchor="t" anchorCtr="0">
            <a:noAutofit/>
          </a:bodyPr>
          <a:lstStyle/>
          <a:p>
            <a:pPr marL="228600" marR="0" lvl="0" indent="-228600" algn="l" rtl="0">
              <a:lnSpc>
                <a:spcPct val="70000"/>
              </a:lnSpc>
              <a:spcBef>
                <a:spcPts val="1000"/>
              </a:spcBef>
              <a:spcAft>
                <a:spcPts val="0"/>
              </a:spcAft>
              <a:buClr>
                <a:schemeClr val="dk1"/>
              </a:buClr>
              <a:buSzPts val="1330"/>
              <a:buFont typeface="Arial"/>
              <a:buChar char="•"/>
            </a:pPr>
            <a:r>
              <a:rPr lang="en-US" sz="1400" b="0" i="0" u="none" strike="noStrike" cap="none" dirty="0">
                <a:solidFill>
                  <a:schemeClr val="dk1"/>
                </a:solidFill>
                <a:latin typeface="Calibri"/>
                <a:ea typeface="Calibri"/>
                <a:cs typeface="Calibri"/>
                <a:sym typeface="Calibri"/>
              </a:rPr>
              <a:t>Upon the request of an eligible patient, a manufacturer may, or upon a physician’s medical marijuana order, a dispensing organization may:</a:t>
            </a:r>
            <a:endParaRPr sz="3200" dirty="0"/>
          </a:p>
          <a:p>
            <a:pPr marL="685800" lvl="1" indent="-228600">
              <a:lnSpc>
                <a:spcPct val="70000"/>
              </a:lnSpc>
              <a:spcBef>
                <a:spcPts val="1000"/>
              </a:spcBef>
              <a:buSzPts val="1330"/>
            </a:pPr>
            <a:r>
              <a:rPr lang="en-US" sz="1200" b="0" i="0" u="none" strike="noStrike" cap="none" dirty="0">
                <a:solidFill>
                  <a:schemeClr val="dk1"/>
                </a:solidFill>
                <a:latin typeface="Calibri"/>
                <a:ea typeface="Calibri"/>
                <a:cs typeface="Calibri"/>
                <a:sym typeface="Calibri"/>
              </a:rPr>
              <a:t>Make its investigational drug, biological product, or device available under this section</a:t>
            </a:r>
            <a:endParaRPr sz="4000" dirty="0"/>
          </a:p>
          <a:p>
            <a:pPr marL="685800" lvl="1" indent="-228600">
              <a:lnSpc>
                <a:spcPct val="70000"/>
              </a:lnSpc>
              <a:spcBef>
                <a:spcPts val="1000"/>
              </a:spcBef>
              <a:buSzPts val="1330"/>
            </a:pPr>
            <a:r>
              <a:rPr lang="en-US" sz="1200" b="0" i="0" u="none" strike="noStrike" cap="none" dirty="0">
                <a:solidFill>
                  <a:schemeClr val="dk1"/>
                </a:solidFill>
                <a:latin typeface="Calibri"/>
                <a:ea typeface="Calibri"/>
                <a:cs typeface="Calibri"/>
                <a:sym typeface="Calibri"/>
              </a:rPr>
              <a:t>Provide an investigational drug, biological product, device, or cannabis delivery device as defined in s. 381.986 to an eligible patient without receiving compensation</a:t>
            </a:r>
            <a:endParaRPr sz="4000" dirty="0"/>
          </a:p>
          <a:p>
            <a:pPr marL="685800" lvl="1" indent="-228600">
              <a:lnSpc>
                <a:spcPct val="70000"/>
              </a:lnSpc>
              <a:spcBef>
                <a:spcPts val="1000"/>
              </a:spcBef>
              <a:buSzPts val="1330"/>
            </a:pPr>
            <a:r>
              <a:rPr lang="en-US" sz="1200" b="0" i="0" u="none" strike="noStrike" cap="none" dirty="0">
                <a:solidFill>
                  <a:schemeClr val="dk1"/>
                </a:solidFill>
                <a:latin typeface="Calibri"/>
                <a:ea typeface="Calibri"/>
                <a:cs typeface="Calibri"/>
                <a:sym typeface="Calibri"/>
              </a:rPr>
              <a:t>Require an eligible patient to pay the costs of, or the costs associated with, the manufacture of the investigational drug, biological product, device, or cannabis delivery device </a:t>
            </a:r>
          </a:p>
          <a:p>
            <a:pPr marL="228600" indent="-228600">
              <a:lnSpc>
                <a:spcPct val="70000"/>
              </a:lnSpc>
              <a:buSzPts val="1330"/>
            </a:pPr>
            <a:r>
              <a:rPr lang="en-US" sz="1400" b="0" i="0" u="none" strike="noStrike" cap="none" dirty="0">
                <a:solidFill>
                  <a:schemeClr val="dk1"/>
                </a:solidFill>
                <a:latin typeface="Calibri"/>
                <a:ea typeface="Calibri"/>
                <a:cs typeface="Calibri"/>
                <a:sym typeface="Calibri"/>
              </a:rPr>
              <a:t>A health plan, third-party administrator, or governmental agency may provide coverage for the cost of, or the cost of services related to the use of, an investigational drug, biological product, or device.</a:t>
            </a:r>
            <a:endParaRPr dirty="0"/>
          </a:p>
          <a:p>
            <a:pPr marL="228600" marR="0" lvl="0" indent="-228600" algn="l" rtl="0">
              <a:lnSpc>
                <a:spcPct val="70000"/>
              </a:lnSpc>
              <a:spcBef>
                <a:spcPts val="1000"/>
              </a:spcBef>
              <a:spcAft>
                <a:spcPts val="0"/>
              </a:spcAft>
              <a:buClr>
                <a:schemeClr val="dk1"/>
              </a:buClr>
              <a:buSzPts val="1330"/>
              <a:buFont typeface="Arial"/>
              <a:buChar char="•"/>
            </a:pPr>
            <a:r>
              <a:rPr lang="en-US" sz="1400" b="0" i="0" u="none" strike="noStrike" cap="none" dirty="0">
                <a:solidFill>
                  <a:schemeClr val="dk1"/>
                </a:solidFill>
                <a:latin typeface="Calibri"/>
                <a:ea typeface="Calibri"/>
                <a:cs typeface="Calibri"/>
                <a:sym typeface="Calibri"/>
              </a:rPr>
              <a:t>A hospital or health care facility is not required to provide new or additional services unless those services are approved by the hospital or health care facility.</a:t>
            </a:r>
            <a:endParaRPr sz="3200" dirty="0"/>
          </a:p>
          <a:p>
            <a:pPr marL="228600" marR="0" lvl="0" indent="-228600" algn="l" rtl="0">
              <a:lnSpc>
                <a:spcPct val="70000"/>
              </a:lnSpc>
              <a:spcBef>
                <a:spcPts val="1000"/>
              </a:spcBef>
              <a:spcAft>
                <a:spcPts val="0"/>
              </a:spcAft>
              <a:buClr>
                <a:schemeClr val="dk1"/>
              </a:buClr>
              <a:buSzPts val="1330"/>
              <a:buFont typeface="Arial"/>
              <a:buChar char="•"/>
            </a:pPr>
            <a:r>
              <a:rPr lang="en-US" sz="1400" b="0" i="0" u="none" strike="noStrike" cap="none" dirty="0">
                <a:solidFill>
                  <a:schemeClr val="dk1"/>
                </a:solidFill>
                <a:latin typeface="Calibri"/>
                <a:ea typeface="Calibri"/>
                <a:cs typeface="Calibri"/>
                <a:sym typeface="Calibri"/>
              </a:rPr>
              <a:t>If an eligible patient dies while using an investigational drug, biological product, or device pursuant to this section, the patient’s heirs are not liable for any outstanding debt related to the patient’s use of the investigational drug, biological product, or device.</a:t>
            </a:r>
            <a:endParaRPr sz="3200" dirty="0"/>
          </a:p>
          <a:p>
            <a:pPr marL="228600" marR="0" lvl="0" indent="-228600" algn="l" rtl="0">
              <a:lnSpc>
                <a:spcPct val="70000"/>
              </a:lnSpc>
              <a:spcBef>
                <a:spcPts val="1000"/>
              </a:spcBef>
              <a:spcAft>
                <a:spcPts val="0"/>
              </a:spcAft>
              <a:buClr>
                <a:schemeClr val="dk1"/>
              </a:buClr>
              <a:buSzPts val="1330"/>
              <a:buFont typeface="Arial"/>
              <a:buChar char="•"/>
            </a:pPr>
            <a:r>
              <a:rPr lang="en-US" sz="1400" b="0" i="0" u="none" strike="noStrike" cap="none" dirty="0">
                <a:solidFill>
                  <a:schemeClr val="dk1"/>
                </a:solidFill>
                <a:latin typeface="Calibri"/>
                <a:ea typeface="Calibri"/>
                <a:cs typeface="Calibri"/>
                <a:sym typeface="Calibri"/>
              </a:rPr>
              <a:t>A licensing board may not revoke, fail to renew, suspend, or take any action against a physician’s license (MD or DO) based solely on the physician’s recommendations to an eligible patient regarding access to or treatment with an investigational drug, biological product, or device. A state entity responsible for Medicare certification may not take action against a physician’s Medicare certification based solely on the physician’s recommendation that an eligible patient have access to an investigational drug, biological product, or device.</a:t>
            </a:r>
            <a:endParaRPr sz="3200" dirty="0"/>
          </a:p>
          <a:p>
            <a:pPr marL="228600" marR="0" lvl="0" indent="-228600" algn="l" rtl="0">
              <a:lnSpc>
                <a:spcPct val="70000"/>
              </a:lnSpc>
              <a:spcBef>
                <a:spcPts val="1000"/>
              </a:spcBef>
              <a:spcAft>
                <a:spcPts val="0"/>
              </a:spcAft>
              <a:buClr>
                <a:schemeClr val="dk1"/>
              </a:buClr>
              <a:buSzPts val="1330"/>
              <a:buFont typeface="Arial"/>
              <a:buChar char="•"/>
            </a:pPr>
            <a:r>
              <a:rPr lang="en-US" sz="1400" b="0" i="0" u="none" strike="noStrike" cap="none" dirty="0">
                <a:solidFill>
                  <a:schemeClr val="dk1"/>
                </a:solidFill>
                <a:latin typeface="Calibri"/>
                <a:ea typeface="Calibri"/>
                <a:cs typeface="Calibri"/>
                <a:sym typeface="Calibri"/>
              </a:rPr>
              <a:t>This section does not create a private cause of action against the manufacturer of an investigational drug, biological product, or device; against a person or entity involved in the care of an eligible patient who is using the investigational drug, biological product, or device; or for any harm to the eligible patient that is a result of the use of the investigational drug, biological product, or device if the manufacturer or other person or entity complies in good faith with the terms of this section and exercises reasonable care.</a:t>
            </a:r>
            <a:endParaRPr sz="3200" dirty="0"/>
          </a:p>
          <a:p>
            <a:pPr marL="228600" marR="0" lvl="0" indent="-228600" algn="l" rtl="0">
              <a:lnSpc>
                <a:spcPct val="70000"/>
              </a:lnSpc>
              <a:spcBef>
                <a:spcPts val="1000"/>
              </a:spcBef>
              <a:spcAft>
                <a:spcPts val="0"/>
              </a:spcAft>
              <a:buClr>
                <a:schemeClr val="dk1"/>
              </a:buClr>
              <a:buSzPts val="1330"/>
              <a:buFont typeface="Arial"/>
              <a:buChar char="•"/>
            </a:pPr>
            <a:r>
              <a:rPr lang="en-US" sz="1400" b="0" i="0" u="none" strike="noStrike" cap="none" dirty="0">
                <a:solidFill>
                  <a:schemeClr val="dk1"/>
                </a:solidFill>
                <a:latin typeface="Calibri"/>
                <a:ea typeface="Calibri"/>
                <a:cs typeface="Calibri"/>
                <a:sym typeface="Calibri"/>
              </a:rPr>
              <a:t>This section does not expand the coverage an insurer must provide under the Florida Insurance Code and does not affect mandatory health coverage for participation in clinical trials.</a:t>
            </a:r>
            <a:endParaRPr sz="3200" dirty="0"/>
          </a:p>
        </p:txBody>
      </p:sp>
    </p:spTree>
    <p:extLst>
      <p:ext uri="{BB962C8B-B14F-4D97-AF65-F5344CB8AC3E}">
        <p14:creationId xmlns:p14="http://schemas.microsoft.com/office/powerpoint/2010/main" val="337273047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800"/>
              <a:buFont typeface="Calibri"/>
              <a:buNone/>
            </a:pPr>
            <a:r>
              <a:rPr lang="en-US" sz="2000" b="0" i="0" u="none" strike="noStrike" cap="none" dirty="0">
                <a:solidFill>
                  <a:schemeClr val="dk1"/>
                </a:solidFill>
                <a:sym typeface="Calibri"/>
              </a:rPr>
              <a:t>1.4.15 Requirements when informed consent must be obtained from the patient and/or a duty to warn must be executed – </a:t>
            </a:r>
            <a:br>
              <a:rPr lang="en-US" sz="2000" b="0" i="0" u="none" strike="noStrike" cap="none" dirty="0">
                <a:solidFill>
                  <a:schemeClr val="dk1"/>
                </a:solidFill>
                <a:sym typeface="Calibri"/>
              </a:rPr>
            </a:br>
            <a:r>
              <a:rPr lang="en-US" sz="2000" b="1" i="0" u="none" strike="noStrike" cap="none" dirty="0">
                <a:solidFill>
                  <a:srgbClr val="0070C0"/>
                </a:solidFill>
                <a:sym typeface="Calibri"/>
              </a:rPr>
              <a:t>Investigational Drug Therapy </a:t>
            </a:r>
            <a:br>
              <a:rPr lang="en-US" sz="2000" b="1" dirty="0">
                <a:solidFill>
                  <a:srgbClr val="0070C0"/>
                </a:solidFill>
              </a:rPr>
            </a:br>
            <a:r>
              <a:rPr lang="en-US" sz="2000" b="1" i="0" u="none" strike="noStrike" cap="none" dirty="0">
                <a:solidFill>
                  <a:srgbClr val="0070C0"/>
                </a:solidFill>
                <a:sym typeface="Calibri"/>
              </a:rPr>
              <a:t>59A-3.2085 Department and Services – Hospital Licensure </a:t>
            </a:r>
            <a:endParaRPr sz="3600" b="1" dirty="0">
              <a:solidFill>
                <a:srgbClr val="0070C0"/>
              </a:solidFill>
            </a:endParaRPr>
          </a:p>
        </p:txBody>
      </p:sp>
      <p:sp>
        <p:nvSpPr>
          <p:cNvPr id="247" name="Shape 247"/>
          <p:cNvSpPr txBox="1">
            <a:spLocks noGrp="1"/>
          </p:cNvSpPr>
          <p:nvPr>
            <p:ph type="body" idx="1"/>
          </p:nvPr>
        </p:nvSpPr>
        <p:spPr>
          <a:xfrm>
            <a:off x="838200" y="1934678"/>
            <a:ext cx="10515600" cy="4600875"/>
          </a:xfrm>
          <a:prstGeom prst="rect">
            <a:avLst/>
          </a:prstGeom>
          <a:noFill/>
          <a:ln>
            <a:noFill/>
          </a:ln>
        </p:spPr>
        <p:txBody>
          <a:bodyPr spcFirstLastPara="1" wrap="square" lIns="91425" tIns="45700" rIns="91425" bIns="45700" anchor="t" anchorCtr="0">
            <a:noAutofit/>
          </a:bodyPr>
          <a:lstStyle/>
          <a:p>
            <a:pPr marL="228600" indent="-228600">
              <a:spcBef>
                <a:spcPts val="500"/>
              </a:spcBef>
              <a:buSzPts val="2400"/>
            </a:pPr>
            <a:r>
              <a:rPr lang="en-US" b="0" i="0" u="none" strike="noStrike" cap="none" dirty="0">
                <a:solidFill>
                  <a:schemeClr val="dk1"/>
                </a:solidFill>
                <a:latin typeface="Calibri"/>
                <a:ea typeface="Calibri"/>
                <a:cs typeface="Calibri"/>
                <a:sym typeface="Calibri"/>
              </a:rPr>
              <a:t>Investigational medications shall be used only in accordance with specific hospital policy which addresses all of the following:</a:t>
            </a:r>
            <a:endParaRPr dirty="0"/>
          </a:p>
          <a:p>
            <a:pPr marL="685800" lvl="1" indent="-228600">
              <a:buSzPts val="2000"/>
            </a:pPr>
            <a:r>
              <a:rPr lang="en-US" b="0" i="0" u="none" strike="noStrike" cap="none" dirty="0">
                <a:solidFill>
                  <a:schemeClr val="dk1"/>
                </a:solidFill>
                <a:latin typeface="Calibri"/>
                <a:ea typeface="Calibri"/>
                <a:cs typeface="Calibri"/>
                <a:sym typeface="Calibri"/>
              </a:rPr>
              <a:t>Review and approval of hospital participation in investigational studies by the appropriate hospital committee</a:t>
            </a:r>
            <a:endParaRPr dirty="0"/>
          </a:p>
          <a:p>
            <a:pPr marL="685800" lvl="1" indent="-228600">
              <a:buSzPts val="2000"/>
            </a:pPr>
            <a:r>
              <a:rPr lang="en-US" b="0" i="0" u="none" strike="noStrike" cap="none" dirty="0">
                <a:solidFill>
                  <a:schemeClr val="dk1"/>
                </a:solidFill>
                <a:latin typeface="Calibri"/>
                <a:ea typeface="Calibri"/>
                <a:cs typeface="Calibri"/>
                <a:sym typeface="Calibri"/>
              </a:rPr>
              <a:t>Requirements for informed consent by the patient</a:t>
            </a:r>
            <a:endParaRPr dirty="0"/>
          </a:p>
          <a:p>
            <a:pPr marL="685800" lvl="1" indent="-228600">
              <a:buSzPts val="2000"/>
            </a:pPr>
            <a:r>
              <a:rPr lang="en-US" b="0" i="0" u="none" strike="noStrike" cap="none" dirty="0">
                <a:solidFill>
                  <a:schemeClr val="dk1"/>
                </a:solidFill>
                <a:latin typeface="Calibri"/>
                <a:ea typeface="Calibri"/>
                <a:cs typeface="Calibri"/>
                <a:sym typeface="Calibri"/>
              </a:rPr>
              <a:t>Administration in accordance with an approved protocol</a:t>
            </a:r>
            <a:endParaRPr dirty="0"/>
          </a:p>
          <a:p>
            <a:pPr marL="685800" lvl="1" indent="-228600">
              <a:buSzPts val="2000"/>
            </a:pPr>
            <a:r>
              <a:rPr lang="en-US" b="0" i="0" u="none" strike="noStrike" cap="none" dirty="0">
                <a:solidFill>
                  <a:schemeClr val="dk1"/>
                </a:solidFill>
                <a:latin typeface="Calibri"/>
                <a:ea typeface="Calibri"/>
                <a:cs typeface="Calibri"/>
                <a:sym typeface="Calibri"/>
              </a:rPr>
              <a:t>Administration by personnel approved by the principal investigator after they have received information and demonstrated an understanding of the basic pharmacologic information about the medications</a:t>
            </a:r>
            <a:endParaRPr dirty="0"/>
          </a:p>
          <a:p>
            <a:pPr marL="685800" lvl="1" indent="-228600">
              <a:buSzPts val="2000"/>
            </a:pPr>
            <a:r>
              <a:rPr lang="en-US" b="0" i="0" u="none" strike="noStrike" cap="none" dirty="0">
                <a:solidFill>
                  <a:schemeClr val="dk1"/>
                </a:solidFill>
                <a:latin typeface="Calibri"/>
                <a:ea typeface="Calibri"/>
                <a:cs typeface="Calibri"/>
                <a:sym typeface="Calibri"/>
              </a:rPr>
              <a:t>Documentation of doses dispensed, administered and destroyed	</a:t>
            </a:r>
            <a:endParaRPr dirty="0"/>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220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srgbClr val="000000"/>
                </a:solidFill>
              </a:rPr>
              <a:t>1.3.4 Requirements for issuing a prescription/order – </a:t>
            </a:r>
            <a:r>
              <a:rPr lang="en-US" sz="2000" b="1" dirty="0">
                <a:solidFill>
                  <a:srgbClr val="FF3399"/>
                </a:solidFill>
              </a:rPr>
              <a:t>During Emergency Conditions</a:t>
            </a:r>
            <a:br>
              <a:rPr lang="en-US" sz="2000" b="1" dirty="0">
                <a:solidFill>
                  <a:srgbClr val="FF3399"/>
                </a:solidFill>
              </a:rPr>
            </a:br>
            <a:r>
              <a:rPr lang="en-US" sz="2000" b="1" dirty="0">
                <a:solidFill>
                  <a:srgbClr val="FF3399"/>
                </a:solidFill>
              </a:rPr>
              <a:t>252.358 Emergency-preparedness prescription medication refills</a:t>
            </a:r>
            <a:endParaRPr lang="en-US" dirty="0">
              <a:solidFill>
                <a:srgbClr val="FF3399"/>
              </a:solidFill>
            </a:endParaRPr>
          </a:p>
        </p:txBody>
      </p:sp>
      <p:sp>
        <p:nvSpPr>
          <p:cNvPr id="3" name="Text Placeholder 2"/>
          <p:cNvSpPr>
            <a:spLocks noGrp="1"/>
          </p:cNvSpPr>
          <p:nvPr>
            <p:ph type="body" idx="1"/>
          </p:nvPr>
        </p:nvSpPr>
        <p:spPr>
          <a:xfrm>
            <a:off x="302954" y="1690688"/>
            <a:ext cx="8979131" cy="4572607"/>
          </a:xfrm>
        </p:spPr>
        <p:txBody>
          <a:bodyPr/>
          <a:lstStyle/>
          <a:p>
            <a:pPr marL="50800" indent="0">
              <a:buNone/>
            </a:pPr>
            <a:r>
              <a:rPr lang="en-US" sz="1600" b="1" dirty="0">
                <a:solidFill>
                  <a:srgbClr val="FF3399"/>
                </a:solidFill>
              </a:rPr>
              <a:t>INSURANCE COMPANIES MUST WAIVE REFILL TOO SOON RESTRICTIONS IN EVENT OF AN EMERGENCY (HURRICANE WARNING, DECLARED STATE OF EMERGENCY, OR EMERGENCY MGMT PLAN ACTIVATION) AND PAY PHARMACIES FOR AT LEAST A 30 DAY SUPPLY OF MEDICATION REGARDLESS OF WHEN IT WAS LAST FILLED</a:t>
            </a:r>
          </a:p>
          <a:p>
            <a:r>
              <a:rPr lang="en-US" sz="1600" dirty="0"/>
              <a:t>All health insurers, managed care organizations, and other entities that provide prescription medication coverage as part of a policy or contract shall waive time restrictions on prescription medication refills, which include suspension of electronic “refill too soon” edits to pharmacies, to enable insureds or subscribers to refill prescriptions in advance, if there are authorized refills remaining, and shall authorize payment to pharmacies for at least a 30-day supply of any prescription medication, regardless of the date upon which the prescription had most recently been filled by a pharmacist, when the following conditions occur:</a:t>
            </a:r>
          </a:p>
          <a:p>
            <a:pPr lvl="1"/>
            <a:r>
              <a:rPr lang="en-US" sz="1600" dirty="0"/>
              <a:t>The person seeking the prescription medication refill resides in a county that:</a:t>
            </a:r>
          </a:p>
          <a:p>
            <a:pPr lvl="2"/>
            <a:r>
              <a:rPr lang="en-US" sz="1200" dirty="0"/>
              <a:t>Is under a hurricane warning issued by the National Weather Service</a:t>
            </a:r>
          </a:p>
          <a:p>
            <a:pPr lvl="2"/>
            <a:r>
              <a:rPr lang="en-US" sz="1200" dirty="0"/>
              <a:t>Is declared to be under a state of emergency in an executive order issued by the Governor, or</a:t>
            </a:r>
          </a:p>
          <a:p>
            <a:pPr lvl="2"/>
            <a:r>
              <a:rPr lang="en-US" sz="1200" dirty="0"/>
              <a:t>Has activated its emergency operations center and its emergency management plan</a:t>
            </a:r>
          </a:p>
          <a:p>
            <a:pPr lvl="1"/>
            <a:r>
              <a:rPr lang="en-US" sz="1600" dirty="0"/>
              <a:t>The prescription medication refill is requested within 30 days after the origination date of the conditions stated in this section or until such conditions are terminated by the issuing authority or no longer exist</a:t>
            </a:r>
          </a:p>
          <a:p>
            <a:pPr lvl="1"/>
            <a:r>
              <a:rPr lang="en-US" sz="1600" dirty="0"/>
              <a:t>The time period for the waiver of prescription medication refills may be extended in 15- or 30-day increments by emergency orders issued by the Office of Insurance Regulation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8690" y="1884537"/>
            <a:ext cx="2175541" cy="145207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8304" y="3530457"/>
            <a:ext cx="2315927" cy="1929939"/>
          </a:xfrm>
          <a:prstGeom prst="rect">
            <a:avLst/>
          </a:prstGeom>
        </p:spPr>
      </p:pic>
    </p:spTree>
    <p:extLst>
      <p:ext uri="{BB962C8B-B14F-4D97-AF65-F5344CB8AC3E}">
        <p14:creationId xmlns:p14="http://schemas.microsoft.com/office/powerpoint/2010/main" val="262568386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Shape 70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800"/>
              <a:buFont typeface="Calibri"/>
              <a:buNone/>
            </a:pPr>
            <a:r>
              <a:rPr lang="en-US" sz="2400" b="0" i="0" u="none" strike="noStrike" cap="none" dirty="0">
                <a:solidFill>
                  <a:schemeClr val="dk1"/>
                </a:solidFill>
                <a:latin typeface="Calibri"/>
                <a:ea typeface="Calibri"/>
                <a:cs typeface="Calibri"/>
                <a:sym typeface="Calibri"/>
              </a:rPr>
              <a:t>2.1.2 Standards of practice related to the practice of pharmacy – </a:t>
            </a:r>
            <a:br>
              <a:rPr lang="en-US" sz="2400" b="0" i="0" u="none" strike="noStrike" cap="none" dirty="0">
                <a:solidFill>
                  <a:schemeClr val="dk1"/>
                </a:solidFill>
                <a:latin typeface="Calibri"/>
                <a:ea typeface="Calibri"/>
                <a:cs typeface="Calibri"/>
                <a:sym typeface="Calibri"/>
              </a:rPr>
            </a:br>
            <a:r>
              <a:rPr lang="en-US" sz="2400" b="1" i="0" u="none" strike="noStrike" cap="none" dirty="0">
                <a:solidFill>
                  <a:srgbClr val="7030A0"/>
                </a:solidFill>
                <a:latin typeface="Calibri"/>
                <a:ea typeface="Calibri"/>
                <a:cs typeface="Calibri"/>
                <a:sym typeface="Calibri"/>
              </a:rPr>
              <a:t>public health reporting requirements </a:t>
            </a:r>
            <a:r>
              <a:rPr lang="en-US" sz="2400" b="0" i="0" u="none" strike="noStrike" cap="none" dirty="0">
                <a:solidFill>
                  <a:schemeClr val="dk1"/>
                </a:solidFill>
                <a:latin typeface="Calibri"/>
                <a:ea typeface="Calibri"/>
                <a:cs typeface="Calibri"/>
                <a:sym typeface="Calibri"/>
              </a:rPr>
              <a:t>(such as notification of potential terrorist event, physical abuse, and treatment for tuberculosis)</a:t>
            </a:r>
            <a:endParaRPr sz="4000" dirty="0"/>
          </a:p>
        </p:txBody>
      </p:sp>
      <p:sp>
        <p:nvSpPr>
          <p:cNvPr id="705" name="Shape 705"/>
          <p:cNvSpPr txBox="1">
            <a:spLocks noGrp="1"/>
          </p:cNvSpPr>
          <p:nvPr>
            <p:ph type="body" idx="1"/>
          </p:nvPr>
        </p:nvSpPr>
        <p:spPr>
          <a:xfrm>
            <a:off x="468745" y="1530062"/>
            <a:ext cx="10515600" cy="4351338"/>
          </a:xfrm>
          <a:prstGeom prst="rect">
            <a:avLst/>
          </a:prstGeom>
          <a:noFill/>
          <a:ln>
            <a:noFill/>
          </a:ln>
        </p:spPr>
        <p:txBody>
          <a:bodyPr spcFirstLastPara="1" wrap="square" lIns="91425" tIns="45700" rIns="91425" bIns="45700" anchor="t" anchorCtr="0">
            <a:noAutofit/>
          </a:bodyPr>
          <a:lstStyle/>
          <a:p>
            <a:pPr marL="177800" marR="0" lvl="0" indent="0" algn="l" rtl="0">
              <a:lnSpc>
                <a:spcPct val="90000"/>
              </a:lnSpc>
              <a:spcBef>
                <a:spcPts val="0"/>
              </a:spcBef>
              <a:spcAft>
                <a:spcPts val="0"/>
              </a:spcAft>
              <a:buClr>
                <a:schemeClr val="dk1"/>
              </a:buClr>
              <a:buSzPts val="2800"/>
              <a:buFont typeface="Arial"/>
              <a:buNone/>
            </a:pPr>
            <a:r>
              <a:rPr lang="en-US" sz="1200" b="1" dirty="0">
                <a:latin typeface="Calibri" panose="020F0502020204030204" pitchFamily="34" charset="0"/>
                <a:cs typeface="Calibri" panose="020F0502020204030204" pitchFamily="34" charset="0"/>
              </a:rPr>
              <a:t>Chapter 64D-3: Control Of Communicable Diseases And Conditions Which May Significantly Affect Public Health</a:t>
            </a:r>
          </a:p>
          <a:p>
            <a:pPr marL="177800" lvl="0" indent="0">
              <a:spcBef>
                <a:spcPts val="0"/>
              </a:spcBef>
              <a:buNone/>
            </a:pPr>
            <a:r>
              <a:rPr lang="en-US" sz="1200" b="1" dirty="0">
                <a:latin typeface="Calibri" panose="020F0502020204030204" pitchFamily="34" charset="0"/>
                <a:cs typeface="Calibri" panose="020F0502020204030204" pitchFamily="34" charset="0"/>
              </a:rPr>
              <a:t>64D-3.029 Diseases or Conditions to be Reported &amp; 64D-3.030 Notification by Practitioners (posted on Canvas)</a:t>
            </a:r>
            <a:endParaRPr sz="1200" b="1" dirty="0">
              <a:latin typeface="Calibri" panose="020F0502020204030204" pitchFamily="34" charset="0"/>
              <a:cs typeface="Calibri" panose="020F0502020204030204" pitchFamily="34" charset="0"/>
            </a:endParaRPr>
          </a:p>
          <a:p>
            <a:pPr marL="457200" marR="0" lvl="0" indent="-298450" algn="l" rtl="0">
              <a:lnSpc>
                <a:spcPct val="90000"/>
              </a:lnSpc>
              <a:spcBef>
                <a:spcPts val="0"/>
              </a:spcBef>
              <a:spcAft>
                <a:spcPts val="0"/>
              </a:spcAft>
              <a:buSzPts val="1100"/>
              <a:buChar char="•"/>
            </a:pPr>
            <a:r>
              <a:rPr lang="en-US" sz="1200" dirty="0">
                <a:latin typeface="Calibri" panose="020F0502020204030204" pitchFamily="34" charset="0"/>
                <a:ea typeface="Times New Roman"/>
                <a:cs typeface="Calibri" panose="020F0502020204030204" pitchFamily="34" charset="0"/>
                <a:sym typeface="Times New Roman"/>
              </a:rPr>
              <a:t>Diseases or conditions listed in subsection (3), below, are identified by the Department as being of public health significance. These diseases or conditions must be reported by the practitioner, hospital, laboratory, or other individuals via telephone (with subsequent written report within 72 hours) facsimile, electronic data transfer, or other confidential means to the Department.</a:t>
            </a:r>
            <a:endParaRPr sz="1200" dirty="0">
              <a:latin typeface="Calibri" panose="020F0502020204030204" pitchFamily="34" charset="0"/>
              <a:ea typeface="Times New Roman"/>
              <a:cs typeface="Calibri" panose="020F0502020204030204" pitchFamily="34" charset="0"/>
              <a:sym typeface="Times New Roman"/>
            </a:endParaRPr>
          </a:p>
          <a:p>
            <a:pPr marL="914400" marR="0" lvl="1" indent="-298450" algn="l" rtl="0">
              <a:lnSpc>
                <a:spcPct val="90000"/>
              </a:lnSpc>
              <a:spcBef>
                <a:spcPts val="0"/>
              </a:spcBef>
              <a:spcAft>
                <a:spcPts val="0"/>
              </a:spcAft>
              <a:buSzPts val="1100"/>
              <a:buFont typeface="Times New Roman"/>
              <a:buChar char="•"/>
            </a:pPr>
            <a:r>
              <a:rPr lang="en-US" sz="1200" dirty="0">
                <a:latin typeface="Calibri" panose="020F0502020204030204" pitchFamily="34" charset="0"/>
                <a:ea typeface="Times New Roman"/>
                <a:cs typeface="Calibri" panose="020F0502020204030204" pitchFamily="34" charset="0"/>
                <a:sym typeface="Times New Roman"/>
              </a:rPr>
              <a:t>See subsection 3 in law for Table of Notifiable Diseases or Conditions</a:t>
            </a:r>
            <a:endParaRPr sz="1200" dirty="0">
              <a:latin typeface="Calibri" panose="020F0502020204030204" pitchFamily="34" charset="0"/>
              <a:ea typeface="Times New Roman"/>
              <a:cs typeface="Calibri" panose="020F0502020204030204" pitchFamily="34" charset="0"/>
              <a:sym typeface="Times New Roman"/>
            </a:endParaRPr>
          </a:p>
          <a:p>
            <a:pPr marL="914400" marR="0" lvl="1" indent="-298450" algn="l" rtl="0">
              <a:lnSpc>
                <a:spcPct val="90000"/>
              </a:lnSpc>
              <a:spcBef>
                <a:spcPts val="0"/>
              </a:spcBef>
              <a:spcAft>
                <a:spcPts val="0"/>
              </a:spcAft>
              <a:buSzPts val="1100"/>
              <a:buFont typeface="Times New Roman"/>
              <a:buChar char="•"/>
            </a:pPr>
            <a:r>
              <a:rPr lang="en-US" sz="1200" dirty="0">
                <a:latin typeface="Calibri" panose="020F0502020204030204" pitchFamily="34" charset="0"/>
                <a:ea typeface="Times New Roman"/>
                <a:cs typeface="Calibri" panose="020F0502020204030204" pitchFamily="34" charset="0"/>
                <a:sym typeface="Times New Roman"/>
              </a:rPr>
              <a:t>Reports should include all associated testing results performed</a:t>
            </a:r>
            <a:endParaRPr sz="1200" dirty="0">
              <a:latin typeface="Calibri" panose="020F0502020204030204" pitchFamily="34" charset="0"/>
              <a:ea typeface="Times New Roman"/>
              <a:cs typeface="Calibri" panose="020F0502020204030204" pitchFamily="34" charset="0"/>
              <a:sym typeface="Times New Roman"/>
            </a:endParaRPr>
          </a:p>
          <a:p>
            <a:pPr marL="457200" lvl="0" indent="-298450" algn="just" rtl="0">
              <a:lnSpc>
                <a:spcPct val="118181"/>
              </a:lnSpc>
              <a:spcBef>
                <a:spcPts val="0"/>
              </a:spcBef>
              <a:spcAft>
                <a:spcPts val="0"/>
              </a:spcAft>
              <a:buSzPts val="1100"/>
              <a:buFont typeface="Times New Roman"/>
              <a:buChar char="•"/>
            </a:pPr>
            <a:r>
              <a:rPr lang="en-US" sz="1200" dirty="0">
                <a:latin typeface="Calibri" panose="020F0502020204030204" pitchFamily="34" charset="0"/>
                <a:ea typeface="Arial"/>
                <a:cs typeface="Calibri" panose="020F0502020204030204" pitchFamily="34" charset="0"/>
                <a:sym typeface="Arial"/>
              </a:rPr>
              <a:t>Practitioners need to report all such diagnoses or suspicions. Reporting of specimen results by a laboratory to a county health department director, administrator or designee does not nullify the practitioner’s obligation to report said disease or condition.</a:t>
            </a:r>
            <a:endParaRPr sz="1200" dirty="0">
              <a:latin typeface="Calibri" panose="020F0502020204030204" pitchFamily="34" charset="0"/>
              <a:ea typeface="Arial"/>
              <a:cs typeface="Calibri" panose="020F0502020204030204" pitchFamily="34" charset="0"/>
              <a:sym typeface="Arial"/>
            </a:endParaRPr>
          </a:p>
          <a:p>
            <a:pPr marL="457200" lvl="0" indent="-298450" algn="just" rtl="0">
              <a:lnSpc>
                <a:spcPct val="118181"/>
              </a:lnSpc>
              <a:spcBef>
                <a:spcPts val="0"/>
              </a:spcBef>
              <a:spcAft>
                <a:spcPts val="0"/>
              </a:spcAft>
              <a:buSzPts val="1100"/>
              <a:buFont typeface="Arial"/>
              <a:buChar char="•"/>
            </a:pPr>
            <a:r>
              <a:rPr lang="en-US" sz="1200" dirty="0">
                <a:latin typeface="Calibri" panose="020F0502020204030204" pitchFamily="34" charset="0"/>
                <a:ea typeface="Times New Roman"/>
                <a:cs typeface="Calibri" panose="020F0502020204030204" pitchFamily="34" charset="0"/>
                <a:sym typeface="Times New Roman"/>
              </a:rPr>
              <a:t>Florida Department of Health Disease Report Form</a:t>
            </a:r>
            <a:endParaRPr sz="1200" dirty="0">
              <a:latin typeface="Calibri" panose="020F0502020204030204" pitchFamily="34" charset="0"/>
              <a:ea typeface="Times New Roman"/>
              <a:cs typeface="Calibri" panose="020F0502020204030204" pitchFamily="34" charset="0"/>
              <a:sym typeface="Times New Roman"/>
            </a:endParaRPr>
          </a:p>
          <a:p>
            <a:pPr marL="457200" lvl="0" indent="-298450" algn="just" rtl="0">
              <a:lnSpc>
                <a:spcPct val="118181"/>
              </a:lnSpc>
              <a:spcBef>
                <a:spcPts val="0"/>
              </a:spcBef>
              <a:spcAft>
                <a:spcPts val="0"/>
              </a:spcAft>
              <a:buSzPts val="1100"/>
              <a:buFont typeface="Times New Roman"/>
              <a:buChar char="•"/>
            </a:pPr>
            <a:r>
              <a:rPr lang="en-US" sz="1200" dirty="0">
                <a:latin typeface="Calibri" panose="020F0502020204030204" pitchFamily="34" charset="0"/>
                <a:ea typeface="Times New Roman"/>
                <a:cs typeface="Calibri" panose="020F0502020204030204" pitchFamily="34" charset="0"/>
                <a:sym typeface="Times New Roman"/>
              </a:rPr>
              <a:t>Laboratories should report any laboratory test suggestive of or diagnostic of diseases or conditions listed in the Table of Notifiable Diseases or Conditions</a:t>
            </a:r>
            <a:endParaRPr sz="1200" dirty="0">
              <a:latin typeface="Calibri" panose="020F0502020204030204" pitchFamily="34" charset="0"/>
              <a:ea typeface="Times New Roman"/>
              <a:cs typeface="Calibri" panose="020F0502020204030204" pitchFamily="34" charset="0"/>
              <a:sym typeface="Times New Roman"/>
            </a:endParaRPr>
          </a:p>
          <a:p>
            <a:pPr marL="457200" lvl="0" indent="-298450" algn="just" rtl="0">
              <a:lnSpc>
                <a:spcPct val="118181"/>
              </a:lnSpc>
              <a:spcBef>
                <a:spcPts val="0"/>
              </a:spcBef>
              <a:spcAft>
                <a:spcPts val="0"/>
              </a:spcAft>
              <a:buSzPts val="1100"/>
              <a:buFont typeface="Times New Roman"/>
              <a:buChar char="•"/>
            </a:pPr>
            <a:r>
              <a:rPr lang="en-US" sz="1200" dirty="0">
                <a:latin typeface="Calibri" panose="020F0502020204030204" pitchFamily="34" charset="0"/>
                <a:ea typeface="Times New Roman"/>
                <a:cs typeface="Calibri" panose="020F0502020204030204" pitchFamily="34" charset="0"/>
                <a:sym typeface="Times New Roman"/>
              </a:rPr>
              <a:t>Medical facilities report all cases or suspect cases of diseases or positive laboratory findings indicating the presence of a disease or condition listed</a:t>
            </a:r>
            <a:endParaRPr sz="1200" dirty="0">
              <a:latin typeface="Calibri" panose="020F0502020204030204" pitchFamily="34" charset="0"/>
              <a:ea typeface="Times New Roman"/>
              <a:cs typeface="Calibri" panose="020F0502020204030204" pitchFamily="34" charset="0"/>
              <a:sym typeface="Times New Roman"/>
            </a:endParaRPr>
          </a:p>
          <a:p>
            <a:pPr marL="457200" lvl="0" indent="-298450" algn="just" rtl="0">
              <a:lnSpc>
                <a:spcPct val="118181"/>
              </a:lnSpc>
              <a:spcBef>
                <a:spcPts val="0"/>
              </a:spcBef>
              <a:spcAft>
                <a:spcPts val="0"/>
              </a:spcAft>
              <a:buSzPts val="1100"/>
              <a:buFont typeface="Times New Roman"/>
              <a:buChar char="•"/>
            </a:pPr>
            <a:r>
              <a:rPr lang="en-US" sz="1200" dirty="0">
                <a:latin typeface="Calibri" panose="020F0502020204030204" pitchFamily="34" charset="0"/>
                <a:ea typeface="Times New Roman"/>
                <a:cs typeface="Calibri" panose="020F0502020204030204" pitchFamily="34" charset="0"/>
                <a:sym typeface="Times New Roman"/>
              </a:rPr>
              <a:t>All information contained in laboratory reports, notifiable disease or condition case reports and in related epidemiological investigatory notes is confidential</a:t>
            </a:r>
            <a:endParaRPr sz="1200" dirty="0">
              <a:latin typeface="Calibri" panose="020F0502020204030204" pitchFamily="34" charset="0"/>
              <a:ea typeface="Times New Roman"/>
              <a:cs typeface="Calibri" panose="020F0502020204030204" pitchFamily="34" charset="0"/>
              <a:sym typeface="Times New Roman"/>
            </a:endParaRPr>
          </a:p>
          <a:p>
            <a:pPr marL="457200" lvl="0" indent="-298450" algn="just" rtl="0">
              <a:lnSpc>
                <a:spcPct val="118181"/>
              </a:lnSpc>
              <a:spcBef>
                <a:spcPts val="0"/>
              </a:spcBef>
              <a:spcAft>
                <a:spcPts val="0"/>
              </a:spcAft>
              <a:buSzPts val="1100"/>
              <a:buFont typeface="Times New Roman"/>
              <a:buChar char="•"/>
            </a:pPr>
            <a:r>
              <a:rPr lang="en-US" sz="1200" dirty="0">
                <a:latin typeface="Calibri" panose="020F0502020204030204" pitchFamily="34" charset="0"/>
                <a:ea typeface="Times New Roman"/>
                <a:cs typeface="Calibri" panose="020F0502020204030204" pitchFamily="34" charset="0"/>
                <a:sym typeface="Times New Roman"/>
              </a:rPr>
              <a:t>Quarantine orders shall be issued by the State Health Officer</a:t>
            </a:r>
            <a:endParaRPr sz="1200" dirty="0">
              <a:latin typeface="Calibri" panose="020F0502020204030204" pitchFamily="34" charset="0"/>
              <a:ea typeface="Times New Roman"/>
              <a:cs typeface="Calibri" panose="020F0502020204030204" pitchFamily="34" charset="0"/>
              <a:sym typeface="Times New Roman"/>
            </a:endParaRPr>
          </a:p>
          <a:p>
            <a:pPr marL="457200" lvl="0" indent="-298450" algn="just" rtl="0">
              <a:lnSpc>
                <a:spcPct val="118181"/>
              </a:lnSpc>
              <a:spcBef>
                <a:spcPts val="0"/>
              </a:spcBef>
              <a:spcAft>
                <a:spcPts val="0"/>
              </a:spcAft>
              <a:buSzPts val="1100"/>
              <a:buFont typeface="Times New Roman"/>
              <a:buChar char="•"/>
            </a:pPr>
            <a:r>
              <a:rPr lang="en-US" sz="1200" dirty="0">
                <a:latin typeface="Calibri" panose="020F0502020204030204" pitchFamily="34" charset="0"/>
                <a:ea typeface="Times New Roman"/>
                <a:cs typeface="Calibri" panose="020F0502020204030204" pitchFamily="34" charset="0"/>
                <a:sym typeface="Times New Roman"/>
              </a:rPr>
              <a:t>No person shall bring into this state or offer for sale domestic or feral animals infected with a disease communicable from animals to humans</a:t>
            </a:r>
            <a:endParaRPr sz="1200" dirty="0">
              <a:latin typeface="Calibri" panose="020F0502020204030204" pitchFamily="34" charset="0"/>
              <a:ea typeface="Times New Roman"/>
              <a:cs typeface="Calibri" panose="020F0502020204030204" pitchFamily="34" charset="0"/>
              <a:sym typeface="Times New Roman"/>
            </a:endParaRPr>
          </a:p>
          <a:p>
            <a:pPr marL="457200" lvl="0" indent="-298450" algn="just" rtl="0">
              <a:lnSpc>
                <a:spcPct val="118181"/>
              </a:lnSpc>
              <a:spcBef>
                <a:spcPts val="0"/>
              </a:spcBef>
              <a:spcAft>
                <a:spcPts val="0"/>
              </a:spcAft>
              <a:buSzPts val="1100"/>
              <a:buFont typeface="Times New Roman"/>
              <a:buChar char="•"/>
            </a:pPr>
            <a:r>
              <a:rPr lang="en-US" sz="1200" dirty="0">
                <a:latin typeface="Calibri" panose="020F0502020204030204" pitchFamily="34" charset="0"/>
                <a:ea typeface="Times New Roman"/>
                <a:cs typeface="Calibri" panose="020F0502020204030204" pitchFamily="34" charset="0"/>
                <a:sym typeface="Times New Roman"/>
              </a:rPr>
              <a:t>An individualized treatment plan shall be prescribed for each person in their care who has suspected or confirmed active Tuberculosis. Treatment must include: </a:t>
            </a:r>
            <a:endParaRPr sz="1200" dirty="0">
              <a:latin typeface="Calibri" panose="020F0502020204030204" pitchFamily="34" charset="0"/>
              <a:ea typeface="Times New Roman"/>
              <a:cs typeface="Calibri" panose="020F0502020204030204" pitchFamily="34" charset="0"/>
              <a:sym typeface="Times New Roman"/>
            </a:endParaRPr>
          </a:p>
          <a:p>
            <a:pPr marL="914400" lvl="1" indent="-298450" algn="just" rtl="0">
              <a:lnSpc>
                <a:spcPct val="118181"/>
              </a:lnSpc>
              <a:spcBef>
                <a:spcPts val="0"/>
              </a:spcBef>
              <a:spcAft>
                <a:spcPts val="0"/>
              </a:spcAft>
              <a:buSzPts val="1100"/>
              <a:buFont typeface="Calibri"/>
              <a:buChar char="•"/>
            </a:pPr>
            <a:r>
              <a:rPr lang="en-US" sz="1200" dirty="0">
                <a:latin typeface="Calibri" panose="020F0502020204030204" pitchFamily="34" charset="0"/>
                <a:cs typeface="Calibri" panose="020F0502020204030204" pitchFamily="34" charset="0"/>
              </a:rPr>
              <a:t>Provisions for treatment to cure,</a:t>
            </a:r>
            <a:endParaRPr sz="1200" dirty="0">
              <a:latin typeface="Calibri" panose="020F0502020204030204" pitchFamily="34" charset="0"/>
              <a:cs typeface="Calibri" panose="020F0502020204030204" pitchFamily="34" charset="0"/>
            </a:endParaRPr>
          </a:p>
          <a:p>
            <a:pPr marL="914400" lvl="1" indent="-298450" algn="just" rtl="0">
              <a:lnSpc>
                <a:spcPct val="118181"/>
              </a:lnSpc>
              <a:spcBef>
                <a:spcPts val="0"/>
              </a:spcBef>
              <a:spcAft>
                <a:spcPts val="0"/>
              </a:spcAft>
              <a:buSzPts val="1100"/>
              <a:buFont typeface="Calibri"/>
              <a:buChar char="•"/>
            </a:pPr>
            <a:r>
              <a:rPr lang="en-US" sz="1200" dirty="0">
                <a:latin typeface="Calibri" panose="020F0502020204030204" pitchFamily="34" charset="0"/>
                <a:cs typeface="Calibri" panose="020F0502020204030204" pitchFamily="34" charset="0"/>
              </a:rPr>
              <a:t>Provisions for follow-up,</a:t>
            </a:r>
            <a:endParaRPr sz="1200" dirty="0">
              <a:latin typeface="Calibri" panose="020F0502020204030204" pitchFamily="34" charset="0"/>
              <a:cs typeface="Calibri" panose="020F0502020204030204" pitchFamily="34" charset="0"/>
            </a:endParaRPr>
          </a:p>
          <a:p>
            <a:pPr marL="914400" lvl="1" indent="-298450" algn="just" rtl="0">
              <a:lnSpc>
                <a:spcPct val="118181"/>
              </a:lnSpc>
              <a:spcBef>
                <a:spcPts val="0"/>
              </a:spcBef>
              <a:spcAft>
                <a:spcPts val="0"/>
              </a:spcAft>
              <a:buSzPts val="1100"/>
              <a:buFont typeface="Calibri"/>
              <a:buChar char="•"/>
            </a:pPr>
            <a:r>
              <a:rPr lang="en-US" sz="1200" dirty="0">
                <a:latin typeface="Calibri" panose="020F0502020204030204" pitchFamily="34" charset="0"/>
                <a:cs typeface="Calibri" panose="020F0502020204030204" pitchFamily="34" charset="0"/>
              </a:rPr>
              <a:t>Delivery of treatment, e.g., directly observed therapy if appropriate,</a:t>
            </a:r>
            <a:endParaRPr sz="1200" dirty="0">
              <a:latin typeface="Calibri" panose="020F0502020204030204" pitchFamily="34" charset="0"/>
              <a:cs typeface="Calibri" panose="020F0502020204030204" pitchFamily="34" charset="0"/>
            </a:endParaRPr>
          </a:p>
          <a:p>
            <a:pPr marL="914400" lvl="1" indent="-298450" algn="just" rtl="0">
              <a:lnSpc>
                <a:spcPct val="118181"/>
              </a:lnSpc>
              <a:spcBef>
                <a:spcPts val="0"/>
              </a:spcBef>
              <a:spcAft>
                <a:spcPts val="0"/>
              </a:spcAft>
              <a:buSzPts val="1100"/>
              <a:buFont typeface="Calibri"/>
              <a:buChar char="•"/>
            </a:pPr>
            <a:r>
              <a:rPr lang="en-US" sz="1200" dirty="0">
                <a:latin typeface="Calibri" panose="020F0502020204030204" pitchFamily="34" charset="0"/>
                <a:cs typeface="Calibri" panose="020F0502020204030204" pitchFamily="34" charset="0"/>
              </a:rPr>
              <a:t>A case management approach as defined by Department guidelines</a:t>
            </a:r>
            <a:endParaRPr sz="1200" dirty="0">
              <a:latin typeface="Calibri" panose="020F0502020204030204" pitchFamily="34" charset="0"/>
              <a:cs typeface="Calibri" panose="020F0502020204030204" pitchFamily="34" charset="0"/>
            </a:endParaRPr>
          </a:p>
          <a:p>
            <a:pPr marL="457200" lvl="0" indent="-298450" algn="just" rtl="0">
              <a:lnSpc>
                <a:spcPct val="118181"/>
              </a:lnSpc>
              <a:spcBef>
                <a:spcPts val="0"/>
              </a:spcBef>
              <a:spcAft>
                <a:spcPts val="0"/>
              </a:spcAft>
              <a:buSzPts val="1100"/>
              <a:buFont typeface="Times New Roman"/>
              <a:buChar char="•"/>
            </a:pPr>
            <a:r>
              <a:rPr lang="en-US" sz="1200" dirty="0">
                <a:latin typeface="Calibri" panose="020F0502020204030204" pitchFamily="34" charset="0"/>
                <a:ea typeface="Times New Roman"/>
                <a:cs typeface="Calibri" panose="020F0502020204030204" pitchFamily="34" charset="0"/>
                <a:sym typeface="Times New Roman"/>
              </a:rPr>
              <a:t>Immunizations required for school attendance shall be available free of charge from county health departments subject to the availability of state funding to cover the costs of vaccine and administration of the vaccine</a:t>
            </a:r>
            <a:endParaRPr sz="1200" dirty="0">
              <a:latin typeface="Calibri" panose="020F0502020204030204" pitchFamily="34" charset="0"/>
              <a:ea typeface="Times New Roman"/>
              <a:cs typeface="Calibri" panose="020F0502020204030204" pitchFamily="34" charset="0"/>
              <a:sym typeface="Times New Roman"/>
            </a:endParaRPr>
          </a:p>
          <a:p>
            <a:pPr marL="457200" lvl="0" indent="-298450" algn="just" rtl="0">
              <a:lnSpc>
                <a:spcPct val="118181"/>
              </a:lnSpc>
              <a:spcBef>
                <a:spcPts val="0"/>
              </a:spcBef>
              <a:spcAft>
                <a:spcPts val="0"/>
              </a:spcAft>
              <a:buSzPts val="1100"/>
              <a:buFont typeface="Times New Roman"/>
              <a:buChar char="•"/>
            </a:pPr>
            <a:r>
              <a:rPr lang="en-US" sz="1200" dirty="0">
                <a:latin typeface="Calibri" panose="020F0502020204030204" pitchFamily="34" charset="0"/>
                <a:ea typeface="Times New Roman"/>
                <a:cs typeface="Calibri" panose="020F0502020204030204" pitchFamily="34" charset="0"/>
                <a:sym typeface="Times New Roman"/>
              </a:rPr>
              <a:t>Any practitioner, hospital or laboratory who is subject to the provisions of this rule who fails to report a disease or condition as required by this rule or otherwise fails to act in accordance with this rule is guilty of a misdemeanor of the second degree, and, upon conviction thereof, shall be fined not more than five hundred dollars</a:t>
            </a:r>
            <a:endParaRPr sz="1200" dirty="0">
              <a:latin typeface="Calibri" panose="020F0502020204030204" pitchFamily="34" charset="0"/>
              <a:ea typeface="Times New Roman"/>
              <a:cs typeface="Calibri" panose="020F0502020204030204" pitchFamily="34" charset="0"/>
              <a:sym typeface="Times New Roman"/>
            </a:endParaRPr>
          </a:p>
        </p:txBody>
      </p:sp>
    </p:spTree>
    <p:extLst>
      <p:ext uri="{BB962C8B-B14F-4D97-AF65-F5344CB8AC3E}">
        <p14:creationId xmlns:p14="http://schemas.microsoft.com/office/powerpoint/2010/main" val="1366486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srgbClr val="000000"/>
                </a:solidFill>
              </a:rPr>
              <a:t>1.3.4 Requirements for issuing a prescription/order – </a:t>
            </a:r>
            <a:r>
              <a:rPr lang="en-US" sz="2000" b="1" dirty="0">
                <a:solidFill>
                  <a:srgbClr val="FF3399"/>
                </a:solidFill>
              </a:rPr>
              <a:t>During Emergency Conditions</a:t>
            </a:r>
            <a:br>
              <a:rPr lang="en-US" sz="2000" b="1" dirty="0">
                <a:solidFill>
                  <a:srgbClr val="FF3399"/>
                </a:solidFill>
              </a:rPr>
            </a:br>
            <a:r>
              <a:rPr lang="en-US" sz="2000" b="1" dirty="0">
                <a:solidFill>
                  <a:srgbClr val="FF3399"/>
                </a:solidFill>
              </a:rPr>
              <a:t>465.0275 Emergency prescription refills</a:t>
            </a:r>
            <a:endParaRPr lang="en-US" dirty="0">
              <a:solidFill>
                <a:srgbClr val="FF3399"/>
              </a:solidFill>
            </a:endParaRPr>
          </a:p>
        </p:txBody>
      </p:sp>
      <p:sp>
        <p:nvSpPr>
          <p:cNvPr id="3" name="Text Placeholder 2"/>
          <p:cNvSpPr>
            <a:spLocks noGrp="1"/>
          </p:cNvSpPr>
          <p:nvPr>
            <p:ph type="body" idx="1"/>
          </p:nvPr>
        </p:nvSpPr>
        <p:spPr>
          <a:xfrm>
            <a:off x="302954" y="1690688"/>
            <a:ext cx="8979131" cy="5059247"/>
          </a:xfrm>
        </p:spPr>
        <p:txBody>
          <a:bodyPr/>
          <a:lstStyle/>
          <a:p>
            <a:pPr marL="50800" indent="0">
              <a:buNone/>
            </a:pPr>
            <a:r>
              <a:rPr lang="en-US" sz="1600" b="1" dirty="0">
                <a:solidFill>
                  <a:srgbClr val="FF3399"/>
                </a:solidFill>
              </a:rPr>
              <a:t>IN A STATE OF EMERGENCY, PHARMACISTS MAY DISPENSE UP TO A 30-DAY SUPPLY JUST AS THEY WOULD THE EMERGENCY 3-DAY REFILL; FOLLOW THE SAME GENERAL PROCEDURE, IT’S JUST FOR 30-DAYS INSTEAD OF ONLY 3 DAYS</a:t>
            </a:r>
          </a:p>
          <a:p>
            <a:r>
              <a:rPr lang="en-US" sz="1600" dirty="0"/>
              <a:t>In the event a pharmacist receives a request for a prescription refill and the pharmacist is unable to readily obtain refill authorization from the prescriber, the pharmacist may dispense:</a:t>
            </a:r>
          </a:p>
          <a:p>
            <a:pPr lvl="1"/>
            <a:r>
              <a:rPr lang="en-US" sz="1200" dirty="0"/>
              <a:t>A one-time emergency refill of up to a 72-hour supply of the prescribed medication; or</a:t>
            </a:r>
          </a:p>
          <a:p>
            <a:pPr lvl="1"/>
            <a:r>
              <a:rPr lang="en-US" sz="1200" dirty="0"/>
              <a:t>A one-time emergency refill of one vial of insulin to treat diabetes mellitus.</a:t>
            </a:r>
          </a:p>
          <a:p>
            <a:r>
              <a:rPr lang="en-US" sz="1600" dirty="0"/>
              <a:t>If the Governor issues an emergency order or proclamation of a state of emergency, the pharmacist may dispense up to a 30-day supply in the areas or counties affected by the order or proclamation, provided that:</a:t>
            </a:r>
          </a:p>
          <a:p>
            <a:pPr lvl="1"/>
            <a:r>
              <a:rPr lang="en-US" sz="1200" dirty="0"/>
              <a:t>The prescription is not for a medicinal drug listed in Schedule II appearing in chapter 893</a:t>
            </a:r>
          </a:p>
          <a:p>
            <a:pPr lvl="1"/>
            <a:r>
              <a:rPr lang="en-US" sz="1200" dirty="0"/>
              <a:t>The medication is essential to the maintenance of life or to the continuation of therapy in a chronic condition</a:t>
            </a:r>
          </a:p>
          <a:p>
            <a:pPr lvl="1"/>
            <a:r>
              <a:rPr lang="en-US" sz="1200" dirty="0"/>
              <a:t>In the pharmacist’s professional judgment, the interruption of therapy might reasonably produce undesirable health consequences or may cause physical or mental discomfort</a:t>
            </a:r>
          </a:p>
          <a:p>
            <a:pPr lvl="1"/>
            <a:r>
              <a:rPr lang="en-US" sz="1200" dirty="0"/>
              <a:t>The dispensing pharmacist creates a written order containing all of the prescription information required by this chapter and chapters 499 and 893 and signs that order</a:t>
            </a:r>
          </a:p>
          <a:p>
            <a:pPr lvl="2"/>
            <a:r>
              <a:rPr lang="en-US" sz="800" dirty="0"/>
              <a:t>The law does not specify on whether this is the pharmacist’s signature or the prescriber’s – it most likely is the prescriber’s signature, but put both on the prescription just in case to cover your bases – the prescriber signature/name needs to be on it because you can’t fill it under yourself obviously because you’re not a prescriber, so to cover your bases, put both signatures on there; when you fill the 72-hr refills, you fill it under the prescriber as well </a:t>
            </a:r>
          </a:p>
          <a:p>
            <a:pPr lvl="1"/>
            <a:r>
              <a:rPr lang="en-US" sz="1200" dirty="0"/>
              <a:t>The dispensing pharmacist notifies the prescriber of the emergency dispensing within a reasonable time after such dispensing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3119" y="4195608"/>
            <a:ext cx="2315927" cy="192993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2085" y="1455596"/>
            <a:ext cx="2759095" cy="1560655"/>
          </a:xfrm>
          <a:prstGeom prst="rect">
            <a:avLst/>
          </a:prstGeom>
        </p:spPr>
      </p:pic>
      <p:sp>
        <p:nvSpPr>
          <p:cNvPr id="7" name="TextBox 6"/>
          <p:cNvSpPr txBox="1"/>
          <p:nvPr/>
        </p:nvSpPr>
        <p:spPr>
          <a:xfrm>
            <a:off x="9468943" y="3016251"/>
            <a:ext cx="2501384" cy="954107"/>
          </a:xfrm>
          <a:prstGeom prst="rect">
            <a:avLst/>
          </a:prstGeom>
          <a:noFill/>
        </p:spPr>
        <p:txBody>
          <a:bodyPr wrap="square" rtlCol="0">
            <a:spAutoFit/>
          </a:bodyPr>
          <a:lstStyle/>
          <a:p>
            <a:r>
              <a:rPr lang="en-US" dirty="0"/>
              <a:t>Rescuing giant creepy fuzzy friends during emergencies not required under FL law; get Gryffindor friends to help</a:t>
            </a:r>
          </a:p>
        </p:txBody>
      </p:sp>
    </p:spTree>
    <p:extLst>
      <p:ext uri="{BB962C8B-B14F-4D97-AF65-F5344CB8AC3E}">
        <p14:creationId xmlns:p14="http://schemas.microsoft.com/office/powerpoint/2010/main" val="649213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srgbClr val="000000"/>
                </a:solidFill>
              </a:rPr>
              <a:t>1.3.4 Requirements for issuing a prescription/order – </a:t>
            </a:r>
            <a:r>
              <a:rPr lang="en-US" sz="2000" b="1" dirty="0">
                <a:solidFill>
                  <a:srgbClr val="FF3399"/>
                </a:solidFill>
              </a:rPr>
              <a:t>During Emergency Conditions</a:t>
            </a:r>
            <a:br>
              <a:rPr lang="en-US" sz="2000" b="1" dirty="0">
                <a:solidFill>
                  <a:srgbClr val="FF3399"/>
                </a:solidFill>
              </a:rPr>
            </a:br>
            <a:r>
              <a:rPr lang="en-US" sz="2000" b="1" dirty="0">
                <a:solidFill>
                  <a:srgbClr val="FF3399"/>
                </a:solidFill>
              </a:rPr>
              <a:t>465.019(2)(b) Institutional pharmacies and emergencies</a:t>
            </a:r>
            <a:endParaRPr lang="en-US" dirty="0">
              <a:solidFill>
                <a:srgbClr val="FF3399"/>
              </a:solidFill>
            </a:endParaRPr>
          </a:p>
        </p:txBody>
      </p:sp>
      <p:sp>
        <p:nvSpPr>
          <p:cNvPr id="3" name="Text Placeholder 2"/>
          <p:cNvSpPr>
            <a:spLocks noGrp="1"/>
          </p:cNvSpPr>
          <p:nvPr>
            <p:ph type="body" idx="1"/>
          </p:nvPr>
        </p:nvSpPr>
        <p:spPr>
          <a:xfrm>
            <a:off x="302954" y="1690688"/>
            <a:ext cx="8979131" cy="5059247"/>
          </a:xfrm>
        </p:spPr>
        <p:txBody>
          <a:bodyPr/>
          <a:lstStyle/>
          <a:p>
            <a:pPr marL="50800" indent="0">
              <a:buNone/>
            </a:pPr>
            <a:r>
              <a:rPr lang="en-US" sz="1600" b="1" cap="all" dirty="0">
                <a:solidFill>
                  <a:srgbClr val="FF3399"/>
                </a:solidFill>
              </a:rPr>
              <a:t>An institutional pharmacy located in an area under emergency order or proclamation of a state of emergency declared by the Governor may dispense prescriptions to individuals who are not patients of that institution (NORMALLY THEY MUST DISPENSE ON THE PREMISES TO PATIENTS OF THE INSTITUTION FOR USE ON THE PREMISES)</a:t>
            </a:r>
            <a:endParaRPr lang="en-US" sz="1600" dirty="0"/>
          </a:p>
          <a:p>
            <a:r>
              <a:rPr lang="en-US" sz="1600" dirty="0"/>
              <a:t>“Class II institutional pharmacies” are those institutional pharmacies which employ the services of a registered pharmacist or pharmacists who, in practicing institutional pharmacy, shall provide dispensing and consulting services on the premises to patients of that institution, for use on the premises of that institution. </a:t>
            </a:r>
            <a:r>
              <a:rPr lang="en-US" sz="1600" u="sng" dirty="0">
                <a:solidFill>
                  <a:srgbClr val="FF3399"/>
                </a:solidFill>
              </a:rPr>
              <a:t>However, an institutional pharmacy located in an area or county included in an emergency order or proclamation of a state of emergency declared by the Governor may provide dispensing and consulting services to individuals who are not patients of the institution</a:t>
            </a:r>
            <a:r>
              <a:rPr lang="en-US" sz="1600" dirty="0">
                <a:solidFill>
                  <a:srgbClr val="FF3399"/>
                </a:solidFill>
              </a:rPr>
              <a:t>. </a:t>
            </a:r>
            <a:r>
              <a:rPr lang="en-US" sz="1600" u="sng" dirty="0">
                <a:solidFill>
                  <a:srgbClr val="0070C0"/>
                </a:solidFill>
              </a:rPr>
              <a:t>However, a single dose of a medicinal drug may be obtained and administered to a patient on a valid physician’s drug order under the supervision of a physician or charge nurse, consistent with good institutional practice procedures</a:t>
            </a:r>
            <a:r>
              <a:rPr lang="en-US" sz="1600" dirty="0">
                <a:solidFill>
                  <a:srgbClr val="0070C0"/>
                </a:solidFill>
              </a:rPr>
              <a:t>. </a:t>
            </a:r>
            <a:r>
              <a:rPr lang="en-US" sz="1600" u="sng" dirty="0">
                <a:solidFill>
                  <a:srgbClr val="0070C0"/>
                </a:solidFill>
              </a:rPr>
              <a:t>The obtaining and administering of such single dose of a medicinal drug shall be pursuant to drug-handling procedures established by a consultant pharmacist</a:t>
            </a:r>
            <a:r>
              <a:rPr lang="en-US" sz="1600" dirty="0">
                <a:solidFill>
                  <a:srgbClr val="0070C0"/>
                </a:solidFill>
              </a:rPr>
              <a:t>. </a:t>
            </a:r>
            <a:r>
              <a:rPr lang="en-US" sz="1600" dirty="0"/>
              <a:t>Medicinal drugs may be dispensed in a Class II institutional pharmacy, but only in accordance with the provisions of this section.</a:t>
            </a:r>
          </a:p>
          <a:p>
            <a:r>
              <a:rPr lang="en-US" sz="1600" dirty="0"/>
              <a:t>The underlined information in blue is important to show what can be done when a pharmacist is not present at an institutional pharmacy – obtaining of a single dose can be performed under supervision of an MD or charge nurse pursuant to procedures created by the consultant pharmacist. </a:t>
            </a:r>
            <a:r>
              <a:rPr lang="en-US" sz="1600" dirty="0" err="1"/>
              <a:t>N’oublie</a:t>
            </a:r>
            <a:r>
              <a:rPr lang="en-US" sz="1600" dirty="0"/>
              <a:t> pas, </a:t>
            </a:r>
            <a:r>
              <a:rPr lang="en-US" sz="1600" dirty="0" err="1"/>
              <a:t>mes</a:t>
            </a:r>
            <a:r>
              <a:rPr lang="en-US" sz="1600" dirty="0"/>
              <a:t> </a:t>
            </a:r>
            <a:r>
              <a:rPr lang="en-US" sz="1600" dirty="0" err="1"/>
              <a:t>chers</a:t>
            </a:r>
            <a:r>
              <a:rPr lang="en-US" sz="1600" dirty="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8304" y="3530457"/>
            <a:ext cx="2315927" cy="192993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8304" y="1554479"/>
            <a:ext cx="2501240" cy="1780049"/>
          </a:xfrm>
          <a:prstGeom prst="rect">
            <a:avLst/>
          </a:prstGeom>
        </p:spPr>
      </p:pic>
    </p:spTree>
    <p:extLst>
      <p:ext uri="{BB962C8B-B14F-4D97-AF65-F5344CB8AC3E}">
        <p14:creationId xmlns:p14="http://schemas.microsoft.com/office/powerpoint/2010/main" val="3970317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srgbClr val="000000"/>
                </a:solidFill>
              </a:rPr>
              <a:t>1.3.4 Requirements for issuing a prescription/order – </a:t>
            </a:r>
            <a:r>
              <a:rPr lang="en-US" sz="2000" b="1" dirty="0">
                <a:solidFill>
                  <a:srgbClr val="FF3399"/>
                </a:solidFill>
              </a:rPr>
              <a:t>During Emergency Conditions</a:t>
            </a:r>
            <a:br>
              <a:rPr lang="en-US" sz="2000" b="1" dirty="0">
                <a:solidFill>
                  <a:srgbClr val="FF3399"/>
                </a:solidFill>
              </a:rPr>
            </a:br>
            <a:r>
              <a:rPr lang="en-US" sz="2000" b="1" dirty="0">
                <a:solidFill>
                  <a:srgbClr val="FF3399"/>
                </a:solidFill>
              </a:rPr>
              <a:t>64F-12.011 Emergency Drug Distribution and Transfer</a:t>
            </a:r>
            <a:endParaRPr lang="en-US" dirty="0">
              <a:solidFill>
                <a:srgbClr val="FF3399"/>
              </a:solidFill>
            </a:endParaRPr>
          </a:p>
        </p:txBody>
      </p:sp>
      <p:sp>
        <p:nvSpPr>
          <p:cNvPr id="3" name="Text Placeholder 2"/>
          <p:cNvSpPr>
            <a:spLocks noGrp="1"/>
          </p:cNvSpPr>
          <p:nvPr>
            <p:ph type="body" idx="1"/>
          </p:nvPr>
        </p:nvSpPr>
        <p:spPr>
          <a:xfrm>
            <a:off x="302954" y="1690688"/>
            <a:ext cx="8979131" cy="5059247"/>
          </a:xfrm>
        </p:spPr>
        <p:txBody>
          <a:bodyPr/>
          <a:lstStyle/>
          <a:p>
            <a:pPr marL="50800" indent="0">
              <a:buNone/>
            </a:pPr>
            <a:r>
              <a:rPr lang="en-US" sz="1600" b="1" cap="all" dirty="0">
                <a:solidFill>
                  <a:srgbClr val="FF3399"/>
                </a:solidFill>
              </a:rPr>
              <a:t>DURING STATES OF EMERGENCY OR SHORTAGES, PRESCRIPTION DRUGS MAY BE TRANSFERRED BETWEEN OR TO PHARMACIES AND IT IS NOT CONSIDERED WHOLESALE DISTRIBUTION</a:t>
            </a:r>
            <a:endParaRPr lang="en-US" sz="1600" dirty="0"/>
          </a:p>
          <a:p>
            <a:r>
              <a:rPr lang="en-US" sz="1600" dirty="0"/>
              <a:t>Exemption from the definition of wholesale distribution for "emergency medical reasons” includes:</a:t>
            </a:r>
          </a:p>
          <a:p>
            <a:pPr lvl="1"/>
            <a:r>
              <a:rPr lang="en-US" sz="1200" dirty="0"/>
              <a:t>Transfers of a prescription drug between health care entities or from a health care entity to retail pharmacies to alleviate a temporary shortage of a prescription drug arising from delays in or interruption of regular distribution schedules and should not occur between the parties so as to amount to the health care entity regularly and systematically supplying that drug</a:t>
            </a:r>
          </a:p>
          <a:p>
            <a:pPr lvl="1"/>
            <a:r>
              <a:rPr lang="en-US" sz="1200" dirty="0"/>
              <a:t>Transfers of prescription drugs in a declared emergency until the state of emergency is lifted, under the following conditions:</a:t>
            </a:r>
          </a:p>
          <a:p>
            <a:pPr lvl="2"/>
            <a:r>
              <a:rPr lang="en-US" sz="800" dirty="0"/>
              <a:t>The manufacturer, wholesaler, or other person supplying the prescription drugs is authorized by Florida law to distribute prescription drugs in or into Florida; and</a:t>
            </a:r>
          </a:p>
          <a:p>
            <a:pPr lvl="2"/>
            <a:r>
              <a:rPr lang="en-US" sz="800" dirty="0"/>
              <a:t>The prescription drugs are delivered to a temporary emergency medical station, officially designated by the state emergency operation center as a Disaster Medical Assistance Team or State Medical Response Team site;</a:t>
            </a:r>
          </a:p>
          <a:p>
            <a:pPr lvl="2"/>
            <a:r>
              <a:rPr lang="en-US" sz="800" dirty="0"/>
              <a:t>The prescription drugs are delivered to a licensed pharmacy</a:t>
            </a:r>
          </a:p>
          <a:p>
            <a:pPr lvl="1"/>
            <a:r>
              <a:rPr lang="en-US" sz="1200" dirty="0"/>
              <a:t>Transfers of prescription drugs by or on behalf of the Department of Health to a health care entity, licensed medical director of a government agency, or community pharmacy authorized to purchase prescription drugs, for storage and use in the treatment of persons in need of emergency medical services, including controlling communicable diseases or providing protection from unsafe conditions that pose an imminent threat to public health</a:t>
            </a:r>
          </a:p>
          <a:p>
            <a:pPr marL="50800" indent="0">
              <a:buNone/>
            </a:pPr>
            <a:r>
              <a:rPr lang="en-US" sz="1600" dirty="0"/>
              <a:t>An aside: If during an emergency, the pharmacy decides to close and wants for whatever reason (like, the pharmacy is flooding) to move their controlled substances to another location, they have to get permission from the DEA to do that. If they don’t have that, they have to leave the drugs there because federal law only allows controlled substances to be stored at the address on the DEA registration certification of the registrant who ordered them*</a:t>
            </a:r>
          </a:p>
          <a:p>
            <a:pPr marL="50800" indent="0">
              <a:buNone/>
            </a:pPr>
            <a:r>
              <a:rPr lang="en-US" sz="1600" dirty="0"/>
              <a:t>*</a:t>
            </a:r>
            <a:r>
              <a:rPr lang="en-US" sz="1200" dirty="0"/>
              <a:t>Taken from: </a:t>
            </a:r>
            <a:r>
              <a:rPr lang="en-US" sz="1200" dirty="0">
                <a:hlinkClick r:id="rId2"/>
              </a:rPr>
              <a:t>http://www.fshp.org/?page=ControlledSubstances</a:t>
            </a:r>
            <a:endParaRPr lang="en-US" sz="1200" dirty="0"/>
          </a:p>
          <a:p>
            <a:pPr marL="50800" indent="0">
              <a:buNone/>
            </a:pPr>
            <a:r>
              <a:rPr lang="en-US" sz="1200" dirty="0"/>
              <a:t>Here is FSHP’s link to Emergency Pharmacy Operations laws: </a:t>
            </a:r>
            <a:r>
              <a:rPr lang="en-US" sz="1200" dirty="0">
                <a:hlinkClick r:id="rId3"/>
              </a:rPr>
              <a:t>http://www.fshp.org/?page=EmergPharmOp</a:t>
            </a:r>
            <a:r>
              <a:rPr lang="en-US" sz="1200" dirty="0"/>
              <a:t>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046" y="3015068"/>
            <a:ext cx="2315927" cy="192993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9373" y="1295530"/>
            <a:ext cx="2994562" cy="1572145"/>
          </a:xfrm>
          <a:prstGeom prst="rect">
            <a:avLst/>
          </a:prstGeom>
        </p:spPr>
      </p:pic>
    </p:spTree>
    <p:extLst>
      <p:ext uri="{BB962C8B-B14F-4D97-AF65-F5344CB8AC3E}">
        <p14:creationId xmlns:p14="http://schemas.microsoft.com/office/powerpoint/2010/main" val="3895676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1.3.5 Requirements for the issuance of controlled substance prescriptions/orders – </a:t>
            </a:r>
            <a:br>
              <a:rPr lang="en-US" sz="2400" dirty="0"/>
            </a:br>
            <a:r>
              <a:rPr lang="en-US" sz="2400" b="1" dirty="0">
                <a:solidFill>
                  <a:srgbClr val="00B0F0"/>
                </a:solidFill>
              </a:rPr>
              <a:t>Time Limits for Dispensing Initial Prescriptions/drug orders</a:t>
            </a:r>
            <a:br>
              <a:rPr lang="en-US" sz="2400" b="1" dirty="0">
                <a:solidFill>
                  <a:srgbClr val="00B0F0"/>
                </a:solidFill>
              </a:rPr>
            </a:br>
            <a:r>
              <a:rPr lang="en-US" sz="2400" b="1" dirty="0">
                <a:solidFill>
                  <a:srgbClr val="00B0F0"/>
                </a:solidFill>
              </a:rPr>
              <a:t>Florida’s Prescribing Limit on Schedule II acute pain prescriptions</a:t>
            </a:r>
          </a:p>
        </p:txBody>
      </p:sp>
      <p:sp>
        <p:nvSpPr>
          <p:cNvPr id="3" name="Text Placeholder 2"/>
          <p:cNvSpPr>
            <a:spLocks noGrp="1"/>
          </p:cNvSpPr>
          <p:nvPr>
            <p:ph type="body" idx="1"/>
          </p:nvPr>
        </p:nvSpPr>
        <p:spPr>
          <a:xfrm>
            <a:off x="680258" y="1690688"/>
            <a:ext cx="10515600" cy="4351338"/>
          </a:xfrm>
        </p:spPr>
        <p:txBody>
          <a:bodyPr/>
          <a:lstStyle/>
          <a:p>
            <a:pPr lvl="0">
              <a:buClr>
                <a:srgbClr val="000000"/>
              </a:buClr>
            </a:pPr>
            <a:r>
              <a:rPr lang="en-US" sz="1500" dirty="0">
                <a:solidFill>
                  <a:srgbClr val="000000"/>
                </a:solidFill>
              </a:rPr>
              <a:t>Signed by Rick Scott on March 19, 2018 and will go into effect on July 1, 2018</a:t>
            </a:r>
          </a:p>
          <a:p>
            <a:pPr lvl="0">
              <a:buClr>
                <a:srgbClr val="000000"/>
              </a:buClr>
            </a:pPr>
            <a:r>
              <a:rPr lang="en-US" sz="1500" dirty="0">
                <a:solidFill>
                  <a:srgbClr val="000000"/>
                </a:solidFill>
              </a:rPr>
              <a:t>HB 21 – Changes to Prescribing</a:t>
            </a:r>
          </a:p>
          <a:p>
            <a:pPr lvl="0">
              <a:buClr>
                <a:srgbClr val="000000"/>
              </a:buClr>
            </a:pPr>
            <a:r>
              <a:rPr lang="en-US" sz="1500" dirty="0">
                <a:solidFill>
                  <a:srgbClr val="000000"/>
                </a:solidFill>
              </a:rPr>
              <a:t>For acute pain, Schedule II prescriptions for opioid drugs are limited to a 3 day supply, but a 7 day supply may be prescribed if the following conditions are met: </a:t>
            </a:r>
          </a:p>
          <a:p>
            <a:pPr lvl="1">
              <a:buClr>
                <a:srgbClr val="000000"/>
              </a:buClr>
            </a:pPr>
            <a:r>
              <a:rPr lang="en-US" sz="1300" dirty="0">
                <a:solidFill>
                  <a:srgbClr val="000000"/>
                </a:solidFill>
              </a:rPr>
              <a:t>The prescriber believes in their professional judgment that more than a 3 day supply is “medically necessary” to treat the patient’s pain as an acute medical condition</a:t>
            </a:r>
          </a:p>
          <a:p>
            <a:pPr lvl="1">
              <a:buClr>
                <a:srgbClr val="000000"/>
              </a:buClr>
            </a:pPr>
            <a:r>
              <a:rPr lang="en-US" sz="1300" dirty="0">
                <a:solidFill>
                  <a:srgbClr val="000000"/>
                </a:solidFill>
              </a:rPr>
              <a:t>The prescriber must indicate “</a:t>
            </a:r>
            <a:r>
              <a:rPr lang="en-US" sz="1300" b="1" dirty="0">
                <a:solidFill>
                  <a:srgbClr val="000000"/>
                </a:solidFill>
              </a:rPr>
              <a:t>ACUTE PAIN EXCEPTION</a:t>
            </a:r>
            <a:r>
              <a:rPr lang="en-US" sz="1300" dirty="0">
                <a:solidFill>
                  <a:srgbClr val="000000"/>
                </a:solidFill>
              </a:rPr>
              <a:t>” on the prescription</a:t>
            </a:r>
          </a:p>
          <a:p>
            <a:pPr lvl="1">
              <a:buClr>
                <a:srgbClr val="000000"/>
              </a:buClr>
            </a:pPr>
            <a:r>
              <a:rPr lang="en-US" sz="1300" dirty="0">
                <a:solidFill>
                  <a:srgbClr val="000000"/>
                </a:solidFill>
              </a:rPr>
              <a:t>The prescriber must adequately document in the patient’s medical records the acute medical condition and lack of alternative treatment options to justify their deviation from the 3 day supply limit</a:t>
            </a:r>
          </a:p>
          <a:p>
            <a:pPr lvl="1">
              <a:buClr>
                <a:srgbClr val="000000"/>
              </a:buClr>
            </a:pPr>
            <a:r>
              <a:rPr lang="en-US" sz="1300" dirty="0">
                <a:solidFill>
                  <a:srgbClr val="000000"/>
                </a:solidFill>
              </a:rPr>
              <a:t>For treatment of pain other than acute pain, the prescriber must indicate “</a:t>
            </a:r>
            <a:r>
              <a:rPr lang="en-US" sz="1300" b="1" dirty="0">
                <a:solidFill>
                  <a:srgbClr val="000000"/>
                </a:solidFill>
              </a:rPr>
              <a:t>NONACUTE PAIN</a:t>
            </a:r>
            <a:r>
              <a:rPr lang="en-US" sz="1300" dirty="0">
                <a:solidFill>
                  <a:srgbClr val="000000"/>
                </a:solidFill>
              </a:rPr>
              <a:t>” on the prescription for Schedule II opioid drugs</a:t>
            </a:r>
          </a:p>
          <a:p>
            <a:pPr lvl="1">
              <a:buClr>
                <a:srgbClr val="000000"/>
              </a:buClr>
            </a:pPr>
            <a:r>
              <a:rPr lang="en-US" sz="1300" dirty="0">
                <a:solidFill>
                  <a:srgbClr val="000000"/>
                </a:solidFill>
              </a:rPr>
              <a:t>An emergency opioid antagonist (naloxone) must be prescribed concurrently whenever a prescriber prescribes a Schedule II controlled substance for a patient with traumatic injury with an Injury Severity Score of 9 or more</a:t>
            </a:r>
          </a:p>
          <a:p>
            <a:pPr lvl="0">
              <a:buClr>
                <a:srgbClr val="000000"/>
              </a:buClr>
            </a:pPr>
            <a:r>
              <a:rPr lang="en-US" sz="1500" dirty="0">
                <a:solidFill>
                  <a:srgbClr val="000000"/>
                </a:solidFill>
              </a:rPr>
              <a:t>Exceptions for cancer, terminal illness, palliative care, traumatic injury (severity score of 9 or greater)</a:t>
            </a:r>
          </a:p>
          <a:p>
            <a:pPr lvl="1">
              <a:buClr>
                <a:srgbClr val="000000"/>
              </a:buClr>
            </a:pPr>
            <a:r>
              <a:rPr lang="en-US" sz="1300" dirty="0">
                <a:solidFill>
                  <a:srgbClr val="000000"/>
                </a:solidFill>
              </a:rPr>
              <a:t>Acute pain is defined in this law as “the normal, predicted, physiological, and time-limited response to an adverse chemical, thermal, or mechanical stimulus associated with surgery, trauma, or acute illness”</a:t>
            </a:r>
          </a:p>
          <a:p>
            <a:pPr lvl="0">
              <a:buClr>
                <a:srgbClr val="000000"/>
              </a:buClr>
            </a:pPr>
            <a:r>
              <a:rPr lang="en-US" sz="1500" dirty="0">
                <a:solidFill>
                  <a:srgbClr val="000000"/>
                </a:solidFill>
              </a:rPr>
              <a:t>All prescribers of controlled substances must complete a board approved 2 hour CE course and must do so each time they renew their license</a:t>
            </a:r>
          </a:p>
          <a:p>
            <a:endParaRPr lang="en-US" dirty="0"/>
          </a:p>
        </p:txBody>
      </p:sp>
    </p:spTree>
    <p:extLst>
      <p:ext uri="{BB962C8B-B14F-4D97-AF65-F5344CB8AC3E}">
        <p14:creationId xmlns:p14="http://schemas.microsoft.com/office/powerpoint/2010/main" val="3406302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1.3.5 Requirements for the issuance of controlled substance prescriptions/orders – </a:t>
            </a:r>
            <a:br>
              <a:rPr lang="en-US" sz="2400" dirty="0"/>
            </a:br>
            <a:r>
              <a:rPr lang="en-US" sz="2400" b="1" dirty="0">
                <a:solidFill>
                  <a:srgbClr val="00B0F0"/>
                </a:solidFill>
              </a:rPr>
              <a:t>Time Limits for Dispensing Initial Prescriptions/drug orders</a:t>
            </a:r>
            <a:br>
              <a:rPr lang="en-US" sz="2400" dirty="0">
                <a:solidFill>
                  <a:srgbClr val="002060"/>
                </a:solidFill>
              </a:rPr>
            </a:br>
            <a:r>
              <a:rPr lang="en-US" sz="2400" dirty="0"/>
              <a:t>Overview of Other State Laws Prescribing Limits for General Knowledge Purposes</a:t>
            </a:r>
            <a:endParaRPr lang="en-US" sz="2400" dirty="0">
              <a:solidFill>
                <a:schemeClr val="tx1"/>
              </a:solidFill>
            </a:endParaRPr>
          </a:p>
        </p:txBody>
      </p:sp>
      <p:sp>
        <p:nvSpPr>
          <p:cNvPr id="3" name="Text Placeholder 2"/>
          <p:cNvSpPr>
            <a:spLocks noGrp="1"/>
          </p:cNvSpPr>
          <p:nvPr>
            <p:ph type="body" idx="1"/>
          </p:nvPr>
        </p:nvSpPr>
        <p:spPr>
          <a:xfrm>
            <a:off x="680258" y="1690688"/>
            <a:ext cx="5687291" cy="4351338"/>
          </a:xfrm>
        </p:spPr>
        <p:txBody>
          <a:bodyPr/>
          <a:lstStyle/>
          <a:p>
            <a:pPr lvl="0">
              <a:buClr>
                <a:srgbClr val="000000"/>
              </a:buClr>
            </a:pPr>
            <a:r>
              <a:rPr lang="en-US" sz="2000" dirty="0">
                <a:solidFill>
                  <a:srgbClr val="000000"/>
                </a:solidFill>
              </a:rPr>
              <a:t>Massachusetts passed the first law of this kind in 2016</a:t>
            </a:r>
          </a:p>
          <a:p>
            <a:pPr lvl="1">
              <a:buClr>
                <a:srgbClr val="000000"/>
              </a:buClr>
            </a:pPr>
            <a:r>
              <a:rPr lang="en-US" sz="1600" dirty="0">
                <a:solidFill>
                  <a:srgbClr val="000000"/>
                </a:solidFill>
              </a:rPr>
              <a:t>As of August 2017, 24 states have passed similar legislation</a:t>
            </a:r>
          </a:p>
          <a:p>
            <a:pPr lvl="0">
              <a:buClr>
                <a:srgbClr val="000000"/>
              </a:buClr>
            </a:pPr>
            <a:r>
              <a:rPr lang="en-US" sz="2000" dirty="0">
                <a:solidFill>
                  <a:srgbClr val="000000"/>
                </a:solidFill>
              </a:rPr>
              <a:t>Most common laws limit first time opioid prescriptions to 7 days</a:t>
            </a:r>
          </a:p>
          <a:p>
            <a:pPr lvl="1">
              <a:buClr>
                <a:srgbClr val="000000"/>
              </a:buClr>
            </a:pPr>
            <a:r>
              <a:rPr lang="en-US" sz="1600" dirty="0">
                <a:solidFill>
                  <a:srgbClr val="000000"/>
                </a:solidFill>
              </a:rPr>
              <a:t>10 states have 7 day limit (MA, CT, NY, PA, IN, ME, AK, HI, UT, LA)</a:t>
            </a:r>
          </a:p>
          <a:p>
            <a:pPr lvl="1">
              <a:buClr>
                <a:srgbClr val="000000"/>
              </a:buClr>
            </a:pPr>
            <a:r>
              <a:rPr lang="en-US" sz="1600" dirty="0">
                <a:solidFill>
                  <a:srgbClr val="000000"/>
                </a:solidFill>
              </a:rPr>
              <a:t>1 state has a 14 day limit (NV)</a:t>
            </a:r>
          </a:p>
          <a:p>
            <a:pPr lvl="1">
              <a:buClr>
                <a:srgbClr val="000000"/>
              </a:buClr>
            </a:pPr>
            <a:r>
              <a:rPr lang="en-US" sz="1600" dirty="0">
                <a:solidFill>
                  <a:srgbClr val="000000"/>
                </a:solidFill>
              </a:rPr>
              <a:t>2 states have a 5 day limit (NC, NJ)</a:t>
            </a:r>
          </a:p>
          <a:p>
            <a:pPr lvl="1">
              <a:buClr>
                <a:srgbClr val="000000"/>
              </a:buClr>
            </a:pPr>
            <a:r>
              <a:rPr lang="en-US" sz="1600" dirty="0">
                <a:solidFill>
                  <a:srgbClr val="000000"/>
                </a:solidFill>
              </a:rPr>
              <a:t>2 states have a 3-4 day limit (KY, MN)</a:t>
            </a:r>
          </a:p>
          <a:p>
            <a:pPr lvl="1">
              <a:buClr>
                <a:srgbClr val="000000"/>
              </a:buClr>
            </a:pPr>
            <a:r>
              <a:rPr lang="en-US" sz="1600" dirty="0">
                <a:solidFill>
                  <a:srgbClr val="000000"/>
                </a:solidFill>
              </a:rPr>
              <a:t>Rhode Island has a limit based on morphine milligram equivalents</a:t>
            </a:r>
          </a:p>
          <a:p>
            <a:pPr lvl="1">
              <a:buClr>
                <a:srgbClr val="000000"/>
              </a:buClr>
            </a:pPr>
            <a:r>
              <a:rPr lang="en-US" sz="1600" dirty="0">
                <a:solidFill>
                  <a:srgbClr val="000000"/>
                </a:solidFill>
              </a:rPr>
              <a:t>7 states set guidelines to another authority (OR, WA, WI, OH, VA, VT, NH)</a:t>
            </a:r>
          </a:p>
          <a:p>
            <a:pPr lvl="2">
              <a:buClr>
                <a:srgbClr val="000000"/>
              </a:buClr>
            </a:pPr>
            <a:r>
              <a:rPr lang="en-US" sz="1200" dirty="0">
                <a:solidFill>
                  <a:srgbClr val="000000"/>
                </a:solidFill>
              </a:rPr>
              <a:t>Authorities: State Department of Health, Board of Medicine, Nursing, and or Dentistry</a:t>
            </a:r>
          </a:p>
        </p:txBody>
      </p:sp>
      <p:sp>
        <p:nvSpPr>
          <p:cNvPr id="4" name="Text Placeholder 2"/>
          <p:cNvSpPr txBox="1">
            <a:spLocks/>
          </p:cNvSpPr>
          <p:nvPr/>
        </p:nvSpPr>
        <p:spPr>
          <a:xfrm>
            <a:off x="6367549" y="1690688"/>
            <a:ext cx="5687291" cy="435133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sz="1400" dirty="0"/>
              <a:t>Most state laws specify these limits are for acute pain treatment</a:t>
            </a:r>
          </a:p>
          <a:p>
            <a:r>
              <a:rPr lang="en-US" sz="1400" dirty="0"/>
              <a:t>Some states specify that the limits apply to certain schedules only</a:t>
            </a:r>
          </a:p>
          <a:p>
            <a:pPr lvl="1"/>
            <a:r>
              <a:rPr lang="en-US" sz="1200" dirty="0"/>
              <a:t>Some examples:</a:t>
            </a:r>
          </a:p>
          <a:p>
            <a:pPr lvl="2"/>
            <a:r>
              <a:rPr lang="en-US" sz="1100" dirty="0"/>
              <a:t>Schedule II – IV controlled substances</a:t>
            </a:r>
          </a:p>
          <a:p>
            <a:pPr lvl="2"/>
            <a:r>
              <a:rPr lang="en-US" sz="1100" dirty="0"/>
              <a:t>Schedule II &amp; III controlled substances</a:t>
            </a:r>
          </a:p>
          <a:p>
            <a:pPr lvl="2"/>
            <a:r>
              <a:rPr lang="en-US" sz="1100" dirty="0"/>
              <a:t>Certain Schedule II &amp; III controlled substances</a:t>
            </a:r>
          </a:p>
          <a:p>
            <a:r>
              <a:rPr lang="en-US" sz="1400" dirty="0"/>
              <a:t>Most states also create exceptions for:</a:t>
            </a:r>
          </a:p>
          <a:p>
            <a:pPr lvl="1"/>
            <a:r>
              <a:rPr lang="en-US" sz="1200" dirty="0"/>
              <a:t>Chronic pain treatment</a:t>
            </a:r>
          </a:p>
          <a:p>
            <a:pPr lvl="1"/>
            <a:r>
              <a:rPr lang="en-US" sz="1200" dirty="0"/>
              <a:t>Cancer pain</a:t>
            </a:r>
          </a:p>
          <a:p>
            <a:pPr lvl="1"/>
            <a:r>
              <a:rPr lang="en-US" sz="1200" dirty="0"/>
              <a:t>Palliative care</a:t>
            </a:r>
          </a:p>
          <a:p>
            <a:r>
              <a:rPr lang="en-US" sz="1400" dirty="0"/>
              <a:t>There can also be exceptions for:</a:t>
            </a:r>
          </a:p>
          <a:p>
            <a:pPr lvl="1"/>
            <a:r>
              <a:rPr lang="en-US" sz="1200" dirty="0"/>
              <a:t>Substance abuse treatment or medication-assisted treatment</a:t>
            </a:r>
          </a:p>
          <a:p>
            <a:pPr lvl="1"/>
            <a:r>
              <a:rPr lang="en-US" sz="1200" dirty="0"/>
              <a:t>Prescriber’s professional judgment</a:t>
            </a:r>
          </a:p>
          <a:p>
            <a:r>
              <a:rPr lang="en-US" sz="1400" dirty="0"/>
              <a:t>Most laws require exceptions to prescribing limits if utilized to be documented in the patient’s medical record</a:t>
            </a:r>
          </a:p>
          <a:p>
            <a:r>
              <a:rPr lang="en-US" sz="1400" dirty="0"/>
              <a:t>Some states have limits on all opioid prescribing for minors regardless of condition (AK, CT, IN, LA, MA, and PA)</a:t>
            </a:r>
          </a:p>
          <a:p>
            <a:pPr lvl="1"/>
            <a:r>
              <a:rPr lang="en-US" sz="1200" dirty="0"/>
              <a:t>These states may also require counseling for the minor and the parent on the risks associated with the medication</a:t>
            </a:r>
          </a:p>
          <a:p>
            <a:endParaRPr lang="en-US" dirty="0"/>
          </a:p>
        </p:txBody>
      </p:sp>
    </p:spTree>
    <p:extLst>
      <p:ext uri="{BB962C8B-B14F-4D97-AF65-F5344CB8AC3E}">
        <p14:creationId xmlns:p14="http://schemas.microsoft.com/office/powerpoint/2010/main" val="1384145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1.3.5 Requirements for the issuance of controlled substance prescriptions/orders – </a:t>
            </a:r>
            <a:br>
              <a:rPr lang="en-US" sz="2400" dirty="0"/>
            </a:br>
            <a:r>
              <a:rPr lang="en-US" sz="2400" b="1" dirty="0">
                <a:solidFill>
                  <a:srgbClr val="00B0F0"/>
                </a:solidFill>
              </a:rPr>
              <a:t>Time Limits for Dispensing Initial Prescriptions/drug orders</a:t>
            </a:r>
            <a:br>
              <a:rPr lang="en-US" sz="2400" dirty="0">
                <a:solidFill>
                  <a:srgbClr val="002060"/>
                </a:solidFill>
              </a:rPr>
            </a:br>
            <a:r>
              <a:rPr lang="en-US" sz="2400" dirty="0"/>
              <a:t>Authority for Prescribing Limits in Case You Were Wondering…</a:t>
            </a:r>
            <a:endParaRPr lang="en-US" sz="2400" dirty="0">
              <a:solidFill>
                <a:schemeClr val="tx1"/>
              </a:solidFill>
            </a:endParaRPr>
          </a:p>
        </p:txBody>
      </p:sp>
      <p:sp>
        <p:nvSpPr>
          <p:cNvPr id="3" name="Text Placeholder 2"/>
          <p:cNvSpPr>
            <a:spLocks noGrp="1"/>
          </p:cNvSpPr>
          <p:nvPr>
            <p:ph type="body" idx="1"/>
          </p:nvPr>
        </p:nvSpPr>
        <p:spPr>
          <a:xfrm>
            <a:off x="680258" y="1690688"/>
            <a:ext cx="10733117" cy="4351338"/>
          </a:xfrm>
        </p:spPr>
        <p:txBody>
          <a:bodyPr/>
          <a:lstStyle/>
          <a:p>
            <a:r>
              <a:rPr lang="en-US" dirty="0"/>
              <a:t>March 2017 – CDC study </a:t>
            </a:r>
          </a:p>
          <a:p>
            <a:pPr lvl="1"/>
            <a:r>
              <a:rPr lang="en-US" dirty="0"/>
              <a:t>The study concluded the likelihood of becoming addicted to opioids increases with the length of use</a:t>
            </a:r>
          </a:p>
          <a:p>
            <a:pPr lvl="1"/>
            <a:r>
              <a:rPr lang="en-US" dirty="0"/>
              <a:t>A 3-day prescription </a:t>
            </a:r>
            <a:r>
              <a:rPr lang="en-US" dirty="0">
                <a:sym typeface="Wingdings" panose="05000000000000000000" pitchFamily="2" charset="2"/>
              </a:rPr>
              <a:t></a:t>
            </a:r>
            <a:r>
              <a:rPr lang="en-US" dirty="0"/>
              <a:t> 3 percent chance of developing a long-term addiction</a:t>
            </a:r>
          </a:p>
          <a:p>
            <a:pPr lvl="1"/>
            <a:r>
              <a:rPr lang="en-US" dirty="0"/>
              <a:t>A 10-day prescription </a:t>
            </a:r>
            <a:r>
              <a:rPr lang="en-US" dirty="0">
                <a:sym typeface="Wingdings" panose="05000000000000000000" pitchFamily="2" charset="2"/>
              </a:rPr>
              <a:t> </a:t>
            </a:r>
            <a:r>
              <a:rPr lang="en-US" dirty="0"/>
              <a:t>20 percent chance</a:t>
            </a:r>
          </a:p>
          <a:p>
            <a:pPr lvl="1"/>
            <a:r>
              <a:rPr lang="en-US" dirty="0"/>
              <a:t>A 30-day prescription </a:t>
            </a:r>
            <a:r>
              <a:rPr lang="en-US" dirty="0">
                <a:sym typeface="Wingdings" panose="05000000000000000000" pitchFamily="2" charset="2"/>
              </a:rPr>
              <a:t> 30 percent chance</a:t>
            </a:r>
          </a:p>
          <a:p>
            <a:r>
              <a:rPr lang="en-US" dirty="0">
                <a:sym typeface="Wingdings" panose="05000000000000000000" pitchFamily="2" charset="2"/>
              </a:rPr>
              <a:t>Link to study:</a:t>
            </a:r>
          </a:p>
          <a:p>
            <a:pPr lvl="1"/>
            <a:r>
              <a:rPr lang="en-US" dirty="0">
                <a:sym typeface="Wingdings" panose="05000000000000000000" pitchFamily="2" charset="2"/>
              </a:rPr>
              <a:t>Shah A, Hayes CJ, Martin BC. Characteristics of Initial Prescription Episodes and Likelihood of Long-Term Opioid Use — United States, 2006–2015. </a:t>
            </a:r>
            <a:r>
              <a:rPr lang="en-US" i="1" dirty="0">
                <a:sym typeface="Wingdings" panose="05000000000000000000" pitchFamily="2" charset="2"/>
              </a:rPr>
              <a:t>Weekly</a:t>
            </a:r>
            <a:r>
              <a:rPr lang="en-US" dirty="0">
                <a:sym typeface="Wingdings" panose="05000000000000000000" pitchFamily="2" charset="2"/>
              </a:rPr>
              <a:t>. 66(10): 265-269.</a:t>
            </a:r>
          </a:p>
          <a:p>
            <a:pPr lvl="2"/>
            <a:r>
              <a:rPr lang="en-US" dirty="0">
                <a:sym typeface="Wingdings" panose="05000000000000000000" pitchFamily="2" charset="2"/>
              </a:rPr>
              <a:t> </a:t>
            </a:r>
            <a:r>
              <a:rPr lang="en-US" dirty="0">
                <a:sym typeface="Wingdings" panose="05000000000000000000" pitchFamily="2" charset="2"/>
                <a:hlinkClick r:id="rId2"/>
              </a:rPr>
              <a:t>https://www.cdc.gov/mmwr/volumes/66/wr/mm6610a1.htm</a:t>
            </a:r>
            <a:r>
              <a:rPr lang="en-US" dirty="0">
                <a:sym typeface="Wingdings" panose="05000000000000000000" pitchFamily="2" charset="2"/>
              </a:rPr>
              <a:t> </a:t>
            </a:r>
          </a:p>
        </p:txBody>
      </p:sp>
    </p:spTree>
    <p:extLst>
      <p:ext uri="{BB962C8B-B14F-4D97-AF65-F5344CB8AC3E}">
        <p14:creationId xmlns:p14="http://schemas.microsoft.com/office/powerpoint/2010/main" val="4041243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2051538" y="95838"/>
            <a:ext cx="10515600" cy="1325700"/>
          </a:xfrm>
          <a:prstGeom prst="rect">
            <a:avLst/>
          </a:prstGeom>
          <a:noFill/>
          <a:ln>
            <a:noFill/>
          </a:ln>
        </p:spPr>
        <p:txBody>
          <a:bodyPr spcFirstLastPara="1" wrap="square" lIns="91425" tIns="45700" rIns="91425" bIns="45700" anchor="ctr" anchorCtr="0">
            <a:noAutofit/>
          </a:bodyPr>
          <a:lstStyle/>
          <a:p>
            <a:pPr lvl="0">
              <a:buSzPts val="3200"/>
            </a:pPr>
            <a:r>
              <a:rPr lang="en-US" sz="2000" b="0" i="0" u="none" strike="noStrike" cap="none" dirty="0">
                <a:solidFill>
                  <a:schemeClr val="dk1"/>
                </a:solidFill>
                <a:sym typeface="Calibri"/>
              </a:rPr>
              <a:t>1.3.2 </a:t>
            </a:r>
            <a:r>
              <a:rPr lang="en-US" sz="2000" dirty="0"/>
              <a:t>Scope of authority, scope of practice, and valid registration of all practitioners who are authorized under law to prescribe, dispense, or administer pharmaceutical products, including controlled substances – </a:t>
            </a:r>
            <a:r>
              <a:rPr lang="en-US" sz="2000" b="1" dirty="0">
                <a:solidFill>
                  <a:srgbClr val="C00000"/>
                </a:solidFill>
              </a:rPr>
              <a:t>Regulations </a:t>
            </a:r>
            <a:r>
              <a:rPr lang="en-US" sz="2000" b="1" i="0" u="none" strike="noStrike" cap="none" dirty="0">
                <a:solidFill>
                  <a:srgbClr val="C00000"/>
                </a:solidFill>
                <a:sym typeface="Calibri"/>
              </a:rPr>
              <a:t>relating to retired or deceased prescribers</a:t>
            </a:r>
            <a:endParaRPr sz="3200" b="1" dirty="0">
              <a:solidFill>
                <a:srgbClr val="C00000"/>
              </a:solidFill>
            </a:endParaRPr>
          </a:p>
        </p:txBody>
      </p:sp>
      <p:sp>
        <p:nvSpPr>
          <p:cNvPr id="151" name="Shape 151"/>
          <p:cNvSpPr txBox="1">
            <a:spLocks noGrp="1"/>
          </p:cNvSpPr>
          <p:nvPr>
            <p:ph type="body" idx="1"/>
          </p:nvPr>
        </p:nvSpPr>
        <p:spPr>
          <a:xfrm>
            <a:off x="240324" y="1757170"/>
            <a:ext cx="9246576" cy="502170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chemeClr val="dk1"/>
              </a:buClr>
              <a:buSzPts val="1960"/>
              <a:buFont typeface="Arial"/>
              <a:buNone/>
            </a:pPr>
            <a:endParaRPr lang="en-US" sz="1960" b="0" i="0" u="none" strike="noStrike" cap="none" dirty="0">
              <a:solidFill>
                <a:schemeClr val="dk1"/>
              </a:solidFill>
              <a:latin typeface="Calibri"/>
              <a:ea typeface="Calibri"/>
              <a:cs typeface="Calibri"/>
              <a:sym typeface="Calibri"/>
            </a:endParaRPr>
          </a:p>
          <a:p>
            <a:pPr marL="0" marR="0" lvl="0" indent="0" algn="l" rtl="0">
              <a:lnSpc>
                <a:spcPct val="70000"/>
              </a:lnSpc>
              <a:spcBef>
                <a:spcPts val="0"/>
              </a:spcBef>
              <a:spcAft>
                <a:spcPts val="0"/>
              </a:spcAft>
              <a:buClr>
                <a:schemeClr val="dk1"/>
              </a:buClr>
              <a:buSzPts val="1960"/>
              <a:buFont typeface="Arial"/>
              <a:buNone/>
            </a:pPr>
            <a:r>
              <a:rPr lang="en-US" sz="2400" b="1" dirty="0">
                <a:solidFill>
                  <a:srgbClr val="C00000"/>
                </a:solidFill>
              </a:rPr>
              <a:t>DEAD OR RETIRED PRESCRIBERS </a:t>
            </a:r>
          </a:p>
          <a:p>
            <a:pPr marL="0" marR="0" lvl="0" indent="0" algn="l" rtl="0">
              <a:lnSpc>
                <a:spcPct val="70000"/>
              </a:lnSpc>
              <a:spcBef>
                <a:spcPts val="0"/>
              </a:spcBef>
              <a:spcAft>
                <a:spcPts val="0"/>
              </a:spcAft>
              <a:buClr>
                <a:schemeClr val="dk1"/>
              </a:buClr>
              <a:buSzPts val="1960"/>
              <a:buFont typeface="Arial"/>
              <a:buNone/>
            </a:pPr>
            <a:endParaRPr lang="en-US" sz="1960" dirty="0"/>
          </a:p>
          <a:p>
            <a:pPr marL="0" marR="0" lvl="0" indent="0" algn="l" rtl="0">
              <a:lnSpc>
                <a:spcPct val="70000"/>
              </a:lnSpc>
              <a:spcBef>
                <a:spcPts val="0"/>
              </a:spcBef>
              <a:spcAft>
                <a:spcPts val="0"/>
              </a:spcAft>
              <a:buClr>
                <a:schemeClr val="dk1"/>
              </a:buClr>
              <a:buSzPts val="1960"/>
              <a:buFont typeface="Arial"/>
              <a:buNone/>
            </a:pPr>
            <a:r>
              <a:rPr lang="en-US" sz="1960" b="0" i="0" u="none" strike="noStrike" cap="none" dirty="0">
                <a:solidFill>
                  <a:schemeClr val="dk1"/>
                </a:solidFill>
                <a:latin typeface="Calibri"/>
                <a:ea typeface="Calibri"/>
                <a:cs typeface="Calibri"/>
                <a:sym typeface="Calibri"/>
              </a:rPr>
              <a:t>What do you do when a patient wants to get a refill or get a prescription filled and the prescriber who wrote the prescription is either retired or dead? </a:t>
            </a:r>
            <a:endParaRPr dirty="0"/>
          </a:p>
          <a:p>
            <a:pPr marL="228600" marR="0" lvl="0" indent="-228600" algn="l" rtl="0">
              <a:lnSpc>
                <a:spcPct val="70000"/>
              </a:lnSpc>
              <a:spcBef>
                <a:spcPts val="1000"/>
              </a:spcBef>
              <a:spcAft>
                <a:spcPts val="0"/>
              </a:spcAft>
              <a:buClr>
                <a:schemeClr val="dk1"/>
              </a:buClr>
              <a:buSzPts val="1960"/>
              <a:buFont typeface="Arial"/>
              <a:buChar char="•"/>
            </a:pPr>
            <a:r>
              <a:rPr lang="en-US" sz="1600" b="0" i="0" u="none" strike="noStrike" cap="none" dirty="0">
                <a:solidFill>
                  <a:schemeClr val="dk1"/>
                </a:solidFill>
                <a:latin typeface="Calibri"/>
                <a:ea typeface="Calibri"/>
                <a:cs typeface="Calibri"/>
                <a:sym typeface="Calibri"/>
              </a:rPr>
              <a:t>Several states have specific regulations for this particular instance telling you exactly what to do which would be a great relief to know. Florida is not one of them! ☺</a:t>
            </a:r>
            <a:endParaRPr sz="1600" b="0" i="0" u="none" strike="noStrike" cap="none" dirty="0">
              <a:solidFill>
                <a:schemeClr val="dk1"/>
              </a:solidFill>
              <a:latin typeface="Calibri"/>
              <a:ea typeface="Calibri"/>
              <a:cs typeface="Calibri"/>
              <a:sym typeface="Calibri"/>
            </a:endParaRPr>
          </a:p>
          <a:p>
            <a:pPr marL="228600" marR="0" lvl="0" indent="-228600" algn="l" rtl="0">
              <a:lnSpc>
                <a:spcPct val="70000"/>
              </a:lnSpc>
              <a:spcBef>
                <a:spcPts val="1000"/>
              </a:spcBef>
              <a:spcAft>
                <a:spcPts val="0"/>
              </a:spcAft>
              <a:buClr>
                <a:schemeClr val="dk1"/>
              </a:buClr>
              <a:buSzPts val="1960"/>
              <a:buFont typeface="Arial"/>
              <a:buChar char="•"/>
            </a:pPr>
            <a:r>
              <a:rPr lang="en-US" sz="1600" b="0" i="0" u="none" strike="noStrike" cap="none" dirty="0">
                <a:solidFill>
                  <a:schemeClr val="dk1"/>
                </a:solidFill>
                <a:latin typeface="Calibri"/>
                <a:ea typeface="Calibri"/>
                <a:cs typeface="Calibri"/>
                <a:sym typeface="Calibri"/>
              </a:rPr>
              <a:t>Therefore, filling or refilling prescriptions from dead or retired prescribers is up to the pharmacist’s professional judgment</a:t>
            </a:r>
            <a:endParaRPr sz="2000" dirty="0"/>
          </a:p>
          <a:p>
            <a:pPr marL="228600" marR="0" lvl="0" indent="-228600" algn="l" rtl="0">
              <a:lnSpc>
                <a:spcPct val="70000"/>
              </a:lnSpc>
              <a:spcBef>
                <a:spcPts val="1000"/>
              </a:spcBef>
              <a:spcAft>
                <a:spcPts val="0"/>
              </a:spcAft>
              <a:buClr>
                <a:schemeClr val="dk1"/>
              </a:buClr>
              <a:buSzPts val="1960"/>
              <a:buFont typeface="Arial"/>
              <a:buChar char="•"/>
            </a:pPr>
            <a:r>
              <a:rPr lang="en-US" sz="1600" b="0" i="0" u="none" strike="noStrike" cap="none" dirty="0">
                <a:solidFill>
                  <a:schemeClr val="dk1"/>
                </a:solidFill>
                <a:latin typeface="Calibri"/>
                <a:ea typeface="Calibri"/>
                <a:cs typeface="Calibri"/>
                <a:sym typeface="Calibri"/>
              </a:rPr>
              <a:t>The Florida Board of Pharmacy has traditionally viewed it as up to the professional judgment of the pharmacist; their rationale is that the patient-physician relationship was valid at the time the prescription was written, so the refills remaining are valid and the prescription itself is valid.</a:t>
            </a:r>
            <a:endParaRPr sz="2000" dirty="0"/>
          </a:p>
          <a:p>
            <a:pPr marL="228600" marR="0" lvl="0" indent="-228600" algn="l" rtl="0">
              <a:lnSpc>
                <a:spcPct val="70000"/>
              </a:lnSpc>
              <a:spcBef>
                <a:spcPts val="1000"/>
              </a:spcBef>
              <a:spcAft>
                <a:spcPts val="0"/>
              </a:spcAft>
              <a:buClr>
                <a:schemeClr val="dk1"/>
              </a:buClr>
              <a:buSzPts val="1960"/>
              <a:buFont typeface="Arial"/>
              <a:buChar char="•"/>
            </a:pPr>
            <a:r>
              <a:rPr lang="en-US" sz="1600" b="0" i="0" u="none" strike="noStrike" cap="none" dirty="0">
                <a:solidFill>
                  <a:schemeClr val="dk1"/>
                </a:solidFill>
                <a:sym typeface="Calibri"/>
              </a:rPr>
              <a:t>However, the pharmacist must consider whether it makes sense to fill it – evaluate on a case-by-case basis. How long has it been since the prescription was written? How long has it been since the patient has been seen? Is the prescription expired? </a:t>
            </a:r>
            <a:r>
              <a:rPr lang="en-US" sz="1600" dirty="0"/>
              <a:t>(If the prescription is expired, then no one will care if the prescriber is dead, because the prescription itself is dead)</a:t>
            </a:r>
            <a:r>
              <a:rPr lang="en-US" sz="1600" b="0" i="0" u="none" strike="noStrike" cap="none" dirty="0">
                <a:solidFill>
                  <a:schemeClr val="dk1"/>
                </a:solidFill>
                <a:sym typeface="Calibri"/>
              </a:rPr>
              <a:t> What medication/indication is it for? </a:t>
            </a:r>
            <a:endParaRPr sz="2000" dirty="0"/>
          </a:p>
          <a:p>
            <a:pPr marL="228600" marR="0" lvl="0" indent="-228600" algn="l" rtl="0">
              <a:lnSpc>
                <a:spcPct val="70000"/>
              </a:lnSpc>
              <a:spcBef>
                <a:spcPts val="1000"/>
              </a:spcBef>
              <a:spcAft>
                <a:spcPts val="0"/>
              </a:spcAft>
              <a:buClr>
                <a:schemeClr val="dk1"/>
              </a:buClr>
              <a:buSzPts val="1960"/>
              <a:buFont typeface="Arial"/>
              <a:buChar char="•"/>
            </a:pPr>
            <a:r>
              <a:rPr lang="en-US" sz="1600" b="0" i="0" u="none" strike="noStrike" cap="none" dirty="0">
                <a:solidFill>
                  <a:schemeClr val="dk1"/>
                </a:solidFill>
                <a:latin typeface="Calibri"/>
                <a:ea typeface="Calibri"/>
                <a:cs typeface="Calibri"/>
                <a:sym typeface="Calibri"/>
              </a:rPr>
              <a:t>Other states’ laws find it reasonable to fill a 30 to 90 day supply and advise the patient to find another physician to monitor their condition to make any future adjustments to their dose as necessary – it would be reasonable to do this here as well, in spite of a lack of an actual law</a:t>
            </a:r>
            <a:endParaRPr sz="2000" dirty="0"/>
          </a:p>
          <a:p>
            <a:pPr marL="228600" marR="0" lvl="0" indent="-228600" algn="l" rtl="0">
              <a:lnSpc>
                <a:spcPct val="70000"/>
              </a:lnSpc>
              <a:spcBef>
                <a:spcPts val="1000"/>
              </a:spcBef>
              <a:spcAft>
                <a:spcPts val="0"/>
              </a:spcAft>
              <a:buClr>
                <a:schemeClr val="dk1"/>
              </a:buClr>
              <a:buSzPts val="1960"/>
              <a:buFont typeface="Arial"/>
              <a:buChar char="•"/>
            </a:pPr>
            <a:r>
              <a:rPr lang="en-US" sz="1600" dirty="0"/>
              <a:t>In summary, o</a:t>
            </a:r>
            <a:r>
              <a:rPr lang="en-US" sz="1600" b="0" i="0" u="none" strike="noStrike" cap="none" dirty="0">
                <a:solidFill>
                  <a:schemeClr val="dk1"/>
                </a:solidFill>
                <a:sym typeface="Calibri"/>
              </a:rPr>
              <a:t>ur state does not have a specific law on this issue, but the Board views it as under the pharmacist’s professional judgment</a:t>
            </a:r>
            <a:endParaRPr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40324" y="331729"/>
            <a:ext cx="3309872" cy="181034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8253" y="4035669"/>
            <a:ext cx="1941216" cy="2509715"/>
          </a:xfrm>
          <a:prstGeom prst="rect">
            <a:avLst/>
          </a:prstGeom>
        </p:spPr>
      </p:pic>
      <p:sp>
        <p:nvSpPr>
          <p:cNvPr id="6" name="TextBox 5"/>
          <p:cNvSpPr txBox="1"/>
          <p:nvPr/>
        </p:nvSpPr>
        <p:spPr>
          <a:xfrm>
            <a:off x="7390294" y="1374607"/>
            <a:ext cx="1933543" cy="1015663"/>
          </a:xfrm>
          <a:prstGeom prst="rect">
            <a:avLst/>
          </a:prstGeom>
          <a:noFill/>
        </p:spPr>
        <p:txBody>
          <a:bodyPr wrap="none" rtlCol="0">
            <a:spAutoFit/>
          </a:bodyPr>
          <a:lstStyle/>
          <a:p>
            <a:r>
              <a:rPr lang="en-US" sz="1200" dirty="0"/>
              <a:t>Sirs Patrick Stewart &amp; Ian</a:t>
            </a:r>
          </a:p>
          <a:p>
            <a:r>
              <a:rPr lang="en-US" sz="1200" dirty="0" err="1"/>
              <a:t>McKellen</a:t>
            </a:r>
            <a:r>
              <a:rPr lang="en-US" sz="1200" dirty="0"/>
              <a:t> being cute old</a:t>
            </a:r>
          </a:p>
          <a:p>
            <a:r>
              <a:rPr lang="en-US" sz="1200" dirty="0"/>
              <a:t>people of retirement age! </a:t>
            </a:r>
          </a:p>
          <a:p>
            <a:r>
              <a:rPr lang="en-US" sz="1200" dirty="0"/>
              <a:t>I aspire to be a cute</a:t>
            </a:r>
          </a:p>
          <a:p>
            <a:r>
              <a:rPr lang="en-US" sz="1200" dirty="0"/>
              <a:t>old person eventually!</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3837" y="1800696"/>
            <a:ext cx="2700062" cy="2025047"/>
          </a:xfrm>
          <a:prstGeom prst="rect">
            <a:avLst/>
          </a:prstGeom>
        </p:spPr>
      </p:pic>
    </p:spTree>
    <p:extLst>
      <p:ext uri="{BB962C8B-B14F-4D97-AF65-F5344CB8AC3E}">
        <p14:creationId xmlns:p14="http://schemas.microsoft.com/office/powerpoint/2010/main" val="3774154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94EA2F1-1340-4314-AD88-69A67C41783C}"/>
              </a:ext>
            </a:extLst>
          </p:cNvPr>
          <p:cNvSpPr>
            <a:spLocks noGrp="1"/>
          </p:cNvSpPr>
          <p:nvPr>
            <p:ph type="title"/>
          </p:nvPr>
        </p:nvSpPr>
        <p:spPr/>
        <p:txBody>
          <a:bodyPr/>
          <a:lstStyle/>
          <a:p>
            <a:r>
              <a:rPr lang="en-US" dirty="0"/>
              <a:t>   </a:t>
            </a:r>
          </a:p>
        </p:txBody>
      </p:sp>
      <p:sp>
        <p:nvSpPr>
          <p:cNvPr id="5" name="Content Placeholder 4">
            <a:extLst>
              <a:ext uri="{FF2B5EF4-FFF2-40B4-BE49-F238E27FC236}">
                <a16:creationId xmlns:a16="http://schemas.microsoft.com/office/drawing/2014/main" id="{64AAB66E-8E93-4109-BA89-B85C72C65945}"/>
              </a:ext>
            </a:extLst>
          </p:cNvPr>
          <p:cNvSpPr>
            <a:spLocks noGrp="1"/>
          </p:cNvSpPr>
          <p:nvPr>
            <p:ph idx="1"/>
          </p:nvPr>
        </p:nvSpPr>
        <p:spPr/>
        <p:txBody>
          <a:bodyPr/>
          <a:lstStyle/>
          <a:p>
            <a:pPr marL="0" indent="0">
              <a:buNone/>
            </a:pPr>
            <a:r>
              <a:rPr lang="en-US" dirty="0"/>
              <a:t>   </a:t>
            </a:r>
          </a:p>
        </p:txBody>
      </p:sp>
      <p:pic>
        <p:nvPicPr>
          <p:cNvPr id="6" name="Picture 5">
            <a:extLst>
              <a:ext uri="{FF2B5EF4-FFF2-40B4-BE49-F238E27FC236}">
                <a16:creationId xmlns:a16="http://schemas.microsoft.com/office/drawing/2014/main" id="{99081A9F-6BEE-45FB-97FB-58E37EDDB9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0894" y="1609644"/>
            <a:ext cx="6859563" cy="5039873"/>
          </a:xfrm>
          <a:prstGeom prst="rect">
            <a:avLst/>
          </a:prstGeom>
        </p:spPr>
      </p:pic>
      <p:sp>
        <p:nvSpPr>
          <p:cNvPr id="7"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buClrTx/>
              <a:buFontTx/>
            </a:pPr>
            <a:r>
              <a:rPr lang="en-US" sz="2400" b="0" cap="none" dirty="0">
                <a:solidFill>
                  <a:schemeClr val="bg1"/>
                </a:solidFill>
                <a:effectLst/>
                <a:latin typeface="Calibri" panose="020F0502020204030204" pitchFamily="34" charset="0"/>
                <a:cs typeface="Calibri" panose="020F0502020204030204" pitchFamily="34" charset="0"/>
              </a:rPr>
              <a:t>1.3.5 Requirements for the issuance of controlled substance prescriptions/orders – </a:t>
            </a:r>
            <a:br>
              <a:rPr lang="en-US" sz="2400" b="0" cap="none" dirty="0">
                <a:solidFill>
                  <a:schemeClr val="bg1"/>
                </a:solidFill>
                <a:effectLst/>
                <a:latin typeface="Calibri" panose="020F0502020204030204" pitchFamily="34" charset="0"/>
                <a:cs typeface="Calibri" panose="020F0502020204030204" pitchFamily="34" charset="0"/>
              </a:rPr>
            </a:br>
            <a:r>
              <a:rPr lang="en-US" sz="2400" cap="none" dirty="0">
                <a:solidFill>
                  <a:srgbClr val="00B0F0"/>
                </a:solidFill>
                <a:effectLst/>
                <a:latin typeface="Calibri" panose="020F0502020204030204" pitchFamily="34" charset="0"/>
                <a:cs typeface="Calibri" panose="020F0502020204030204" pitchFamily="34" charset="0"/>
              </a:rPr>
              <a:t>Time Limits for Dispensing Initial Prescriptions/drug orders</a:t>
            </a:r>
            <a:br>
              <a:rPr lang="en-US" sz="2400" b="0" cap="none" dirty="0">
                <a:solidFill>
                  <a:schemeClr val="bg1"/>
                </a:solidFill>
                <a:effectLst/>
                <a:latin typeface="Calibri" panose="020F0502020204030204" pitchFamily="34" charset="0"/>
                <a:cs typeface="Calibri" panose="020F0502020204030204" pitchFamily="34" charset="0"/>
              </a:rPr>
            </a:br>
            <a:r>
              <a:rPr lang="en-US" sz="2400" b="0" cap="none" dirty="0">
                <a:solidFill>
                  <a:schemeClr val="bg1"/>
                </a:solidFill>
                <a:effectLst/>
                <a:latin typeface="Calibri" panose="020F0502020204030204" pitchFamily="34" charset="0"/>
                <a:cs typeface="Calibri" panose="020F0502020204030204" pitchFamily="34" charset="0"/>
              </a:rPr>
              <a:t>Chart From Authority for Prescribing Limits…again for general knowledge purposes</a:t>
            </a:r>
          </a:p>
        </p:txBody>
      </p:sp>
    </p:spTree>
    <p:extLst>
      <p:ext uri="{BB962C8B-B14F-4D97-AF65-F5344CB8AC3E}">
        <p14:creationId xmlns:p14="http://schemas.microsoft.com/office/powerpoint/2010/main" val="2866626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1.4 Procedures necessary to properly dispense a pharmaceutical product, including controlled substances, pursuant to a prescription/drug order</a:t>
            </a:r>
            <a:br>
              <a:rPr lang="en-US" sz="1800" dirty="0"/>
            </a:br>
            <a:r>
              <a:rPr lang="en-US" sz="1800" dirty="0"/>
              <a:t>1.4.1 Responsibilities for determining whether prescriptions/orders were issued for a legitimate medical</a:t>
            </a:r>
            <a:br>
              <a:rPr lang="en-US" sz="1800" dirty="0"/>
            </a:br>
            <a:r>
              <a:rPr lang="en-US" sz="1800" dirty="0"/>
              <a:t>purpose and within all applicable legal restrictions – </a:t>
            </a:r>
            <a:r>
              <a:rPr lang="en-US" sz="1800" b="1" dirty="0">
                <a:solidFill>
                  <a:srgbClr val="FF0000"/>
                </a:solidFill>
              </a:rPr>
              <a:t>RED FLAGS</a:t>
            </a:r>
          </a:p>
        </p:txBody>
      </p:sp>
      <p:sp>
        <p:nvSpPr>
          <p:cNvPr id="3" name="Text Placeholder 2"/>
          <p:cNvSpPr>
            <a:spLocks noGrp="1"/>
          </p:cNvSpPr>
          <p:nvPr>
            <p:ph type="body" idx="1"/>
          </p:nvPr>
        </p:nvSpPr>
        <p:spPr>
          <a:xfrm>
            <a:off x="523702" y="1612669"/>
            <a:ext cx="7705898" cy="4564294"/>
          </a:xfrm>
        </p:spPr>
        <p:txBody>
          <a:bodyPr/>
          <a:lstStyle/>
          <a:p>
            <a:pPr marL="50800" indent="0">
              <a:buNone/>
            </a:pPr>
            <a:r>
              <a:rPr lang="en-US" sz="1800" dirty="0"/>
              <a:t>Red Flags as determined by NABP</a:t>
            </a:r>
          </a:p>
          <a:p>
            <a:r>
              <a:rPr lang="en-US" sz="1800" dirty="0"/>
              <a:t> Presentation of the Prescription</a:t>
            </a:r>
          </a:p>
          <a:p>
            <a:pPr lvl="1"/>
            <a:r>
              <a:rPr lang="en-US" sz="1400" dirty="0"/>
              <a:t>Patients travel in groups and/or have unexplainable common factors in their relationships with each other. For example, groups of patients present prescriptions for the same controlled substance(s) from the same prescriber or multiple family members or patients living at the same address present similar controlled-substance prescriptions to the pharmacy on the same day.</a:t>
            </a:r>
          </a:p>
          <a:p>
            <a:pPr lvl="1"/>
            <a:r>
              <a:rPr lang="en-US" sz="1400" dirty="0"/>
              <a:t>A patient presents prescriptions for controlled substances written in the names of other people. This does not apply to designated caregivers presenting prescriptions for patient.</a:t>
            </a:r>
          </a:p>
          <a:p>
            <a:pPr lvl="1"/>
            <a:r>
              <a:rPr lang="en-US" sz="1400" dirty="0"/>
              <a:t>A patient presents a prescription for a controlled substance that the pharmacist knows or reasonably believes that another pharmacy refused to fill.</a:t>
            </a:r>
          </a:p>
          <a:p>
            <a:pPr lvl="1"/>
            <a:r>
              <a:rPr lang="en-US" sz="1400" dirty="0"/>
              <a:t>A handwritten prescription is presented at the pharmacy, looking altered or flawlessly thorough (contains patient address, quantity spelled out, patient's date of birth, multiple provider identifiers, lacks common abbreviations, etc.).</a:t>
            </a:r>
          </a:p>
          <a:p>
            <a:pPr lvl="1"/>
            <a:r>
              <a:rPr lang="en-US" sz="1400" dirty="0"/>
              <a:t>The pharmacist becomes aware that the prescriber’s Drug Enforcement Agency (DEA)registration has been previously suspended or revoked or is pending suspension or revocation.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4291" y="2830843"/>
            <a:ext cx="3546157" cy="2138522"/>
          </a:xfrm>
          <a:prstGeom prst="rect">
            <a:avLst/>
          </a:prstGeom>
        </p:spPr>
      </p:pic>
    </p:spTree>
    <p:extLst>
      <p:ext uri="{BB962C8B-B14F-4D97-AF65-F5344CB8AC3E}">
        <p14:creationId xmlns:p14="http://schemas.microsoft.com/office/powerpoint/2010/main" val="3206868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1.4 Procedures necessary to properly dispense a pharmaceutical product, including controlled substances, pursuant to a prescription/drug order</a:t>
            </a:r>
            <a:br>
              <a:rPr lang="en-US" sz="1800" dirty="0"/>
            </a:br>
            <a:r>
              <a:rPr lang="en-US" sz="1800" dirty="0"/>
              <a:t>1.4.1 Responsibilities for determining whether prescriptions/orders were issued for a legitimate medical</a:t>
            </a:r>
            <a:br>
              <a:rPr lang="en-US" sz="1800" dirty="0"/>
            </a:br>
            <a:r>
              <a:rPr lang="en-US" sz="1800" dirty="0"/>
              <a:t>purpose and within all applicable legal restrictions – </a:t>
            </a:r>
            <a:r>
              <a:rPr lang="en-US" sz="1800" b="1" dirty="0">
                <a:solidFill>
                  <a:srgbClr val="FF0000"/>
                </a:solidFill>
              </a:rPr>
              <a:t>RED FLAGS</a:t>
            </a:r>
          </a:p>
        </p:txBody>
      </p:sp>
      <p:sp>
        <p:nvSpPr>
          <p:cNvPr id="3" name="Text Placeholder 2"/>
          <p:cNvSpPr>
            <a:spLocks noGrp="1"/>
          </p:cNvSpPr>
          <p:nvPr>
            <p:ph type="body" idx="1"/>
          </p:nvPr>
        </p:nvSpPr>
        <p:spPr>
          <a:xfrm>
            <a:off x="523702" y="1612669"/>
            <a:ext cx="9268691" cy="4564294"/>
          </a:xfrm>
        </p:spPr>
        <p:txBody>
          <a:bodyPr/>
          <a:lstStyle/>
          <a:p>
            <a:pPr marL="50800" indent="0">
              <a:buNone/>
            </a:pPr>
            <a:r>
              <a:rPr lang="en-US" sz="1800" dirty="0"/>
              <a:t>Red Flags as determined by NABP</a:t>
            </a:r>
          </a:p>
          <a:p>
            <a:r>
              <a:rPr lang="en-US" sz="1800" dirty="0"/>
              <a:t> Patient Behavior</a:t>
            </a:r>
          </a:p>
          <a:p>
            <a:pPr lvl="1"/>
            <a:r>
              <a:rPr lang="en-US" sz="1400" dirty="0"/>
              <a:t>The patient pressures the pharmacist to dispense the controlled substance by making implied or direct threats.</a:t>
            </a:r>
          </a:p>
          <a:p>
            <a:pPr lvl="1"/>
            <a:r>
              <a:rPr lang="en-US" sz="1400" dirty="0"/>
              <a:t>The patient shows physical signs associated with controlled-substance abuse, such as appearing sedated, confused, intoxicated, or exhibiting withdrawal symptoms.</a:t>
            </a:r>
          </a:p>
          <a:p>
            <a:pPr lvl="1"/>
            <a:r>
              <a:rPr lang="en-US" sz="1400" dirty="0"/>
              <a:t>The patient obtains the same or a similar controlled-substance prescription from multiple health care practitioners without disclosing those existing controlled-substance prescriptions.</a:t>
            </a:r>
          </a:p>
          <a:p>
            <a:pPr lvl="1"/>
            <a:r>
              <a:rPr lang="en-US" sz="1400" dirty="0"/>
              <a:t>The patient obtains controlled-substance medications from 1 pharmacy, while having received the same or similar controlled substance(s) from another pharmacy or other pharmacies, without disclosing those existing controlled-substance prescriptions.</a:t>
            </a:r>
          </a:p>
          <a:p>
            <a:pPr lvl="1"/>
            <a:r>
              <a:rPr lang="en-US" sz="1400" dirty="0"/>
              <a:t>The patient presents prescriptions for highly abused controlled-substance medications, which may vary by region. The pharmacist should be aware of abuse trends in their area.</a:t>
            </a:r>
          </a:p>
          <a:p>
            <a:pPr lvl="1"/>
            <a:r>
              <a:rPr lang="en-US" sz="1400" dirty="0"/>
              <a:t>The patient presents several prescriptions written for controlled and non-controlled substances but only wants the controlled-substance medication(s) dispensed.</a:t>
            </a:r>
          </a:p>
          <a:p>
            <a:pPr lvl="1"/>
            <a:r>
              <a:rPr lang="en-US" sz="1400" dirty="0"/>
              <a:t>The patient has a history of untruthfulness when filling controlled-substance prescriptions.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6020" y="2257078"/>
            <a:ext cx="1752600" cy="2609850"/>
          </a:xfrm>
          <a:prstGeom prst="rect">
            <a:avLst/>
          </a:prstGeom>
        </p:spPr>
      </p:pic>
    </p:spTree>
    <p:extLst>
      <p:ext uri="{BB962C8B-B14F-4D97-AF65-F5344CB8AC3E}">
        <p14:creationId xmlns:p14="http://schemas.microsoft.com/office/powerpoint/2010/main" val="165202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1.4 Procedures necessary to properly dispense a pharmaceutical product, including controlled substances, pursuant to a prescription/drug order</a:t>
            </a:r>
            <a:br>
              <a:rPr lang="en-US" sz="1800" dirty="0"/>
            </a:br>
            <a:r>
              <a:rPr lang="en-US" sz="1800" dirty="0"/>
              <a:t>1.4.1 Responsibilities for determining whether prescriptions/orders were issued for a legitimate medical</a:t>
            </a:r>
            <a:br>
              <a:rPr lang="en-US" sz="1800" dirty="0"/>
            </a:br>
            <a:r>
              <a:rPr lang="en-US" sz="1800" dirty="0"/>
              <a:t>purpose and within all applicable legal restrictions – </a:t>
            </a:r>
            <a:r>
              <a:rPr lang="en-US" sz="1800" b="1" dirty="0">
                <a:solidFill>
                  <a:srgbClr val="FF0000"/>
                </a:solidFill>
              </a:rPr>
              <a:t>RED FLAGS</a:t>
            </a:r>
          </a:p>
        </p:txBody>
      </p:sp>
      <p:sp>
        <p:nvSpPr>
          <p:cNvPr id="3" name="Text Placeholder 2"/>
          <p:cNvSpPr>
            <a:spLocks noGrp="1"/>
          </p:cNvSpPr>
          <p:nvPr>
            <p:ph type="body" idx="1"/>
          </p:nvPr>
        </p:nvSpPr>
        <p:spPr>
          <a:xfrm>
            <a:off x="523702" y="1612669"/>
            <a:ext cx="7547956" cy="4564294"/>
          </a:xfrm>
        </p:spPr>
        <p:txBody>
          <a:bodyPr/>
          <a:lstStyle/>
          <a:p>
            <a:pPr marL="50800" indent="0">
              <a:buNone/>
            </a:pPr>
            <a:r>
              <a:rPr lang="en-US" sz="1800" dirty="0"/>
              <a:t>Red Flags as determined by NABP</a:t>
            </a:r>
          </a:p>
          <a:p>
            <a:r>
              <a:rPr lang="en-US" sz="1800" dirty="0"/>
              <a:t> Medication Taking/Supply</a:t>
            </a:r>
          </a:p>
          <a:p>
            <a:pPr lvl="1"/>
            <a:r>
              <a:rPr lang="en-US" sz="1400" dirty="0"/>
              <a:t>The patient presents prescriptions for large quantities or large numbers of prescriptions for controlled substances.</a:t>
            </a:r>
          </a:p>
          <a:p>
            <a:pPr lvl="1"/>
            <a:r>
              <a:rPr lang="en-US" sz="1400" dirty="0"/>
              <a:t>There is therapeutic duplication for 2 or more long-acting and/or 2 or more short-acting opiates.</a:t>
            </a:r>
          </a:p>
          <a:p>
            <a:pPr lvl="1"/>
            <a:r>
              <a:rPr lang="en-US" sz="1400" dirty="0"/>
              <a:t>The patient presents prescriptions for highly abused “cocktails” (combination of opiate, benzodiazepine, and muscle relaxant) of controlled-substance medications.</a:t>
            </a:r>
            <a:endParaRPr lang="en-US" sz="1800" dirty="0"/>
          </a:p>
          <a:p>
            <a:r>
              <a:rPr lang="en-US" sz="1800" dirty="0"/>
              <a:t>Illicit/Illegal</a:t>
            </a:r>
          </a:p>
          <a:p>
            <a:pPr lvl="1"/>
            <a:r>
              <a:rPr lang="en-US" sz="1400" dirty="0"/>
              <a:t>The patient indicates that drugs will be shared with others or sold.</a:t>
            </a:r>
          </a:p>
          <a:p>
            <a:pPr lvl="1"/>
            <a:r>
              <a:rPr lang="en-US" sz="1400" dirty="0"/>
              <a:t>The prescriber’s DEA registration or state license has expired or been suspended or revoked.</a:t>
            </a:r>
          </a:p>
          <a:p>
            <a:pPr lvl="1"/>
            <a:r>
              <a:rPr lang="en-US" sz="1400" dirty="0"/>
              <a:t>The patient presents a prescription from a prescriber who is prescribing outside the scope of his/her practice, as defined by state law.</a:t>
            </a:r>
          </a:p>
          <a:p>
            <a:pPr lvl="1"/>
            <a:r>
              <a:rPr lang="en-US" sz="1400" dirty="0"/>
              <a:t>The patient alters, forges, sells or rewrites prescriptions.</a:t>
            </a:r>
          </a:p>
          <a:p>
            <a:pPr lvl="1"/>
            <a:r>
              <a:rPr lang="en-US" sz="1400" dirty="0"/>
              <a:t>The patient is diverting/selling medication or getting drugs from others.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133" y="2394065"/>
            <a:ext cx="3694649" cy="2466178"/>
          </a:xfrm>
          <a:prstGeom prst="rect">
            <a:avLst/>
          </a:prstGeom>
        </p:spPr>
      </p:pic>
    </p:spTree>
    <p:extLst>
      <p:ext uri="{BB962C8B-B14F-4D97-AF65-F5344CB8AC3E}">
        <p14:creationId xmlns:p14="http://schemas.microsoft.com/office/powerpoint/2010/main" val="1021212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575" y="0"/>
            <a:ext cx="10515600" cy="1325563"/>
          </a:xfrm>
        </p:spPr>
        <p:txBody>
          <a:bodyPr/>
          <a:lstStyle/>
          <a:p>
            <a:r>
              <a:rPr lang="en-US" sz="1800" dirty="0"/>
              <a:t>1.4 Procedures necessary to properly dispense a pharmaceutical product, including controlled substances, pursuant to a prescription/drug order</a:t>
            </a:r>
            <a:br>
              <a:rPr lang="en-US" sz="1800" dirty="0"/>
            </a:br>
            <a:r>
              <a:rPr lang="en-US" sz="1800" dirty="0"/>
              <a:t>1.4.1 Responsibilities for determining whether prescriptions/orders were issued for a legitimate medical</a:t>
            </a:r>
            <a:br>
              <a:rPr lang="en-US" sz="1800" dirty="0"/>
            </a:br>
            <a:r>
              <a:rPr lang="en-US" sz="1800" dirty="0"/>
              <a:t>purpose and within all applicable legal restrictions – </a:t>
            </a:r>
            <a:r>
              <a:rPr lang="en-US" sz="1800" b="1" dirty="0">
                <a:solidFill>
                  <a:srgbClr val="FF0000"/>
                </a:solidFill>
              </a:rPr>
              <a:t>RED FLAGS</a:t>
            </a:r>
          </a:p>
        </p:txBody>
      </p:sp>
      <p:sp>
        <p:nvSpPr>
          <p:cNvPr id="3" name="Text Placeholder 2"/>
          <p:cNvSpPr>
            <a:spLocks noGrp="1"/>
          </p:cNvSpPr>
          <p:nvPr>
            <p:ph type="body" idx="1"/>
          </p:nvPr>
        </p:nvSpPr>
        <p:spPr>
          <a:xfrm>
            <a:off x="523702" y="1213658"/>
            <a:ext cx="7547956" cy="4963305"/>
          </a:xfrm>
        </p:spPr>
        <p:txBody>
          <a:bodyPr/>
          <a:lstStyle/>
          <a:p>
            <a:pPr marL="50800" indent="0">
              <a:buNone/>
            </a:pPr>
            <a:r>
              <a:rPr lang="en-US" sz="1600" dirty="0"/>
              <a:t>Red Flags from DEA</a:t>
            </a:r>
          </a:p>
          <a:p>
            <a:r>
              <a:rPr lang="en-US" sz="1200" dirty="0"/>
              <a:t>Prescriptions for large quantities of a “cocktail” or “holy trinity” of opioids, benzodiazepines, and </a:t>
            </a:r>
            <a:r>
              <a:rPr lang="en-US" sz="1200" dirty="0" err="1"/>
              <a:t>carisoprodol</a:t>
            </a:r>
            <a:endParaRPr lang="en-US" sz="1200" dirty="0"/>
          </a:p>
          <a:p>
            <a:r>
              <a:rPr lang="en-US" sz="1200" dirty="0"/>
              <a:t>Diagnosis of “lower lumbar pain” (DEA testified that 90% of pill mill doctors use this diagnosis code)</a:t>
            </a:r>
          </a:p>
          <a:p>
            <a:r>
              <a:rPr lang="en-US" sz="1200" dirty="0"/>
              <a:t>Pattern prescribing (prescriptions for same drugs and quantities coming from one prescriber)</a:t>
            </a:r>
          </a:p>
          <a:p>
            <a:r>
              <a:rPr lang="en-US" sz="1200" dirty="0"/>
              <a:t>Shared addresses by customers presenting prescriptions on the same day</a:t>
            </a:r>
          </a:p>
          <a:p>
            <a:r>
              <a:rPr lang="en-US" sz="1200" dirty="0"/>
              <a:t>Customers going to pharmacy counter with dilated pupils and difficulty concentrating</a:t>
            </a:r>
          </a:p>
          <a:p>
            <a:r>
              <a:rPr lang="en-US" sz="1200" dirty="0"/>
              <a:t>Physical distance between the doctor, patient, and pharmacy</a:t>
            </a:r>
          </a:p>
          <a:p>
            <a:r>
              <a:rPr lang="en-US" sz="1200" dirty="0"/>
              <a:t>Patients paying in cash or sometimes using insurance and other times cash</a:t>
            </a:r>
          </a:p>
          <a:p>
            <a:r>
              <a:rPr lang="en-US" sz="1200" dirty="0"/>
              <a:t>Prescriptions done in “factory-like” manner—no reason to prescribe 15 mg AND 30 mg oxycodone because 30 mg tabs are scored down the middle</a:t>
            </a:r>
          </a:p>
          <a:p>
            <a:r>
              <a:rPr lang="en-US" sz="1200" dirty="0"/>
              <a:t>Patient uses medicines from multiple physicians or filled at multiple pharmacies (from PDMP)</a:t>
            </a:r>
          </a:p>
          <a:p>
            <a:r>
              <a:rPr lang="en-US" sz="1200" dirty="0"/>
              <a:t>Inordinately large quantity of controlled substances prescribed</a:t>
            </a:r>
          </a:p>
          <a:p>
            <a:r>
              <a:rPr lang="en-US" sz="1200" dirty="0"/>
              <a:t>Prescriptions refilled at inconsistent intervals based on quantity</a:t>
            </a:r>
          </a:p>
          <a:p>
            <a:r>
              <a:rPr lang="en-US" sz="1200" dirty="0"/>
              <a:t>Use of street drug name by patient or prescriber</a:t>
            </a:r>
          </a:p>
          <a:p>
            <a:r>
              <a:rPr lang="en-US" sz="1200" dirty="0"/>
              <a:t>Suspicion of forged or altered prescriptions</a:t>
            </a:r>
          </a:p>
          <a:p>
            <a:r>
              <a:rPr lang="en-US" sz="1200" dirty="0"/>
              <a:t>Suspicion of forged or altered ID, or refusal to provide</a:t>
            </a:r>
          </a:p>
          <a:p>
            <a:r>
              <a:rPr lang="en-US" sz="1200" dirty="0"/>
              <a:t>People who are not regular patrons or residents of the community show up with prescriptions from the same prescriber</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6036" t="-195" r="21373" b="1704"/>
          <a:stretch/>
        </p:blipFill>
        <p:spPr>
          <a:xfrm>
            <a:off x="8269778" y="2128058"/>
            <a:ext cx="3450846" cy="2959331"/>
          </a:xfrm>
          <a:prstGeom prst="rect">
            <a:avLst/>
          </a:prstGeom>
        </p:spPr>
      </p:pic>
      <p:sp>
        <p:nvSpPr>
          <p:cNvPr id="6" name="TextBox 5"/>
          <p:cNvSpPr txBox="1"/>
          <p:nvPr/>
        </p:nvSpPr>
        <p:spPr>
          <a:xfrm flipH="1">
            <a:off x="253538" y="6460444"/>
            <a:ext cx="11010208" cy="230832"/>
          </a:xfrm>
          <a:prstGeom prst="rect">
            <a:avLst/>
          </a:prstGeom>
          <a:noFill/>
        </p:spPr>
        <p:txBody>
          <a:bodyPr wrap="square" rtlCol="0">
            <a:spAutoFit/>
          </a:bodyPr>
          <a:lstStyle/>
          <a:p>
            <a:r>
              <a:rPr lang="en-US" sz="900" dirty="0"/>
              <a:t>file:///C:/Users/ssteinha/Downloads/esplive-aps_2014-05-19_twillman_dea-red-flags.pdf</a:t>
            </a:r>
          </a:p>
        </p:txBody>
      </p:sp>
    </p:spTree>
    <p:extLst>
      <p:ext uri="{BB962C8B-B14F-4D97-AF65-F5344CB8AC3E}">
        <p14:creationId xmlns:p14="http://schemas.microsoft.com/office/powerpoint/2010/main" val="1980909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67" y="373438"/>
            <a:ext cx="10515600" cy="1325563"/>
          </a:xfrm>
        </p:spPr>
        <p:txBody>
          <a:bodyPr/>
          <a:lstStyle/>
          <a:p>
            <a:r>
              <a:rPr lang="en-US" sz="1800" dirty="0"/>
              <a:t>1.4 Procedures necessary to properly dispense a pharmaceutical product, including controlled substances, pursuant to a prescription/drug order</a:t>
            </a:r>
            <a:br>
              <a:rPr lang="en-US" sz="1800" dirty="0"/>
            </a:br>
            <a:r>
              <a:rPr lang="en-US" sz="1800" dirty="0"/>
              <a:t>1.4.1 Responsibilities for determining whether prescriptions/orders were issued for a legitimate medical</a:t>
            </a:r>
            <a:br>
              <a:rPr lang="en-US" sz="1800" dirty="0"/>
            </a:br>
            <a:r>
              <a:rPr lang="en-US" sz="1800" dirty="0"/>
              <a:t>purpose and within all applicable legal restrictions – </a:t>
            </a:r>
            <a:r>
              <a:rPr lang="en-US" sz="1800" b="1" dirty="0">
                <a:solidFill>
                  <a:srgbClr val="0070C0"/>
                </a:solidFill>
              </a:rPr>
              <a:t>MAXIMUM QUANTITIES</a:t>
            </a:r>
          </a:p>
        </p:txBody>
      </p:sp>
      <p:sp>
        <p:nvSpPr>
          <p:cNvPr id="3" name="Text Placeholder 2"/>
          <p:cNvSpPr>
            <a:spLocks noGrp="1"/>
          </p:cNvSpPr>
          <p:nvPr>
            <p:ph type="body" idx="1"/>
          </p:nvPr>
        </p:nvSpPr>
        <p:spPr>
          <a:xfrm>
            <a:off x="563880" y="1609494"/>
            <a:ext cx="10375669" cy="4351338"/>
          </a:xfrm>
        </p:spPr>
        <p:txBody>
          <a:bodyPr/>
          <a:lstStyle/>
          <a:p>
            <a:pPr marL="50800" indent="0">
              <a:buNone/>
            </a:pPr>
            <a:r>
              <a:rPr lang="en-US" sz="2000" b="1" cap="all" dirty="0">
                <a:solidFill>
                  <a:srgbClr val="0070C0"/>
                </a:solidFill>
              </a:rPr>
              <a:t>There is no maximum quantity that can be dispensed under state or federal law, but there is a state law that says excessive or inappropriate quantities are not in the best interest of the patient and not in the course of the professional practice of pharmacy – BUT STILL NO FEDERAL OR STATE UPPER LIMIT</a:t>
            </a:r>
            <a:endParaRPr lang="en-US" sz="2000" dirty="0">
              <a:solidFill>
                <a:srgbClr val="0070C0"/>
              </a:solidFill>
            </a:endParaRPr>
          </a:p>
          <a:p>
            <a:r>
              <a:rPr lang="en-US" sz="2000" dirty="0"/>
              <a:t>FS 465.016(1)(</a:t>
            </a:r>
            <a:r>
              <a:rPr lang="en-US" sz="2000" dirty="0" err="1"/>
              <a:t>i</a:t>
            </a:r>
            <a:r>
              <a:rPr lang="en-US" sz="2000" dirty="0"/>
              <a:t>) The following acts constitute grounds for denial of a license or disciplinary action:</a:t>
            </a:r>
          </a:p>
          <a:p>
            <a:pPr lvl="1"/>
            <a:r>
              <a:rPr lang="en-US" sz="1600" dirty="0"/>
              <a:t>Compounding, dispensing, or distributing a legend drug, including any controlled substance, other than in the course of the professional practice of pharmacy. For purposes of this paragraph, </a:t>
            </a:r>
            <a:r>
              <a:rPr lang="en-US" sz="1600" b="1" i="1" dirty="0"/>
              <a:t>it shall be legally presumed that the compounding, dispensing, or distributing of legend drugs in excessive or inappropriate quantities is not in the best interests of the patient and is not in the course of the professional practice of pharmacy</a:t>
            </a:r>
            <a:r>
              <a:rPr lang="en-US" sz="1600" dirty="0"/>
              <a:t>.</a:t>
            </a:r>
            <a:endParaRPr lang="en-US" sz="2000" dirty="0"/>
          </a:p>
          <a:p>
            <a:r>
              <a:rPr lang="en-US" sz="2000" dirty="0"/>
              <a:t>893.08(3)(d) The exemptions authorized by this section shall be subject to the following conditions:</a:t>
            </a:r>
          </a:p>
          <a:p>
            <a:pPr lvl="1"/>
            <a:r>
              <a:rPr lang="en-US" sz="1600" b="1" i="1" dirty="0"/>
              <a:t>Nothing in this section shall be construed to limit the kind and quantity of any controlled substance that may be prescribed, administered, or dispensed to any person</a:t>
            </a:r>
            <a:r>
              <a:rPr lang="en-US" sz="1600" dirty="0"/>
              <a:t>, or for the use of any person or animal, when it is prescribed, administered, or dispensed in compliance with the general provisions of this chapter.</a:t>
            </a:r>
            <a:endParaRPr lang="en-US" sz="2000" dirty="0"/>
          </a:p>
          <a:p>
            <a:r>
              <a:rPr lang="en-US" sz="2000" dirty="0"/>
              <a:t>DEA Pharmacists Manual 2010 Edition</a:t>
            </a:r>
          </a:p>
          <a:p>
            <a:pPr lvl="1"/>
            <a:r>
              <a:rPr lang="en-US" sz="1600" dirty="0"/>
              <a:t>“there are no express federal limits with respect to the quantities of drugs dispensed via a prescription”</a:t>
            </a:r>
          </a:p>
          <a:p>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2282" y="233508"/>
            <a:ext cx="1774396" cy="1465493"/>
          </a:xfrm>
          <a:prstGeom prst="rect">
            <a:avLst/>
          </a:prstGeom>
        </p:spPr>
      </p:pic>
    </p:spTree>
    <p:extLst>
      <p:ext uri="{BB962C8B-B14F-4D97-AF65-F5344CB8AC3E}">
        <p14:creationId xmlns:p14="http://schemas.microsoft.com/office/powerpoint/2010/main" val="1689207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959"/>
              <a:buFont typeface="Calibri"/>
              <a:buNone/>
            </a:pPr>
            <a:r>
              <a:rPr lang="en-US" sz="2400" b="0" i="0" u="none" strike="noStrike" cap="none" dirty="0">
                <a:solidFill>
                  <a:schemeClr val="dk1"/>
                </a:solidFill>
                <a:latin typeface="Calibri"/>
                <a:ea typeface="Calibri"/>
                <a:cs typeface="Calibri"/>
                <a:sym typeface="Calibri"/>
              </a:rPr>
              <a:t>1.4.3 Conditions under which a prescription/order may be filled or refilled – </a:t>
            </a:r>
            <a:br>
              <a:rPr lang="en-US" sz="2400" b="0" i="0" u="none" strike="noStrike" cap="none" dirty="0">
                <a:solidFill>
                  <a:schemeClr val="dk1"/>
                </a:solidFill>
                <a:latin typeface="Calibri"/>
                <a:ea typeface="Calibri"/>
                <a:cs typeface="Calibri"/>
                <a:sym typeface="Calibri"/>
              </a:rPr>
            </a:br>
            <a:r>
              <a:rPr lang="en-US" sz="2400" b="1" i="0" u="none" strike="noStrike" cap="none" dirty="0">
                <a:solidFill>
                  <a:srgbClr val="9966FF"/>
                </a:solidFill>
                <a:latin typeface="Calibri"/>
                <a:ea typeface="Calibri"/>
                <a:cs typeface="Calibri"/>
                <a:sym typeface="Calibri"/>
              </a:rPr>
              <a:t>Death With Dignity</a:t>
            </a:r>
            <a:br>
              <a:rPr lang="en-US" sz="3959" b="0" i="0" u="none" strike="noStrike" cap="none" dirty="0">
                <a:solidFill>
                  <a:schemeClr val="dk1"/>
                </a:solidFill>
                <a:latin typeface="Calibri"/>
                <a:ea typeface="Calibri"/>
                <a:cs typeface="Calibri"/>
                <a:sym typeface="Calibri"/>
              </a:rPr>
            </a:br>
            <a:endParaRPr sz="3959" b="0" i="0" u="none" strike="noStrike" cap="none" dirty="0">
              <a:solidFill>
                <a:schemeClr val="dk1"/>
              </a:solidFill>
              <a:latin typeface="Calibri"/>
              <a:ea typeface="Calibri"/>
              <a:cs typeface="Calibri"/>
              <a:sym typeface="Calibri"/>
            </a:endParaRPr>
          </a:p>
        </p:txBody>
      </p:sp>
      <p:sp>
        <p:nvSpPr>
          <p:cNvPr id="193" name="Shape 193"/>
          <p:cNvSpPr txBox="1">
            <a:spLocks noGrp="1"/>
          </p:cNvSpPr>
          <p:nvPr>
            <p:ph type="body" idx="1"/>
          </p:nvPr>
        </p:nvSpPr>
        <p:spPr>
          <a:xfrm>
            <a:off x="838200" y="1825625"/>
            <a:ext cx="7998229"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Florida does not have a death with dignity law and is not currently considering it in the legislature</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However, there is a Florida law against assisting self-murder!</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Fl. Stat. §782.08</a:t>
            </a:r>
            <a:endParaRPr dirty="0"/>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Every person deliberately assisting another in the commission of self-murder shall be guilty of manslaughter (a second degree felony)</a:t>
            </a:r>
            <a:endParaRPr dirty="0"/>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1886" r="20888"/>
          <a:stretch/>
        </p:blipFill>
        <p:spPr>
          <a:xfrm>
            <a:off x="9119061" y="1825625"/>
            <a:ext cx="2543695" cy="3149600"/>
          </a:xfrm>
          <a:prstGeom prst="rect">
            <a:avLst/>
          </a:prstGeom>
        </p:spPr>
      </p:pic>
    </p:spTree>
    <p:extLst>
      <p:ext uri="{BB962C8B-B14F-4D97-AF65-F5344CB8AC3E}">
        <p14:creationId xmlns:p14="http://schemas.microsoft.com/office/powerpoint/2010/main" val="3124603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156557" y="183356"/>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2400" b="0" i="0" u="none" strike="noStrike" cap="none" dirty="0">
                <a:solidFill>
                  <a:schemeClr val="dk1"/>
                </a:solidFill>
                <a:latin typeface="Calibri"/>
                <a:ea typeface="Calibri"/>
                <a:cs typeface="Calibri"/>
                <a:sym typeface="Calibri"/>
              </a:rPr>
              <a:t>1.4.3 Conditions under which a prescription/order may be filled or refilled – </a:t>
            </a:r>
            <a:r>
              <a:rPr lang="en-US" sz="2400" b="1" i="0" u="none" strike="noStrike" cap="none" dirty="0">
                <a:solidFill>
                  <a:srgbClr val="CC00FF"/>
                </a:solidFill>
                <a:latin typeface="Calibri"/>
                <a:ea typeface="Calibri"/>
                <a:cs typeface="Calibri"/>
                <a:sym typeface="Calibri"/>
              </a:rPr>
              <a:t>Conscience/Moral Circumstances</a:t>
            </a:r>
            <a:endParaRPr sz="2800" b="1" i="0" u="none" strike="noStrike" cap="none" dirty="0">
              <a:solidFill>
                <a:srgbClr val="CC00FF"/>
              </a:solidFill>
              <a:latin typeface="Calibri"/>
              <a:ea typeface="Calibri"/>
              <a:cs typeface="Calibri"/>
              <a:sym typeface="Calibri"/>
            </a:endParaRPr>
          </a:p>
        </p:txBody>
      </p:sp>
      <p:sp>
        <p:nvSpPr>
          <p:cNvPr id="199" name="Shape 199"/>
          <p:cNvSpPr txBox="1">
            <a:spLocks noGrp="1"/>
          </p:cNvSpPr>
          <p:nvPr>
            <p:ph type="body" idx="1"/>
          </p:nvPr>
        </p:nvSpPr>
        <p:spPr>
          <a:xfrm>
            <a:off x="339434" y="1514056"/>
            <a:ext cx="11339947" cy="4351338"/>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chemeClr val="dk1"/>
              </a:buClr>
              <a:buSzPts val="2380"/>
              <a:buFont typeface="Arial"/>
              <a:buNone/>
            </a:pPr>
            <a:r>
              <a:rPr lang="en-US" sz="1800" b="1" i="0" u="none" strike="noStrike" cap="all" dirty="0">
                <a:solidFill>
                  <a:srgbClr val="CC00FF"/>
                </a:solidFill>
                <a:sym typeface="Calibri"/>
              </a:rPr>
              <a:t>In Florida, physicians or other persons shall not be prevented from refusing to supply contraceptives for religious reasons and shall not be held liable for refusing</a:t>
            </a:r>
          </a:p>
          <a:p>
            <a:pPr marL="0" marR="0" lvl="0" indent="0" algn="l" rtl="0">
              <a:lnSpc>
                <a:spcPct val="70000"/>
              </a:lnSpc>
              <a:spcBef>
                <a:spcPts val="0"/>
              </a:spcBef>
              <a:spcAft>
                <a:spcPts val="0"/>
              </a:spcAft>
              <a:buClr>
                <a:schemeClr val="dk1"/>
              </a:buClr>
              <a:buSzPts val="2380"/>
              <a:buFont typeface="Arial"/>
              <a:buNone/>
            </a:pPr>
            <a:endParaRPr lang="en-US" sz="1800" b="1" cap="all" dirty="0">
              <a:solidFill>
                <a:srgbClr val="CC00FF"/>
              </a:solidFill>
            </a:endParaRPr>
          </a:p>
          <a:p>
            <a:pPr marL="0" marR="0" lvl="0" indent="0" algn="l" rtl="0">
              <a:lnSpc>
                <a:spcPct val="70000"/>
              </a:lnSpc>
              <a:spcBef>
                <a:spcPts val="0"/>
              </a:spcBef>
              <a:spcAft>
                <a:spcPts val="0"/>
              </a:spcAft>
              <a:buClr>
                <a:schemeClr val="dk1"/>
              </a:buClr>
              <a:buSzPts val="2380"/>
              <a:buFont typeface="Arial"/>
              <a:buNone/>
            </a:pPr>
            <a:r>
              <a:rPr lang="en-US" sz="1800" b="1" cap="all" dirty="0">
                <a:solidFill>
                  <a:srgbClr val="CC00FF"/>
                </a:solidFill>
              </a:rPr>
              <a:t>Hospitals or any person or employee shall not be required to participate in an abortion if they have religious objections</a:t>
            </a:r>
          </a:p>
          <a:p>
            <a:pPr marL="0" marR="0" lvl="0" indent="0" algn="l" rtl="0">
              <a:lnSpc>
                <a:spcPct val="70000"/>
              </a:lnSpc>
              <a:spcBef>
                <a:spcPts val="0"/>
              </a:spcBef>
              <a:spcAft>
                <a:spcPts val="0"/>
              </a:spcAft>
              <a:buClr>
                <a:schemeClr val="dk1"/>
              </a:buClr>
              <a:buSzPts val="2380"/>
              <a:buFont typeface="Arial"/>
              <a:buNone/>
            </a:pPr>
            <a:endParaRPr lang="en-US" sz="1800" b="1" i="0" u="none" strike="noStrike" cap="all" dirty="0">
              <a:solidFill>
                <a:srgbClr val="CC00FF"/>
              </a:solidFill>
              <a:sym typeface="Calibri"/>
            </a:endParaRPr>
          </a:p>
          <a:p>
            <a:pPr marL="0" marR="0" lvl="0" indent="0" algn="l" rtl="0">
              <a:lnSpc>
                <a:spcPct val="70000"/>
              </a:lnSpc>
              <a:spcBef>
                <a:spcPts val="0"/>
              </a:spcBef>
              <a:spcAft>
                <a:spcPts val="0"/>
              </a:spcAft>
              <a:buClr>
                <a:schemeClr val="dk1"/>
              </a:buClr>
              <a:buSzPts val="2380"/>
              <a:buFont typeface="Arial"/>
              <a:buNone/>
            </a:pPr>
            <a:r>
              <a:rPr lang="en-US" sz="1800" b="1" cap="all" dirty="0">
                <a:solidFill>
                  <a:srgbClr val="CC00FF"/>
                </a:solidFill>
              </a:rPr>
              <a:t>Parents do not have to immunize their children if they object on religious grounds</a:t>
            </a:r>
          </a:p>
          <a:p>
            <a:pPr marL="0" marR="0" lvl="0" indent="0" algn="l" rtl="0">
              <a:lnSpc>
                <a:spcPct val="70000"/>
              </a:lnSpc>
              <a:spcBef>
                <a:spcPts val="0"/>
              </a:spcBef>
              <a:spcAft>
                <a:spcPts val="0"/>
              </a:spcAft>
              <a:buClr>
                <a:schemeClr val="dk1"/>
              </a:buClr>
              <a:buSzPts val="2380"/>
              <a:buFont typeface="Arial"/>
              <a:buNone/>
            </a:pPr>
            <a:endParaRPr lang="en-US" sz="1800" b="1" i="0" u="none" strike="noStrike" cap="none" dirty="0">
              <a:solidFill>
                <a:schemeClr val="dk1"/>
              </a:solidFill>
              <a:latin typeface="Calibri"/>
              <a:ea typeface="Calibri"/>
              <a:cs typeface="Calibri"/>
              <a:sym typeface="Calibri"/>
            </a:endParaRPr>
          </a:p>
          <a:p>
            <a:pPr marL="0" marR="0" lvl="0" indent="0" algn="l" rtl="0">
              <a:lnSpc>
                <a:spcPct val="70000"/>
              </a:lnSpc>
              <a:spcBef>
                <a:spcPts val="0"/>
              </a:spcBef>
              <a:spcAft>
                <a:spcPts val="0"/>
              </a:spcAft>
              <a:buClr>
                <a:schemeClr val="dk1"/>
              </a:buClr>
              <a:buSzPts val="2380"/>
              <a:buFont typeface="Arial"/>
              <a:buNone/>
            </a:pPr>
            <a:endParaRPr lang="en-US" sz="1800" b="1" dirty="0"/>
          </a:p>
          <a:p>
            <a:pPr marL="0" marR="0" lvl="0" indent="0" algn="l" rtl="0">
              <a:lnSpc>
                <a:spcPct val="70000"/>
              </a:lnSpc>
              <a:spcBef>
                <a:spcPts val="0"/>
              </a:spcBef>
              <a:spcAft>
                <a:spcPts val="0"/>
              </a:spcAft>
              <a:buClr>
                <a:schemeClr val="dk1"/>
              </a:buClr>
              <a:buSzPts val="2380"/>
              <a:buFont typeface="Arial"/>
              <a:buNone/>
            </a:pPr>
            <a:r>
              <a:rPr lang="en-US" sz="1800" b="1" i="0" u="none" strike="noStrike" cap="none" dirty="0">
                <a:solidFill>
                  <a:schemeClr val="dk1"/>
                </a:solidFill>
                <a:latin typeface="Calibri"/>
                <a:ea typeface="Calibri"/>
                <a:cs typeface="Calibri"/>
                <a:sym typeface="Calibri"/>
              </a:rPr>
              <a:t>Contraception</a:t>
            </a:r>
            <a:endParaRPr sz="1800" dirty="0"/>
          </a:p>
          <a:p>
            <a:pPr marL="228600" marR="0" lvl="0" indent="-191770" algn="l" rtl="0">
              <a:lnSpc>
                <a:spcPct val="70000"/>
              </a:lnSpc>
              <a:spcBef>
                <a:spcPts val="100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Fla. Stat. §381.0051 Family planning – Comprehensive Family Planning Act</a:t>
            </a:r>
            <a:endParaRPr sz="1800" dirty="0"/>
          </a:p>
          <a:p>
            <a:pPr marL="685800" marR="0" lvl="1" indent="-213359" algn="l" rtl="0">
              <a:lnSpc>
                <a:spcPct val="70000"/>
              </a:lnSpc>
              <a:spcBef>
                <a:spcPts val="500"/>
              </a:spcBef>
              <a:spcAft>
                <a:spcPts val="0"/>
              </a:spcAft>
              <a:buClr>
                <a:schemeClr val="dk1"/>
              </a:buClr>
              <a:buSzPts val="1800"/>
              <a:buFont typeface="Arial"/>
              <a:buChar char="•"/>
            </a:pPr>
            <a:r>
              <a:rPr lang="en-US" sz="1800" b="0" i="0" strike="noStrike" cap="none" dirty="0">
                <a:solidFill>
                  <a:schemeClr val="dk1"/>
                </a:solidFill>
                <a:sym typeface="Calibri"/>
              </a:rPr>
              <a:t>Except as otherwise provided in this section, no medical agency or institution of this state or unit of local government shall interfere with the right of any patient or physician to use medically acceptable contraceptive procedures, supplies, or information or to restrict the physician-patient relationship</a:t>
            </a:r>
            <a:endParaRPr sz="1800" dirty="0"/>
          </a:p>
          <a:p>
            <a:pPr marL="685800" marR="0" lvl="1" indent="-213359" algn="l" rtl="0">
              <a:lnSpc>
                <a:spcPct val="70000"/>
              </a:lnSpc>
              <a:spcBef>
                <a:spcPts val="500"/>
              </a:spcBef>
              <a:spcAft>
                <a:spcPts val="0"/>
              </a:spcAft>
              <a:buClr>
                <a:schemeClr val="dk1"/>
              </a:buClr>
              <a:buSzPts val="1800"/>
              <a:buFont typeface="Arial"/>
              <a:buChar char="•"/>
            </a:pPr>
            <a:r>
              <a:rPr lang="en-US" sz="1800" b="0" i="0" strike="noStrike" cap="none" dirty="0">
                <a:solidFill>
                  <a:schemeClr val="dk1"/>
                </a:solidFill>
                <a:sym typeface="Calibri"/>
              </a:rPr>
              <a:t>Requires DOH to implement a comprehensive family planning program to educate patients, provide and supply contraceptive prescriptions, perform medical evaluations, treatment for physical complications associated with use of contraceptives, provide services to the public at a readily available location and time, must emphasize service to postpartum mothers, services shall be available to all persons desirous of such services</a:t>
            </a:r>
            <a:endParaRPr sz="1800" dirty="0"/>
          </a:p>
          <a:p>
            <a:pPr marL="228600" marR="0" lvl="0" indent="-191770" algn="l" rtl="0">
              <a:lnSpc>
                <a:spcPct val="70000"/>
              </a:lnSpc>
              <a:spcBef>
                <a:spcPts val="100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Fla. Stat. §381.0051(5)</a:t>
            </a:r>
            <a:endParaRPr sz="1800" dirty="0"/>
          </a:p>
          <a:p>
            <a:pPr marL="685800" marR="0" lvl="1" indent="-213359" algn="l" rtl="0">
              <a:lnSpc>
                <a:spcPct val="70000"/>
              </a:lnSpc>
              <a:spcBef>
                <a:spcPts val="50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REFUSAL FOR RELIGIOUS OR MEDICAL REASONS—The provisions of this section shall not be interpreted so as to prevent a physician or other person from refusing to furnish any contraceptive or family planning service, supplies, or information for medical or religious reasons; and the physician or other person shall not be held liable for such refusal</a:t>
            </a:r>
            <a:endParaRPr sz="1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747" y="119423"/>
            <a:ext cx="1965699" cy="1307190"/>
          </a:xfrm>
          <a:prstGeom prst="rect">
            <a:avLst/>
          </a:prstGeom>
        </p:spPr>
      </p:pic>
    </p:spTree>
    <p:extLst>
      <p:ext uri="{BB962C8B-B14F-4D97-AF65-F5344CB8AC3E}">
        <p14:creationId xmlns:p14="http://schemas.microsoft.com/office/powerpoint/2010/main" val="1329358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2400" b="0" i="0" u="none" strike="noStrike" cap="none" dirty="0">
                <a:solidFill>
                  <a:schemeClr val="dk1"/>
                </a:solidFill>
                <a:latin typeface="Calibri"/>
                <a:ea typeface="Calibri"/>
                <a:cs typeface="Calibri"/>
                <a:sym typeface="Calibri"/>
              </a:rPr>
              <a:t>1.4.3 Conditions under which a prescription/order may be filled or refilled – </a:t>
            </a:r>
            <a:r>
              <a:rPr lang="en-US" sz="2400" b="1" i="0" u="none" strike="noStrike" cap="none" dirty="0">
                <a:solidFill>
                  <a:srgbClr val="CC00FF"/>
                </a:solidFill>
                <a:latin typeface="Calibri"/>
                <a:ea typeface="Calibri"/>
                <a:cs typeface="Calibri"/>
                <a:sym typeface="Calibri"/>
              </a:rPr>
              <a:t>Conscience/Moral Circumstances</a:t>
            </a:r>
            <a:endParaRPr sz="2800" b="1" i="0" u="none" strike="noStrike" cap="none" dirty="0">
              <a:solidFill>
                <a:srgbClr val="CC00FF"/>
              </a:solidFill>
              <a:latin typeface="Calibri"/>
              <a:ea typeface="Calibri"/>
              <a:cs typeface="Calibri"/>
              <a:sym typeface="Calibri"/>
            </a:endParaRPr>
          </a:p>
        </p:txBody>
      </p:sp>
      <p:sp>
        <p:nvSpPr>
          <p:cNvPr id="205" name="Shape 205"/>
          <p:cNvSpPr txBox="1">
            <a:spLocks noGrp="1"/>
          </p:cNvSpPr>
          <p:nvPr>
            <p:ph type="body" idx="1"/>
          </p:nvPr>
        </p:nvSpPr>
        <p:spPr>
          <a:xfrm>
            <a:off x="713509" y="1690688"/>
            <a:ext cx="10515600" cy="4830301"/>
          </a:xfrm>
          <a:prstGeom prst="rect">
            <a:avLst/>
          </a:prstGeom>
          <a:noFill/>
          <a:ln>
            <a:noFill/>
          </a:ln>
        </p:spPr>
        <p:txBody>
          <a:bodyPr spcFirstLastPara="1" wrap="square" lIns="91425" tIns="45700" rIns="91425" bIns="45700" anchor="t" anchorCtr="0">
            <a:noAutofit/>
          </a:bodyPr>
          <a:lstStyle/>
          <a:p>
            <a:pPr marL="0" lvl="0" indent="0">
              <a:lnSpc>
                <a:spcPct val="70000"/>
              </a:lnSpc>
              <a:spcBef>
                <a:spcPts val="0"/>
              </a:spcBef>
              <a:buSzPts val="2380"/>
              <a:buNone/>
            </a:pPr>
            <a:r>
              <a:rPr lang="en-US" sz="1800" b="1" cap="all" dirty="0">
                <a:solidFill>
                  <a:srgbClr val="CC00FF"/>
                </a:solidFill>
              </a:rPr>
              <a:t>In Florida, physicians or other persons shall not be prevented from refusing to supply contraceptives for religious reasons and shall not be held liable for refusing</a:t>
            </a:r>
          </a:p>
          <a:p>
            <a:pPr marL="0" lvl="0" indent="0">
              <a:lnSpc>
                <a:spcPct val="70000"/>
              </a:lnSpc>
              <a:spcBef>
                <a:spcPts val="0"/>
              </a:spcBef>
              <a:buSzPts val="2380"/>
              <a:buNone/>
            </a:pPr>
            <a:endParaRPr lang="en-US" sz="1800" b="1" cap="all" dirty="0">
              <a:solidFill>
                <a:srgbClr val="CC00FF"/>
              </a:solidFill>
            </a:endParaRPr>
          </a:p>
          <a:p>
            <a:pPr marL="0" lvl="0" indent="0">
              <a:lnSpc>
                <a:spcPct val="70000"/>
              </a:lnSpc>
              <a:spcBef>
                <a:spcPts val="0"/>
              </a:spcBef>
              <a:buSzPts val="2380"/>
              <a:buNone/>
            </a:pPr>
            <a:r>
              <a:rPr lang="en-US" sz="1800" b="1" cap="all" dirty="0">
                <a:solidFill>
                  <a:srgbClr val="CC00FF"/>
                </a:solidFill>
              </a:rPr>
              <a:t>Hospitals or any person or employee shall not be required to participate in an abortion if they have religious objections</a:t>
            </a:r>
          </a:p>
          <a:p>
            <a:pPr marL="0" lvl="0" indent="0">
              <a:lnSpc>
                <a:spcPct val="70000"/>
              </a:lnSpc>
              <a:spcBef>
                <a:spcPts val="0"/>
              </a:spcBef>
              <a:buSzPts val="2380"/>
              <a:buNone/>
            </a:pPr>
            <a:endParaRPr lang="en-US" sz="1800" b="1" cap="all" dirty="0">
              <a:solidFill>
                <a:srgbClr val="CC00FF"/>
              </a:solidFill>
            </a:endParaRPr>
          </a:p>
          <a:p>
            <a:pPr marL="0" lvl="0" indent="0">
              <a:lnSpc>
                <a:spcPct val="70000"/>
              </a:lnSpc>
              <a:spcBef>
                <a:spcPts val="0"/>
              </a:spcBef>
              <a:buSzPts val="2380"/>
              <a:buNone/>
            </a:pPr>
            <a:r>
              <a:rPr lang="en-US" sz="1800" b="1" cap="all" dirty="0">
                <a:solidFill>
                  <a:srgbClr val="CC00FF"/>
                </a:solidFill>
              </a:rPr>
              <a:t>Parents do not have to immunize their children if they object on religious grounds</a:t>
            </a:r>
            <a:endParaRPr lang="en-US" sz="1800" b="0" i="0" u="none" strike="noStrike" cap="none" dirty="0">
              <a:solidFill>
                <a:srgbClr val="CC00FF"/>
              </a:solidFill>
              <a:sym typeface="Calibri"/>
            </a:endParaRPr>
          </a:p>
          <a:p>
            <a:pPr marL="0" marR="0" lvl="0" indent="0" algn="l" rtl="0">
              <a:lnSpc>
                <a:spcPct val="70000"/>
              </a:lnSpc>
              <a:spcBef>
                <a:spcPts val="0"/>
              </a:spcBef>
              <a:spcAft>
                <a:spcPts val="0"/>
              </a:spcAft>
              <a:buClr>
                <a:schemeClr val="dk1"/>
              </a:buClr>
              <a:buSzPts val="2170"/>
              <a:buFont typeface="Arial"/>
              <a:buNone/>
            </a:pPr>
            <a:endParaRPr lang="en-US" sz="1800" dirty="0"/>
          </a:p>
          <a:p>
            <a:pPr marL="0" marR="0" lvl="0" indent="0" algn="l" rtl="0">
              <a:lnSpc>
                <a:spcPct val="70000"/>
              </a:lnSpc>
              <a:spcBef>
                <a:spcPts val="0"/>
              </a:spcBef>
              <a:spcAft>
                <a:spcPts val="0"/>
              </a:spcAft>
              <a:buClr>
                <a:schemeClr val="dk1"/>
              </a:buClr>
              <a:buSzPts val="2170"/>
              <a:buFont typeface="Arial"/>
              <a:buNone/>
            </a:pPr>
            <a:r>
              <a:rPr lang="en-US" sz="1800" b="1" i="0" u="none" strike="noStrike" cap="none" dirty="0">
                <a:solidFill>
                  <a:schemeClr val="dk1"/>
                </a:solidFill>
                <a:sym typeface="Calibri"/>
              </a:rPr>
              <a:t>Childhood Immunizations</a:t>
            </a:r>
            <a:endParaRPr sz="1800" b="1" dirty="0"/>
          </a:p>
          <a:p>
            <a:pPr marL="228600" marR="0" lvl="0" indent="-205105" algn="l" rtl="0">
              <a:lnSpc>
                <a:spcPct val="70000"/>
              </a:lnSpc>
              <a:spcBef>
                <a:spcPts val="100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Under school entry statutes (§1003.22) and government assistance for low income families (§414.13), parents are generally required to immunize their children, but they can decide not to participate in appropriate childhood immunizations stating objections on religious grounds</a:t>
            </a:r>
            <a:endParaRPr sz="1800" dirty="0"/>
          </a:p>
          <a:p>
            <a:pPr marL="0" marR="0" lvl="0" indent="0" algn="l" rtl="0">
              <a:lnSpc>
                <a:spcPct val="70000"/>
              </a:lnSpc>
              <a:spcBef>
                <a:spcPts val="1000"/>
              </a:spcBef>
              <a:spcAft>
                <a:spcPts val="0"/>
              </a:spcAft>
              <a:buClr>
                <a:schemeClr val="dk1"/>
              </a:buClr>
              <a:buSzPts val="2170"/>
              <a:buFont typeface="Arial"/>
              <a:buNone/>
            </a:pPr>
            <a:r>
              <a:rPr lang="en-US" sz="1800" b="1" i="0" u="none" strike="noStrike" cap="none" dirty="0">
                <a:solidFill>
                  <a:schemeClr val="dk1"/>
                </a:solidFill>
                <a:sym typeface="Calibri"/>
              </a:rPr>
              <a:t>Abortion</a:t>
            </a:r>
            <a:endParaRPr sz="1800" b="1" dirty="0"/>
          </a:p>
          <a:p>
            <a:pPr marL="228600" marR="0" lvl="0" indent="-205105" algn="l" rtl="0">
              <a:lnSpc>
                <a:spcPct val="70000"/>
              </a:lnSpc>
              <a:spcBef>
                <a:spcPts val="100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Termination of Pregnancies §390.0111(8)</a:t>
            </a:r>
            <a:endParaRPr sz="1800" dirty="0"/>
          </a:p>
          <a:p>
            <a:pPr marL="685800" marR="0" lvl="1" indent="-224790" algn="l" rtl="0">
              <a:lnSpc>
                <a:spcPct val="70000"/>
              </a:lnSpc>
              <a:spcBef>
                <a:spcPts val="50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REFUSAL TO PARTICIPATE IN TERMINATION PROCEDURE.—Nothing in this section shall require any hospital or any person to participate in the termination of a pregnancy, nor shall any hospital or any person be liable for such refusal. </a:t>
            </a:r>
            <a:endParaRPr sz="1800" dirty="0"/>
          </a:p>
          <a:p>
            <a:pPr marL="685800" marR="0" lvl="1" indent="-224790" algn="l" rtl="0">
              <a:lnSpc>
                <a:spcPct val="70000"/>
              </a:lnSpc>
              <a:spcBef>
                <a:spcPts val="50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No person who is a member of, or associated with, the staff of a hospital, nor any employee of a hospital or physician in which or by whom the termination of a pregnancy has been authorized or performed, who shall state an objection to such procedure on moral or religious grounds shall be required to participate in the procedure which will result in the termination of pregnancy.</a:t>
            </a:r>
            <a:endParaRPr sz="1800" dirty="0"/>
          </a:p>
          <a:p>
            <a:pPr marL="685800" marR="0" lvl="1" indent="-224790" algn="l" rtl="0">
              <a:lnSpc>
                <a:spcPct val="70000"/>
              </a:lnSpc>
              <a:spcBef>
                <a:spcPts val="50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 The refusal of any such person or employee to participate shall not form the basis for any disciplinary or other recriminatory action against such person.</a:t>
            </a:r>
            <a:endParaRPr sz="1800" dirty="0"/>
          </a:p>
        </p:txBody>
      </p:sp>
    </p:spTree>
    <p:extLst>
      <p:ext uri="{BB962C8B-B14F-4D97-AF65-F5344CB8AC3E}">
        <p14:creationId xmlns:p14="http://schemas.microsoft.com/office/powerpoint/2010/main" val="2942667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10491" y="0"/>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2400" b="0" i="0" u="none" strike="noStrike" cap="none" dirty="0">
                <a:solidFill>
                  <a:schemeClr val="dk1"/>
                </a:solidFill>
                <a:latin typeface="Calibri"/>
                <a:ea typeface="Calibri"/>
                <a:cs typeface="Calibri"/>
                <a:sym typeface="Calibri"/>
              </a:rPr>
              <a:t>1.4.3 Conditions under which a prescription/order may be filled or refilled – </a:t>
            </a:r>
            <a:r>
              <a:rPr lang="en-US" sz="2400" b="1" i="0" u="none" strike="noStrike" cap="none" dirty="0">
                <a:solidFill>
                  <a:srgbClr val="00B050"/>
                </a:solidFill>
                <a:latin typeface="Calibri"/>
                <a:ea typeface="Calibri"/>
                <a:cs typeface="Calibri"/>
                <a:sym typeface="Calibri"/>
              </a:rPr>
              <a:t>Medical Marijuana</a:t>
            </a:r>
            <a:endParaRPr sz="2800" b="1" i="0" u="none" strike="noStrike" cap="none" dirty="0">
              <a:solidFill>
                <a:srgbClr val="00B050"/>
              </a:solidFill>
              <a:latin typeface="Calibri"/>
              <a:ea typeface="Calibri"/>
              <a:cs typeface="Calibri"/>
              <a:sym typeface="Calibri"/>
            </a:endParaRPr>
          </a:p>
        </p:txBody>
      </p:sp>
      <p:sp>
        <p:nvSpPr>
          <p:cNvPr id="205" name="Shape 205"/>
          <p:cNvSpPr txBox="1">
            <a:spLocks noGrp="1"/>
          </p:cNvSpPr>
          <p:nvPr>
            <p:ph type="body" idx="1"/>
          </p:nvPr>
        </p:nvSpPr>
        <p:spPr>
          <a:xfrm>
            <a:off x="630382" y="1325563"/>
            <a:ext cx="10515600" cy="4830301"/>
          </a:xfrm>
          <a:prstGeom prst="rect">
            <a:avLst/>
          </a:prstGeom>
          <a:noFill/>
          <a:ln>
            <a:noFill/>
          </a:ln>
        </p:spPr>
        <p:txBody>
          <a:bodyPr spcFirstLastPara="1" wrap="square" lIns="91425" tIns="45700" rIns="91425" bIns="45700" anchor="t" anchorCtr="0">
            <a:noAutofit/>
          </a:bodyPr>
          <a:lstStyle/>
          <a:p>
            <a:r>
              <a:rPr lang="en-US" altLang="en-US" sz="1600" dirty="0"/>
              <a:t>Brief summary of medical marijuana law in Florida </a:t>
            </a:r>
          </a:p>
          <a:p>
            <a:pPr lvl="1"/>
            <a:r>
              <a:rPr lang="en-US" sz="1400" dirty="0"/>
              <a:t>2014 – Florida passed the Compassionate Medical Cannabis Act of 2014 that allows for the use of low-THC cannabis extract for children with life-threatening epilepsy seizures and a compassionate use registry for cancer and muscle spasm patients</a:t>
            </a:r>
          </a:p>
          <a:p>
            <a:pPr lvl="2"/>
            <a:r>
              <a:rPr lang="en-US" sz="1400" dirty="0"/>
              <a:t>It authorized 5 dispensaries with 1 retail outlet each – did not open under 2016</a:t>
            </a:r>
          </a:p>
          <a:p>
            <a:pPr lvl="3"/>
            <a:r>
              <a:rPr lang="en-US" sz="1200" dirty="0" err="1"/>
              <a:t>Truelieve</a:t>
            </a:r>
            <a:r>
              <a:rPr lang="en-US" sz="1200" dirty="0"/>
              <a:t> was and is an operating dispensary with locations in several cities, including Tampa &amp; Clearwater</a:t>
            </a:r>
          </a:p>
          <a:p>
            <a:pPr lvl="1"/>
            <a:r>
              <a:rPr lang="en-US" sz="1400" dirty="0"/>
              <a:t>2016 – HB 307 was signed allowing more types of patients to access forms of cannabis for compassionate use</a:t>
            </a:r>
          </a:p>
          <a:p>
            <a:pPr lvl="2"/>
            <a:r>
              <a:rPr lang="en-US" sz="1200" dirty="0"/>
              <a:t>Seizure patients, patients with severe muscle spasms, pain, nausea, or loss of appetite from cancer or epilepsy, and terminally ill patients who could then access cannabis</a:t>
            </a:r>
          </a:p>
          <a:p>
            <a:pPr lvl="2"/>
            <a:r>
              <a:rPr lang="en-US" sz="1200" dirty="0"/>
              <a:t>Also for patients who were expected to die within 1 year of diagnosis without life sustaining procedures</a:t>
            </a:r>
          </a:p>
          <a:p>
            <a:pPr lvl="2"/>
            <a:r>
              <a:rPr lang="en-US" sz="1200" dirty="0"/>
              <a:t>To access the cannabis, the patient had to get 2 doctors (one specialist) to give written informed consent &amp; register patient in compassionate use registry; doctors must pass an 8 </a:t>
            </a:r>
            <a:r>
              <a:rPr lang="en-US" sz="1200" dirty="0" err="1"/>
              <a:t>hr</a:t>
            </a:r>
            <a:r>
              <a:rPr lang="en-US" sz="1200" dirty="0"/>
              <a:t> course and exam on medical marijuana applications</a:t>
            </a:r>
          </a:p>
          <a:p>
            <a:pPr lvl="2"/>
            <a:r>
              <a:rPr lang="en-US" sz="1200" dirty="0"/>
              <a:t>Smoking cannabis prohibited by the law; patients may vaporize it with specific paraphernalia provided by the dispensary</a:t>
            </a:r>
          </a:p>
          <a:p>
            <a:pPr lvl="2"/>
            <a:r>
              <a:rPr lang="en-US" sz="1200" dirty="0"/>
              <a:t>Other forms available: tincture, oral syringe, vape pen, and capsules</a:t>
            </a:r>
          </a:p>
          <a:p>
            <a:pPr lvl="1"/>
            <a:r>
              <a:rPr lang="en-US" sz="1400" dirty="0"/>
              <a:t>November 2016 – Amendment 2 passed on the ballot allowing for creation of a traditional medical marijuana dispensary system in Florida; prior to this only a limited population of patients could access medical cannabis and only certain kinds of marijuana could be sold (low-THC)</a:t>
            </a:r>
          </a:p>
          <a:p>
            <a:pPr marL="0" lvl="0" indent="0">
              <a:lnSpc>
                <a:spcPct val="70000"/>
              </a:lnSpc>
              <a:spcBef>
                <a:spcPts val="0"/>
              </a:spcBef>
              <a:buSzPts val="2380"/>
              <a:buNone/>
            </a:pPr>
            <a:endParaRPr sz="1800" dirty="0"/>
          </a:p>
        </p:txBody>
      </p:sp>
    </p:spTree>
    <p:extLst>
      <p:ext uri="{BB962C8B-B14F-4D97-AF65-F5344CB8AC3E}">
        <p14:creationId xmlns:p14="http://schemas.microsoft.com/office/powerpoint/2010/main" val="2320038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838200" y="167053"/>
            <a:ext cx="10515600" cy="1066571"/>
          </a:xfrm>
          <a:prstGeom prst="rect">
            <a:avLst/>
          </a:prstGeom>
          <a:noFill/>
          <a:ln>
            <a:noFill/>
          </a:ln>
        </p:spPr>
        <p:txBody>
          <a:bodyPr spcFirstLastPara="1" wrap="square" lIns="91425" tIns="45700" rIns="91425" bIns="45700" anchor="ctr" anchorCtr="0">
            <a:noAutofit/>
          </a:bodyPr>
          <a:lstStyle/>
          <a:p>
            <a:pPr lvl="0"/>
            <a:r>
              <a:rPr lang="en-US" sz="2000" dirty="0">
                <a:solidFill>
                  <a:srgbClr val="000000"/>
                </a:solidFill>
              </a:rPr>
              <a:t>1.3.2 Scope of authority, scope of practice, and valid registration of all practitioners who are authorized under law to prescribe, dispense, or administer pharmaceutical products, including controlled substances – </a:t>
            </a:r>
            <a:r>
              <a:rPr lang="en-US" sz="2000" b="1" i="0" u="none" strike="noStrike" cap="none" dirty="0">
                <a:solidFill>
                  <a:srgbClr val="0070C0"/>
                </a:solidFill>
                <a:sym typeface="Calibri"/>
              </a:rPr>
              <a:t>Internet Prescribing</a:t>
            </a:r>
            <a:endParaRPr sz="2000" b="1" dirty="0">
              <a:solidFill>
                <a:srgbClr val="0070C0"/>
              </a:solidFill>
            </a:endParaRPr>
          </a:p>
        </p:txBody>
      </p:sp>
      <p:sp>
        <p:nvSpPr>
          <p:cNvPr id="157" name="Shape 157"/>
          <p:cNvSpPr txBox="1">
            <a:spLocks noGrp="1"/>
          </p:cNvSpPr>
          <p:nvPr>
            <p:ph type="body" idx="1"/>
          </p:nvPr>
        </p:nvSpPr>
        <p:spPr>
          <a:xfrm>
            <a:off x="592016" y="1328700"/>
            <a:ext cx="7954107" cy="5336400"/>
          </a:xfrm>
          <a:prstGeom prst="rect">
            <a:avLst/>
          </a:prstGeom>
          <a:noFill/>
          <a:ln>
            <a:noFill/>
          </a:ln>
        </p:spPr>
        <p:txBody>
          <a:bodyPr spcFirstLastPara="1" wrap="square" lIns="91425" tIns="45700" rIns="91425" bIns="45700" anchor="t" anchorCtr="0">
            <a:noAutofit/>
          </a:bodyPr>
          <a:lstStyle/>
          <a:p>
            <a:pPr marL="228600" marR="0" lvl="0" indent="-200660" algn="l" rtl="0">
              <a:lnSpc>
                <a:spcPct val="70000"/>
              </a:lnSpc>
              <a:spcBef>
                <a:spcPts val="0"/>
              </a:spcBef>
              <a:spcAft>
                <a:spcPts val="0"/>
              </a:spcAft>
              <a:buClr>
                <a:schemeClr val="dk1"/>
              </a:buClr>
              <a:buSzPts val="1100"/>
              <a:buFont typeface="Arial"/>
              <a:buChar char="•"/>
            </a:pPr>
            <a:r>
              <a:rPr lang="en-US" sz="1600" b="1" i="0" u="none" strike="noStrike" cap="none" dirty="0">
                <a:solidFill>
                  <a:schemeClr val="dk1"/>
                </a:solidFill>
                <a:sym typeface="Calibri"/>
              </a:rPr>
              <a:t>Internet prescribing laws are considered under the umbrella of telemedicine</a:t>
            </a:r>
          </a:p>
          <a:p>
            <a:pPr marL="228600" marR="0" lvl="0" indent="-200660" algn="l" rtl="0">
              <a:lnSpc>
                <a:spcPct val="70000"/>
              </a:lnSpc>
              <a:spcBef>
                <a:spcPts val="0"/>
              </a:spcBef>
              <a:spcAft>
                <a:spcPts val="0"/>
              </a:spcAft>
              <a:buClr>
                <a:schemeClr val="dk1"/>
              </a:buClr>
              <a:buSzPts val="1100"/>
              <a:buFont typeface="Arial"/>
              <a:buChar char="•"/>
            </a:pPr>
            <a:endParaRPr lang="en-US" sz="1600" dirty="0"/>
          </a:p>
          <a:p>
            <a:pPr marL="228600" lvl="0" indent="-200660">
              <a:lnSpc>
                <a:spcPct val="70000"/>
              </a:lnSpc>
              <a:spcBef>
                <a:spcPts val="0"/>
              </a:spcBef>
              <a:buSzPts val="1100"/>
            </a:pPr>
            <a:r>
              <a:rPr lang="en-US" sz="1600" b="0" i="0" u="none" strike="noStrike" cap="none" dirty="0">
                <a:solidFill>
                  <a:schemeClr val="dk1"/>
                </a:solidFill>
                <a:sym typeface="Calibri"/>
              </a:rPr>
              <a:t>Florida’s </a:t>
            </a:r>
            <a:r>
              <a:rPr lang="en-US" sz="1600" dirty="0"/>
              <a:t>telemedicine rules are in 64B8-9.0141 Standards for Telemedicine Practice (MDs) and 64B15-14.0081 (DOs), but they are the same</a:t>
            </a:r>
            <a:endParaRPr lang="en-US" sz="1600" b="0" i="0" u="none" strike="noStrike" cap="none" dirty="0">
              <a:solidFill>
                <a:schemeClr val="dk1"/>
              </a:solidFill>
              <a:sym typeface="Calibri"/>
            </a:endParaRPr>
          </a:p>
          <a:p>
            <a:pPr marL="228600" marR="0" lvl="0" indent="-200660" algn="l" rtl="0">
              <a:lnSpc>
                <a:spcPct val="70000"/>
              </a:lnSpc>
              <a:spcBef>
                <a:spcPts val="0"/>
              </a:spcBef>
              <a:spcAft>
                <a:spcPts val="0"/>
              </a:spcAft>
              <a:buClr>
                <a:schemeClr val="dk1"/>
              </a:buClr>
              <a:buSzPts val="1100"/>
              <a:buFont typeface="Arial"/>
              <a:buChar char="•"/>
            </a:pPr>
            <a:endParaRPr lang="en-US" sz="1600" dirty="0"/>
          </a:p>
          <a:p>
            <a:pPr marL="228600" marR="0" lvl="0" indent="-200660" algn="l" rtl="0">
              <a:lnSpc>
                <a:spcPct val="70000"/>
              </a:lnSpc>
              <a:spcBef>
                <a:spcPts val="0"/>
              </a:spcBef>
              <a:spcAft>
                <a:spcPts val="0"/>
              </a:spcAft>
              <a:buClr>
                <a:schemeClr val="dk1"/>
              </a:buClr>
              <a:buSzPts val="1100"/>
              <a:buFont typeface="Arial"/>
              <a:buChar char="•"/>
            </a:pPr>
            <a:r>
              <a:rPr lang="en-US" sz="1600" b="1" i="0" u="none" strike="noStrike" cap="none" dirty="0">
                <a:solidFill>
                  <a:schemeClr val="dk1"/>
                </a:solidFill>
                <a:sym typeface="Calibri"/>
              </a:rPr>
              <a:t>Definition of telemedicine</a:t>
            </a:r>
            <a:endParaRPr sz="1600" b="1" dirty="0"/>
          </a:p>
          <a:p>
            <a:pPr marL="685800" marR="0" lvl="1" indent="-214630" algn="l" rtl="0">
              <a:lnSpc>
                <a:spcPct val="70000"/>
              </a:lnSpc>
              <a:spcBef>
                <a:spcPts val="500"/>
              </a:spcBef>
              <a:spcAft>
                <a:spcPts val="0"/>
              </a:spcAft>
              <a:buClr>
                <a:schemeClr val="dk1"/>
              </a:buClr>
              <a:buSzPts val="1100"/>
              <a:buFont typeface="Arial"/>
              <a:buChar char="•"/>
            </a:pPr>
            <a:r>
              <a:rPr lang="en-US" sz="1600" b="1" i="0" u="none" strike="noStrike" cap="none" dirty="0">
                <a:solidFill>
                  <a:schemeClr val="dk1"/>
                </a:solidFill>
                <a:sym typeface="Calibri"/>
              </a:rPr>
              <a:t>Telemedicine IS: </a:t>
            </a:r>
            <a:r>
              <a:rPr lang="en-US" sz="1600" b="0" i="0" u="none" strike="noStrike" cap="none" dirty="0">
                <a:solidFill>
                  <a:schemeClr val="dk1"/>
                </a:solidFill>
                <a:sym typeface="Calibri"/>
              </a:rPr>
              <a:t>The practice of medicine by a </a:t>
            </a:r>
            <a:r>
              <a:rPr lang="en-US" sz="1600" b="0" i="0" u="sng" strike="noStrike" cap="none" dirty="0">
                <a:solidFill>
                  <a:schemeClr val="dk1"/>
                </a:solidFill>
                <a:sym typeface="Calibri"/>
              </a:rPr>
              <a:t>licensed Florida physician</a:t>
            </a:r>
            <a:r>
              <a:rPr lang="en-US" sz="1600" b="0" i="0" strike="noStrike" cap="none" dirty="0">
                <a:solidFill>
                  <a:schemeClr val="dk1"/>
                </a:solidFill>
                <a:sym typeface="Calibri"/>
              </a:rPr>
              <a:t> (this means MDs and DOs) </a:t>
            </a:r>
            <a:r>
              <a:rPr lang="en-US" sz="1600" b="0" i="0" u="none" strike="noStrike" cap="none" dirty="0">
                <a:solidFill>
                  <a:schemeClr val="dk1"/>
                </a:solidFill>
                <a:sym typeface="Calibri"/>
              </a:rPr>
              <a:t>or </a:t>
            </a:r>
            <a:r>
              <a:rPr lang="en-US" sz="1600" b="0" i="0" u="sng" strike="noStrike" cap="none" dirty="0">
                <a:solidFill>
                  <a:schemeClr val="dk1"/>
                </a:solidFill>
                <a:sym typeface="Calibri"/>
              </a:rPr>
              <a:t>physician assistant</a:t>
            </a:r>
            <a:r>
              <a:rPr lang="en-US" sz="1600" b="0" i="0" u="none" strike="noStrike" cap="none" dirty="0">
                <a:solidFill>
                  <a:schemeClr val="dk1"/>
                </a:solidFill>
                <a:sym typeface="Calibri"/>
              </a:rPr>
              <a:t> where patient care, treatment, or services are provided through the use of medical information exchanged from one site to another via electronic communications</a:t>
            </a:r>
          </a:p>
          <a:p>
            <a:pPr marL="685800" marR="0" lvl="1" indent="-214630" algn="l" rtl="0">
              <a:lnSpc>
                <a:spcPct val="70000"/>
              </a:lnSpc>
              <a:spcBef>
                <a:spcPts val="500"/>
              </a:spcBef>
              <a:spcAft>
                <a:spcPts val="0"/>
              </a:spcAft>
              <a:buClr>
                <a:schemeClr val="dk1"/>
              </a:buClr>
              <a:buSzPts val="1100"/>
              <a:buFont typeface="Arial"/>
              <a:buChar char="•"/>
            </a:pPr>
            <a:r>
              <a:rPr lang="en-US" sz="1600" b="1" dirty="0"/>
              <a:t>Telemedicine IS NOT</a:t>
            </a:r>
            <a:r>
              <a:rPr lang="en-US" sz="1600" dirty="0"/>
              <a:t>: </a:t>
            </a:r>
            <a:r>
              <a:rPr lang="en-US" sz="1600" b="0" i="0" u="none" strike="noStrike" cap="none" dirty="0">
                <a:solidFill>
                  <a:schemeClr val="dk1"/>
                </a:solidFill>
                <a:sym typeface="Calibri"/>
              </a:rPr>
              <a:t>an audio only telephone, email messages, text messages, faxes/facsimile transmission, US mail or other parcel service, or any combination of these</a:t>
            </a:r>
            <a:endParaRPr sz="1600" dirty="0"/>
          </a:p>
          <a:p>
            <a:pPr marL="228600" marR="0" lvl="0" indent="-200660" algn="l" rtl="0">
              <a:lnSpc>
                <a:spcPct val="70000"/>
              </a:lnSpc>
              <a:spcBef>
                <a:spcPts val="1000"/>
              </a:spcBef>
              <a:spcAft>
                <a:spcPts val="0"/>
              </a:spcAft>
              <a:buClr>
                <a:schemeClr val="dk1"/>
              </a:buClr>
              <a:buSzPts val="1100"/>
              <a:buFont typeface="Arial"/>
              <a:buChar char="•"/>
            </a:pPr>
            <a:r>
              <a:rPr lang="en-US" sz="1600" b="1" i="0" u="none" strike="noStrike" cap="none" dirty="0">
                <a:solidFill>
                  <a:schemeClr val="dk1"/>
                </a:solidFill>
                <a:sym typeface="Calibri"/>
              </a:rPr>
              <a:t>Standard of Care for Telemedicine</a:t>
            </a:r>
          </a:p>
          <a:p>
            <a:pPr marL="685800" lvl="1" indent="-200660">
              <a:lnSpc>
                <a:spcPct val="70000"/>
              </a:lnSpc>
              <a:spcBef>
                <a:spcPts val="1000"/>
              </a:spcBef>
              <a:buSzPts val="1100"/>
            </a:pPr>
            <a:r>
              <a:rPr lang="en-US" sz="1600" b="0" i="0" u="none" strike="noStrike" cap="none" dirty="0">
                <a:solidFill>
                  <a:schemeClr val="dk1"/>
                </a:solidFill>
                <a:sym typeface="Calibri"/>
              </a:rPr>
              <a:t>The standard of care for telemedicine is the same as it would be if providing services in person</a:t>
            </a:r>
          </a:p>
          <a:p>
            <a:pPr marL="685800" lvl="1" indent="-200660">
              <a:lnSpc>
                <a:spcPct val="70000"/>
              </a:lnSpc>
              <a:spcBef>
                <a:spcPts val="1000"/>
              </a:spcBef>
              <a:buSzPts val="1100"/>
            </a:pPr>
            <a:r>
              <a:rPr lang="en-US" sz="1600" b="0" i="0" u="none" strike="noStrike" cap="none" dirty="0">
                <a:solidFill>
                  <a:schemeClr val="dk1"/>
                </a:solidFill>
                <a:sym typeface="Calibri"/>
              </a:rPr>
              <a:t>Florida licensed physicians and physician assistants are held to same standard  </a:t>
            </a:r>
            <a:endParaRPr sz="1600" dirty="0"/>
          </a:p>
          <a:p>
            <a:pPr marL="685800" marR="0" lvl="1" indent="-214630" algn="l" rtl="0">
              <a:lnSpc>
                <a:spcPct val="70000"/>
              </a:lnSpc>
              <a:spcBef>
                <a:spcPts val="500"/>
              </a:spcBef>
              <a:spcAft>
                <a:spcPts val="0"/>
              </a:spcAft>
              <a:buClr>
                <a:schemeClr val="dk1"/>
              </a:buClr>
              <a:buSzPts val="1100"/>
              <a:buFont typeface="Arial"/>
              <a:buChar char="•"/>
            </a:pPr>
            <a:r>
              <a:rPr lang="en-US" sz="1600" b="0" i="0" u="none" strike="noStrike" cap="none" dirty="0">
                <a:solidFill>
                  <a:schemeClr val="dk1"/>
                </a:solidFill>
                <a:sym typeface="Calibri"/>
              </a:rPr>
              <a:t>Standard of Care in Fla. Stat. 456.50(1)(e) “Level of care, skill, and treatment recognized in general law related to health care licensure” means the standard of care specified in 766.102 which is: </a:t>
            </a:r>
            <a:endParaRPr sz="1600" dirty="0"/>
          </a:p>
          <a:p>
            <a:pPr marL="457200" marR="0" lvl="1" indent="0" algn="l" rtl="0">
              <a:lnSpc>
                <a:spcPct val="70000"/>
              </a:lnSpc>
              <a:spcBef>
                <a:spcPts val="500"/>
              </a:spcBef>
              <a:spcAft>
                <a:spcPts val="0"/>
              </a:spcAft>
              <a:buClr>
                <a:schemeClr val="dk1"/>
              </a:buClr>
              <a:buSzPts val="1320"/>
              <a:buFont typeface="Arial"/>
              <a:buNone/>
            </a:pPr>
            <a:r>
              <a:rPr lang="en-US" sz="1600" b="0" i="0" u="none" strike="noStrike" cap="none" dirty="0">
                <a:solidFill>
                  <a:schemeClr val="dk1"/>
                </a:solidFill>
                <a:sym typeface="Calibri"/>
              </a:rPr>
              <a:t>	</a:t>
            </a:r>
            <a:r>
              <a:rPr lang="en-US" sz="1600" b="1" i="1" u="none" strike="noStrike" cap="none" dirty="0">
                <a:solidFill>
                  <a:schemeClr val="dk1"/>
                </a:solidFill>
                <a:sym typeface="Calibri"/>
              </a:rPr>
              <a:t>“The prevailing professional standard of care for a given health care provider 	shall be that level of care, skill, and treatment which, in light of all relevant 	surrounding circumstances, is recognized as acceptable and appropriate by 	reasonably prudent similar health care providers.”</a:t>
            </a:r>
            <a:endParaRPr sz="1600" b="1" i="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4046" y="1781789"/>
            <a:ext cx="3309156" cy="1743925"/>
          </a:xfrm>
          <a:prstGeom prst="rect">
            <a:avLst/>
          </a:prstGeom>
        </p:spPr>
      </p:pic>
    </p:spTree>
    <p:extLst>
      <p:ext uri="{BB962C8B-B14F-4D97-AF65-F5344CB8AC3E}">
        <p14:creationId xmlns:p14="http://schemas.microsoft.com/office/powerpoint/2010/main" val="3465931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10491" y="0"/>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2400" b="0" i="0" u="none" strike="noStrike" cap="none" dirty="0">
                <a:solidFill>
                  <a:schemeClr val="dk1"/>
                </a:solidFill>
                <a:latin typeface="Calibri"/>
                <a:ea typeface="Calibri"/>
                <a:cs typeface="Calibri"/>
                <a:sym typeface="Calibri"/>
              </a:rPr>
              <a:t>1.4.3 Conditions under which a prescription/order may be filled or refilled – </a:t>
            </a:r>
            <a:r>
              <a:rPr lang="en-US" sz="2400" b="1" i="0" u="none" strike="noStrike" cap="none" dirty="0">
                <a:solidFill>
                  <a:srgbClr val="00B050"/>
                </a:solidFill>
                <a:latin typeface="Calibri"/>
                <a:ea typeface="Calibri"/>
                <a:cs typeface="Calibri"/>
                <a:sym typeface="Calibri"/>
              </a:rPr>
              <a:t>Medical Marijuana</a:t>
            </a:r>
            <a:endParaRPr sz="2800" b="1" i="0" u="none" strike="noStrike" cap="none" dirty="0">
              <a:solidFill>
                <a:srgbClr val="00B050"/>
              </a:solidFill>
              <a:latin typeface="Calibri"/>
              <a:ea typeface="Calibri"/>
              <a:cs typeface="Calibri"/>
              <a:sym typeface="Calibri"/>
            </a:endParaRPr>
          </a:p>
        </p:txBody>
      </p:sp>
      <p:sp>
        <p:nvSpPr>
          <p:cNvPr id="205" name="Shape 205"/>
          <p:cNvSpPr txBox="1">
            <a:spLocks noGrp="1"/>
          </p:cNvSpPr>
          <p:nvPr>
            <p:ph type="body" idx="1"/>
          </p:nvPr>
        </p:nvSpPr>
        <p:spPr>
          <a:xfrm>
            <a:off x="630382" y="1325563"/>
            <a:ext cx="10515600" cy="4830301"/>
          </a:xfrm>
          <a:prstGeom prst="rect">
            <a:avLst/>
          </a:prstGeom>
          <a:noFill/>
          <a:ln>
            <a:noFill/>
          </a:ln>
        </p:spPr>
        <p:txBody>
          <a:bodyPr spcFirstLastPara="1" wrap="square" lIns="91425" tIns="45700" rIns="91425" bIns="45700" anchor="t" anchorCtr="0">
            <a:noAutofit/>
          </a:bodyPr>
          <a:lstStyle/>
          <a:p>
            <a:r>
              <a:rPr lang="en-US" altLang="en-US" sz="1600" dirty="0"/>
              <a:t>Brief summary of medical marijuana law in Florida </a:t>
            </a:r>
          </a:p>
          <a:p>
            <a:pPr lvl="1"/>
            <a:r>
              <a:rPr lang="en-US" sz="1400" dirty="0"/>
              <a:t>2014 – Florida passed the Compassionate Medical Cannabis Act of 2014 that allows for the use of low-THC cannabis extract for children with life-threatening epilepsy seizures and a compassionate use registry for cancer and muscle spasm patients</a:t>
            </a:r>
          </a:p>
          <a:p>
            <a:pPr lvl="2"/>
            <a:r>
              <a:rPr lang="en-US" sz="1400" dirty="0"/>
              <a:t>It authorized 5 dispensaries with 1 retail outlet each – did not open under 2016</a:t>
            </a:r>
          </a:p>
          <a:p>
            <a:pPr lvl="3"/>
            <a:r>
              <a:rPr lang="en-US" sz="1200" dirty="0" err="1"/>
              <a:t>Truelieve</a:t>
            </a:r>
            <a:r>
              <a:rPr lang="en-US" sz="1200" dirty="0"/>
              <a:t> was and is an operating dispensary with locations in several cities, including Tampa &amp; Clearwater</a:t>
            </a:r>
          </a:p>
          <a:p>
            <a:pPr lvl="1"/>
            <a:r>
              <a:rPr lang="en-US" sz="1400" dirty="0"/>
              <a:t>2016 – HB 307 was signed allowing more types of patients to access forms of cannabis for compassionate use</a:t>
            </a:r>
          </a:p>
          <a:p>
            <a:pPr lvl="2"/>
            <a:r>
              <a:rPr lang="en-US" sz="1000" dirty="0"/>
              <a:t>Statute is Fla. Stat. §381.986 Compassionate use of low-THC and medical cannabis</a:t>
            </a:r>
          </a:p>
          <a:p>
            <a:pPr lvl="2"/>
            <a:r>
              <a:rPr lang="en-US" sz="1200" dirty="0"/>
              <a:t>For seizure patients, patients with severe muscle spasms, pain, nausea, or loss of appetite from cancer or epilepsy, and terminally ill patients who could then access cannabis</a:t>
            </a:r>
          </a:p>
          <a:p>
            <a:pPr lvl="2"/>
            <a:r>
              <a:rPr lang="en-US" sz="1200" dirty="0"/>
              <a:t>Also for patients who were expected to die within 1 year of diagnosis without life sustaining procedures (basically terminally ill patients)</a:t>
            </a:r>
          </a:p>
          <a:p>
            <a:pPr lvl="2"/>
            <a:r>
              <a:rPr lang="en-US" sz="1200" dirty="0"/>
              <a:t>To access the cannabis, the patient had to get 2 doctors (one specialist) to give written informed consent &amp; register patient in compassionate use registry; doctors must pass an 8 </a:t>
            </a:r>
            <a:r>
              <a:rPr lang="en-US" sz="1200" dirty="0" err="1"/>
              <a:t>hr</a:t>
            </a:r>
            <a:r>
              <a:rPr lang="en-US" sz="1200" dirty="0"/>
              <a:t> course and exam on medical marijuana applications</a:t>
            </a:r>
          </a:p>
          <a:p>
            <a:pPr lvl="2"/>
            <a:r>
              <a:rPr lang="en-US" sz="1200" dirty="0"/>
              <a:t>Smoking cannabis prohibited by the law; patients may vaporize it with specific paraphernalia provided by the dispensary</a:t>
            </a:r>
          </a:p>
          <a:p>
            <a:pPr lvl="2"/>
            <a:r>
              <a:rPr lang="en-US" sz="1200" dirty="0"/>
              <a:t>Other forms available: tincture, oral syringe, vape pen, and capsules</a:t>
            </a:r>
          </a:p>
          <a:p>
            <a:pPr lvl="1"/>
            <a:r>
              <a:rPr lang="en-US" sz="1400" dirty="0"/>
              <a:t>November 2016 – Amendment 2 passed on the ballot allowing for creation of a traditional medical marijuana dispensary system in Florida; prior to this only a limited population of patients could access medical cannabis and only certain kinds of marijuana could be sold (low-THC)</a:t>
            </a:r>
          </a:p>
          <a:p>
            <a:pPr marL="0" lvl="0" indent="0">
              <a:lnSpc>
                <a:spcPct val="70000"/>
              </a:lnSpc>
              <a:spcBef>
                <a:spcPts val="0"/>
              </a:spcBef>
              <a:buSzPts val="2380"/>
              <a:buNone/>
            </a:pPr>
            <a:endParaRPr sz="1800" dirty="0"/>
          </a:p>
        </p:txBody>
      </p:sp>
    </p:spTree>
    <p:extLst>
      <p:ext uri="{BB962C8B-B14F-4D97-AF65-F5344CB8AC3E}">
        <p14:creationId xmlns:p14="http://schemas.microsoft.com/office/powerpoint/2010/main" val="2976323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10491" y="0"/>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2400" b="0" i="0" u="none" strike="noStrike" cap="none" dirty="0">
                <a:solidFill>
                  <a:schemeClr val="dk1"/>
                </a:solidFill>
                <a:latin typeface="Calibri"/>
                <a:ea typeface="Calibri"/>
                <a:cs typeface="Calibri"/>
                <a:sym typeface="Calibri"/>
              </a:rPr>
              <a:t>1.4.3 Conditions under which a prescription/order may be filled or refilled – </a:t>
            </a:r>
            <a:r>
              <a:rPr lang="en-US" sz="2400" b="1" i="0" u="none" strike="noStrike" cap="none" dirty="0">
                <a:solidFill>
                  <a:srgbClr val="00B050"/>
                </a:solidFill>
                <a:latin typeface="Calibri"/>
                <a:ea typeface="Calibri"/>
                <a:cs typeface="Calibri"/>
                <a:sym typeface="Calibri"/>
              </a:rPr>
              <a:t>Medical Marijuana – Fla. Stat. §381.986</a:t>
            </a:r>
            <a:endParaRPr sz="2800" b="1" i="0" u="none" strike="noStrike" cap="none" dirty="0">
              <a:solidFill>
                <a:srgbClr val="00B050"/>
              </a:solidFill>
              <a:latin typeface="Calibri"/>
              <a:ea typeface="Calibri"/>
              <a:cs typeface="Calibri"/>
              <a:sym typeface="Calibri"/>
            </a:endParaRPr>
          </a:p>
        </p:txBody>
      </p:sp>
      <p:sp>
        <p:nvSpPr>
          <p:cNvPr id="205" name="Shape 205"/>
          <p:cNvSpPr txBox="1">
            <a:spLocks noGrp="1"/>
          </p:cNvSpPr>
          <p:nvPr>
            <p:ph type="body" idx="1"/>
          </p:nvPr>
        </p:nvSpPr>
        <p:spPr>
          <a:xfrm>
            <a:off x="630382" y="1325563"/>
            <a:ext cx="10515600" cy="4830301"/>
          </a:xfrm>
          <a:prstGeom prst="rect">
            <a:avLst/>
          </a:prstGeom>
          <a:noFill/>
          <a:ln>
            <a:noFill/>
          </a:ln>
        </p:spPr>
        <p:txBody>
          <a:bodyPr spcFirstLastPara="1" wrap="square" lIns="91425" tIns="45700" rIns="91425" bIns="45700" anchor="t" anchorCtr="0">
            <a:noAutofit/>
          </a:bodyPr>
          <a:lstStyle/>
          <a:p>
            <a:r>
              <a:rPr lang="en-US" altLang="en-US" sz="1600" dirty="0"/>
              <a:t>Florida passed Amendment 2 which authorizes the creation of traditional medical marijuana dispensaries in Florida; once Amendment 2 was passed statutes and regulations were created to set up the program</a:t>
            </a:r>
          </a:p>
          <a:p>
            <a:r>
              <a:rPr lang="en-US" altLang="en-US" sz="1600" dirty="0"/>
              <a:t>The Office of Medical Marijuana Use which is under the Florida Department of Health regulates medical marijuana use in Florida </a:t>
            </a:r>
          </a:p>
          <a:p>
            <a:pPr marL="0" indent="0">
              <a:buNone/>
            </a:pPr>
            <a:r>
              <a:rPr lang="en-US" altLang="en-US" sz="1600" dirty="0"/>
              <a:t>More specifics on the law: </a:t>
            </a:r>
          </a:p>
          <a:p>
            <a:r>
              <a:rPr lang="en-US" altLang="en-US" sz="1600" dirty="0"/>
              <a:t>Became effective on January 3, 2017 and is found in Florida Statute §381.986</a:t>
            </a:r>
          </a:p>
          <a:p>
            <a:r>
              <a:rPr lang="en-US" altLang="en-US" sz="1600" dirty="0"/>
              <a:t>Covers all cannabis including low THC cannabis</a:t>
            </a:r>
          </a:p>
          <a:p>
            <a:r>
              <a:rPr lang="en-US" altLang="en-US" sz="1600" dirty="0"/>
              <a:t>Requires issuance of ID cards to qualifying patients and patients must obtain physician certification</a:t>
            </a:r>
          </a:p>
          <a:p>
            <a:r>
              <a:rPr lang="en-US" altLang="en-US" sz="1600" dirty="0"/>
              <a:t>Written parental consent for minors to obtain drug</a:t>
            </a:r>
          </a:p>
          <a:p>
            <a:r>
              <a:rPr lang="en-US" altLang="en-US" sz="1600" dirty="0"/>
              <a:t>A physician may only order low-THC cannabis or medical marijuana if he or she holds an active, unrestricted license as a physician (medical doctor, MD) or an osteopathic physician (doctor of osteopathy, DO)</a:t>
            </a:r>
          </a:p>
          <a:p>
            <a:r>
              <a:rPr lang="en-US" altLang="en-US" sz="1600" dirty="0"/>
              <a:t>Qualifying physicians must complete a 2-hour continuing education course and examination. Renewal of the 2-hour course and subsequent examination is required each time the physician renews his or her medical license. </a:t>
            </a:r>
          </a:p>
          <a:p>
            <a:r>
              <a:rPr lang="en-US" sz="1600" dirty="0"/>
              <a:t>Qualifying physicians can order no more than a 70-day supply and a marijuana delivery device needed by the patient for the medical use of low-THC cannabis or medical marijuana</a:t>
            </a:r>
          </a:p>
          <a:p>
            <a:r>
              <a:rPr lang="en-US" sz="1600" dirty="0"/>
              <a:t>Qualifying physicians will be listed on a website for patients to access</a:t>
            </a:r>
          </a:p>
          <a:p>
            <a:r>
              <a:rPr lang="en-US" altLang="en-US" sz="1600" dirty="0"/>
              <a:t>Law does not allow patients to grow their own low-THC cannabis or medical marijuana at home</a:t>
            </a:r>
          </a:p>
          <a:p>
            <a:pPr marL="0" lvl="0" indent="0">
              <a:lnSpc>
                <a:spcPct val="70000"/>
              </a:lnSpc>
              <a:spcBef>
                <a:spcPts val="0"/>
              </a:spcBef>
              <a:buSzPts val="2380"/>
              <a:buNone/>
            </a:pPr>
            <a:endParaRPr sz="1800" dirty="0"/>
          </a:p>
        </p:txBody>
      </p:sp>
    </p:spTree>
    <p:extLst>
      <p:ext uri="{BB962C8B-B14F-4D97-AF65-F5344CB8AC3E}">
        <p14:creationId xmlns:p14="http://schemas.microsoft.com/office/powerpoint/2010/main" val="2598920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10491" y="0"/>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2400" b="0" i="0" u="none" strike="noStrike" cap="none" dirty="0">
                <a:solidFill>
                  <a:schemeClr val="dk1"/>
                </a:solidFill>
                <a:latin typeface="Calibri"/>
                <a:ea typeface="Calibri"/>
                <a:cs typeface="Calibri"/>
                <a:sym typeface="Calibri"/>
              </a:rPr>
              <a:t>1.4.3 Conditions under which a prescription/order may be filled or refilled – </a:t>
            </a:r>
            <a:r>
              <a:rPr lang="en-US" sz="2400" b="1" i="0" u="none" strike="noStrike" cap="none" dirty="0">
                <a:solidFill>
                  <a:srgbClr val="00B050"/>
                </a:solidFill>
                <a:latin typeface="Calibri"/>
                <a:ea typeface="Calibri"/>
                <a:cs typeface="Calibri"/>
                <a:sym typeface="Calibri"/>
              </a:rPr>
              <a:t>Medical Marijuana</a:t>
            </a:r>
            <a:endParaRPr sz="2800" b="1" i="0" u="none" strike="noStrike" cap="none" dirty="0">
              <a:solidFill>
                <a:srgbClr val="00B050"/>
              </a:solidFill>
              <a:latin typeface="Calibri"/>
              <a:ea typeface="Calibri"/>
              <a:cs typeface="Calibri"/>
              <a:sym typeface="Calibri"/>
            </a:endParaRPr>
          </a:p>
        </p:txBody>
      </p:sp>
      <p:sp>
        <p:nvSpPr>
          <p:cNvPr id="205" name="Shape 205"/>
          <p:cNvSpPr txBox="1">
            <a:spLocks noGrp="1"/>
          </p:cNvSpPr>
          <p:nvPr>
            <p:ph type="body" idx="1"/>
          </p:nvPr>
        </p:nvSpPr>
        <p:spPr>
          <a:xfrm>
            <a:off x="611909" y="1187018"/>
            <a:ext cx="10515600" cy="4830301"/>
          </a:xfrm>
          <a:prstGeom prst="rect">
            <a:avLst/>
          </a:prstGeom>
          <a:noFill/>
          <a:ln>
            <a:noFill/>
          </a:ln>
        </p:spPr>
        <p:txBody>
          <a:bodyPr spcFirstLastPara="1" wrap="square" lIns="91425" tIns="45700" rIns="91425" bIns="45700" anchor="t" anchorCtr="0">
            <a:noAutofit/>
          </a:bodyPr>
          <a:lstStyle/>
          <a:p>
            <a:pPr marL="50800" indent="0">
              <a:buNone/>
            </a:pPr>
            <a:r>
              <a:rPr lang="en-US" altLang="en-US" sz="1600" dirty="0"/>
              <a:t>The medical use of medical marijuana does NOT include the following (found in Fla. Stat. §381.986(1)(j)):</a:t>
            </a:r>
          </a:p>
          <a:p>
            <a:r>
              <a:rPr lang="en-US" altLang="en-US" sz="1600" dirty="0"/>
              <a:t>Possession, use, or administration of marijuana that was not purchased or acquired from a medical marijuana treatment center</a:t>
            </a:r>
          </a:p>
          <a:p>
            <a:r>
              <a:rPr lang="en-US" altLang="en-US" sz="1600" dirty="0"/>
              <a:t>Possession, use, or administration of marijuana in a form for smoking, in the form of commercially produced food items other than edibles, or of marijuana seeds or flower, except for flower in a sealed, tamper-proof receptacle for vaping</a:t>
            </a:r>
          </a:p>
          <a:p>
            <a:r>
              <a:rPr lang="en-US" altLang="en-US" sz="1600" dirty="0"/>
              <a:t>Use or administration of any form or amount of marijuana in a manner that is inconsistent with the qualified physician’s directions or physician certification</a:t>
            </a:r>
          </a:p>
          <a:p>
            <a:r>
              <a:rPr lang="en-US" altLang="en-US" sz="1600" dirty="0"/>
              <a:t>Transfer of marijuana to a person other than the qualified patient for whom it was authorized or the qualified patient’s caregiver on behalf of the qualified patient</a:t>
            </a:r>
          </a:p>
          <a:p>
            <a:r>
              <a:rPr lang="en-US" altLang="en-US" sz="1600" dirty="0"/>
              <a:t>Use or administration of marijuana in the following locations:</a:t>
            </a:r>
          </a:p>
          <a:p>
            <a:pPr lvl="1"/>
            <a:r>
              <a:rPr lang="en-US" altLang="en-US" sz="1200" dirty="0"/>
              <a:t>On any form of public transportation, except for low-THC cannabis.</a:t>
            </a:r>
          </a:p>
          <a:p>
            <a:pPr lvl="1"/>
            <a:r>
              <a:rPr lang="en-US" altLang="en-US" sz="1200" dirty="0"/>
              <a:t>In any public place, except for low-THC cannabis</a:t>
            </a:r>
          </a:p>
          <a:p>
            <a:pPr lvl="1"/>
            <a:r>
              <a:rPr lang="en-US" altLang="en-US" sz="1200" dirty="0"/>
              <a:t>In a qualified patient’s place of employment, except when permitted by his or her employer</a:t>
            </a:r>
          </a:p>
          <a:p>
            <a:pPr lvl="1"/>
            <a:r>
              <a:rPr lang="en-US" altLang="en-US" sz="1200" dirty="0"/>
              <a:t>In a state correctional institution or a correctional institution</a:t>
            </a:r>
          </a:p>
          <a:p>
            <a:pPr lvl="1"/>
            <a:r>
              <a:rPr lang="en-US" altLang="en-US" sz="1200" dirty="0"/>
              <a:t>On the grounds of a preschool, primary school, or secondary school, except as provided in s. 1006.062 (medication administered by the school nurse pursuant to policy and procedure developed by the school board)</a:t>
            </a:r>
          </a:p>
          <a:p>
            <a:pPr lvl="1"/>
            <a:r>
              <a:rPr lang="en-US" altLang="en-US" sz="1200" dirty="0"/>
              <a:t>In a school bus, a vehicle, an aircraft, or a motorboat, except for low-THC cannabis</a:t>
            </a:r>
          </a:p>
          <a:p>
            <a:pPr marL="0" lvl="0" indent="0">
              <a:lnSpc>
                <a:spcPct val="70000"/>
              </a:lnSpc>
              <a:spcBef>
                <a:spcPts val="0"/>
              </a:spcBef>
              <a:buSzPts val="2380"/>
              <a:buNone/>
            </a:pPr>
            <a:endParaRPr sz="1800" dirty="0"/>
          </a:p>
        </p:txBody>
      </p:sp>
    </p:spTree>
    <p:extLst>
      <p:ext uri="{BB962C8B-B14F-4D97-AF65-F5344CB8AC3E}">
        <p14:creationId xmlns:p14="http://schemas.microsoft.com/office/powerpoint/2010/main" val="282849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10491" y="0"/>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2400" b="0" i="0" u="none" strike="noStrike" cap="none" dirty="0">
                <a:solidFill>
                  <a:schemeClr val="dk1"/>
                </a:solidFill>
                <a:latin typeface="Calibri"/>
                <a:ea typeface="Calibri"/>
                <a:cs typeface="Calibri"/>
                <a:sym typeface="Calibri"/>
              </a:rPr>
              <a:t>1.4.3 Conditions under which a prescription/order may be filled or refilled – </a:t>
            </a:r>
            <a:r>
              <a:rPr lang="en-US" sz="2400" b="1" i="0" u="none" strike="noStrike" cap="none" dirty="0">
                <a:solidFill>
                  <a:srgbClr val="00B050"/>
                </a:solidFill>
                <a:latin typeface="Calibri"/>
                <a:ea typeface="Calibri"/>
                <a:cs typeface="Calibri"/>
                <a:sym typeface="Calibri"/>
              </a:rPr>
              <a:t>Medical Marijuana</a:t>
            </a:r>
            <a:endParaRPr sz="2800" b="1" i="0" u="none" strike="noStrike" cap="none" dirty="0">
              <a:solidFill>
                <a:srgbClr val="00B050"/>
              </a:solidFill>
              <a:latin typeface="Calibri"/>
              <a:ea typeface="Calibri"/>
              <a:cs typeface="Calibri"/>
              <a:sym typeface="Calibri"/>
            </a:endParaRPr>
          </a:p>
        </p:txBody>
      </p:sp>
      <p:sp>
        <p:nvSpPr>
          <p:cNvPr id="205" name="Shape 205"/>
          <p:cNvSpPr txBox="1">
            <a:spLocks noGrp="1"/>
          </p:cNvSpPr>
          <p:nvPr>
            <p:ph type="body" idx="1"/>
          </p:nvPr>
        </p:nvSpPr>
        <p:spPr>
          <a:xfrm>
            <a:off x="639618" y="1214728"/>
            <a:ext cx="10515600" cy="4830301"/>
          </a:xfrm>
          <a:prstGeom prst="rect">
            <a:avLst/>
          </a:prstGeom>
          <a:noFill/>
          <a:ln>
            <a:noFill/>
          </a:ln>
        </p:spPr>
        <p:txBody>
          <a:bodyPr spcFirstLastPara="1" wrap="square" lIns="91425" tIns="45700" rIns="91425" bIns="45700" anchor="t" anchorCtr="0">
            <a:noAutofit/>
          </a:bodyPr>
          <a:lstStyle/>
          <a:p>
            <a:pPr marL="0" indent="0">
              <a:buNone/>
            </a:pPr>
            <a:r>
              <a:rPr lang="en-US" altLang="en-US" sz="1600" b="1" dirty="0"/>
              <a:t>Process for Patients to Obtain Medical Marijuana in Florida </a:t>
            </a:r>
          </a:p>
          <a:p>
            <a:r>
              <a:rPr lang="en-US" altLang="en-US" sz="1600" dirty="0"/>
              <a:t>Patients must be diagnosed with a qualifying medical condition</a:t>
            </a:r>
          </a:p>
          <a:p>
            <a:pPr lvl="1"/>
            <a:r>
              <a:rPr lang="en-US" altLang="en-US" sz="1100" dirty="0"/>
              <a:t>Patients can locate a qualified physician with a Search database at the Florida Department of Health website:  </a:t>
            </a:r>
            <a:r>
              <a:rPr lang="en-US" altLang="en-US" sz="1100" dirty="0">
                <a:hlinkClick r:id="rId3"/>
              </a:rPr>
              <a:t>https://appsmqa.doh.state.fl.us/MQASearchServices/MedicalMarijuanaPhysician</a:t>
            </a:r>
            <a:r>
              <a:rPr lang="en-US" altLang="en-US" sz="1100" dirty="0"/>
              <a:t> </a:t>
            </a:r>
          </a:p>
          <a:p>
            <a:r>
              <a:rPr lang="en-US" sz="1600" b="1" dirty="0"/>
              <a:t>Qualifying conditions include:</a:t>
            </a:r>
            <a:endParaRPr lang="en-US" sz="1600" dirty="0"/>
          </a:p>
          <a:p>
            <a:pPr lvl="1"/>
            <a:r>
              <a:rPr lang="en-US" sz="1600" dirty="0"/>
              <a:t>Cancer</a:t>
            </a:r>
          </a:p>
          <a:p>
            <a:pPr lvl="1"/>
            <a:r>
              <a:rPr lang="en-US" sz="1600" dirty="0"/>
              <a:t>Epilepsy</a:t>
            </a:r>
          </a:p>
          <a:p>
            <a:pPr lvl="1"/>
            <a:r>
              <a:rPr lang="en-US" sz="1600" dirty="0"/>
              <a:t>Glaucoma</a:t>
            </a:r>
          </a:p>
          <a:p>
            <a:pPr lvl="1"/>
            <a:r>
              <a:rPr lang="en-US" sz="1600" dirty="0"/>
              <a:t>HIV/AIDS</a:t>
            </a:r>
          </a:p>
          <a:p>
            <a:pPr lvl="1"/>
            <a:r>
              <a:rPr lang="en-US" sz="1600" dirty="0"/>
              <a:t>Post-traumatic stress disorder (PTSD)</a:t>
            </a:r>
          </a:p>
          <a:p>
            <a:pPr lvl="1"/>
            <a:r>
              <a:rPr lang="en-US" sz="1600" dirty="0"/>
              <a:t>Amyotrophic lateral sclerosis (ALS)</a:t>
            </a:r>
          </a:p>
          <a:p>
            <a:pPr lvl="1"/>
            <a:r>
              <a:rPr lang="en-US" sz="1600" dirty="0"/>
              <a:t>Crohn’s disease</a:t>
            </a:r>
          </a:p>
          <a:p>
            <a:pPr lvl="1"/>
            <a:r>
              <a:rPr lang="en-US" sz="1600" dirty="0"/>
              <a:t>Parkinson’s disease</a:t>
            </a:r>
          </a:p>
          <a:p>
            <a:pPr lvl="1"/>
            <a:r>
              <a:rPr lang="en-US" sz="1600" dirty="0"/>
              <a:t>Multiple sclerosis (MS)</a:t>
            </a:r>
          </a:p>
          <a:p>
            <a:pPr lvl="1"/>
            <a:r>
              <a:rPr lang="en-US" sz="1600" dirty="0"/>
              <a:t>Medical conditions of the same kind or class as or comparable to those above</a:t>
            </a:r>
          </a:p>
          <a:p>
            <a:pPr lvl="1"/>
            <a:r>
              <a:rPr lang="en-US" sz="1600" dirty="0"/>
              <a:t>Also, a terminal condition diagnosed by a physician other than the qualified physician issuing the physician certification</a:t>
            </a:r>
          </a:p>
          <a:p>
            <a:pPr lvl="1"/>
            <a:r>
              <a:rPr lang="en-US" sz="1600" dirty="0"/>
              <a:t>And chronic nonmalignant pain caused by a qualifying medical condition or that originates from a qualifying medical condition and persists beyond the usual course of that qualifying medical condition</a:t>
            </a:r>
          </a:p>
          <a:p>
            <a:pPr marL="0" lvl="0" indent="0">
              <a:lnSpc>
                <a:spcPct val="70000"/>
              </a:lnSpc>
              <a:spcBef>
                <a:spcPts val="0"/>
              </a:spcBef>
              <a:buSzPts val="2380"/>
              <a:buNone/>
            </a:pPr>
            <a:endParaRPr sz="900" dirty="0"/>
          </a:p>
        </p:txBody>
      </p:sp>
    </p:spTree>
    <p:extLst>
      <p:ext uri="{BB962C8B-B14F-4D97-AF65-F5344CB8AC3E}">
        <p14:creationId xmlns:p14="http://schemas.microsoft.com/office/powerpoint/2010/main" val="1742282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10491" y="0"/>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2400" b="0" i="0" u="none" strike="noStrike" cap="none" dirty="0">
                <a:solidFill>
                  <a:schemeClr val="dk1"/>
                </a:solidFill>
                <a:latin typeface="Calibri"/>
                <a:ea typeface="Calibri"/>
                <a:cs typeface="Calibri"/>
                <a:sym typeface="Calibri"/>
              </a:rPr>
              <a:t>1.4.3 Conditions under which a prescription/order may be filled or refilled – </a:t>
            </a:r>
            <a:r>
              <a:rPr lang="en-US" sz="2400" b="1" i="0" u="none" strike="noStrike" cap="none" dirty="0">
                <a:solidFill>
                  <a:srgbClr val="00B050"/>
                </a:solidFill>
                <a:latin typeface="Calibri"/>
                <a:ea typeface="Calibri"/>
                <a:cs typeface="Calibri"/>
                <a:sym typeface="Calibri"/>
              </a:rPr>
              <a:t>Medical Marijuana</a:t>
            </a:r>
            <a:endParaRPr sz="2800" b="1" i="0" u="none" strike="noStrike" cap="none" dirty="0">
              <a:solidFill>
                <a:srgbClr val="00B050"/>
              </a:solidFill>
              <a:latin typeface="Calibri"/>
              <a:ea typeface="Calibri"/>
              <a:cs typeface="Calibri"/>
              <a:sym typeface="Calibri"/>
            </a:endParaRPr>
          </a:p>
        </p:txBody>
      </p:sp>
      <p:sp>
        <p:nvSpPr>
          <p:cNvPr id="205" name="Shape 205"/>
          <p:cNvSpPr txBox="1">
            <a:spLocks noGrp="1"/>
          </p:cNvSpPr>
          <p:nvPr>
            <p:ph type="body" idx="1"/>
          </p:nvPr>
        </p:nvSpPr>
        <p:spPr>
          <a:xfrm>
            <a:off x="639618" y="1214728"/>
            <a:ext cx="10342418" cy="4830301"/>
          </a:xfrm>
          <a:prstGeom prst="rect">
            <a:avLst/>
          </a:prstGeom>
          <a:noFill/>
          <a:ln>
            <a:noFill/>
          </a:ln>
        </p:spPr>
        <p:txBody>
          <a:bodyPr spcFirstLastPara="1" wrap="square" lIns="91425" tIns="45700" rIns="91425" bIns="45700" anchor="t" anchorCtr="0">
            <a:noAutofit/>
          </a:bodyPr>
          <a:lstStyle/>
          <a:p>
            <a:pPr marL="0" indent="0">
              <a:buNone/>
            </a:pPr>
            <a:r>
              <a:rPr lang="en-US" altLang="en-US" sz="1600" b="1" dirty="0"/>
              <a:t>How Do Physicians Become Qualified? </a:t>
            </a:r>
          </a:p>
          <a:p>
            <a:r>
              <a:rPr lang="en-US" sz="1800" dirty="0"/>
              <a:t>Must complete a 2 hour course and examination – must do this before initial approval and before each license renewal</a:t>
            </a:r>
          </a:p>
          <a:p>
            <a:pPr lvl="1"/>
            <a:r>
              <a:rPr lang="en-US" sz="1400" dirty="0"/>
              <a:t>If a physician was already qualified under the existing Florida laws for low-THC cannabis, they have a grace period of up until 90 days after the course and exam become available</a:t>
            </a:r>
          </a:p>
          <a:p>
            <a:r>
              <a:rPr lang="en-US" sz="1800" dirty="0"/>
              <a:t>May not be employed by or have a direct or indirect economic interest in a medical marijuana treatment center or marijuana testing laboratory</a:t>
            </a:r>
          </a:p>
          <a:p>
            <a:r>
              <a:rPr lang="en-US" sz="1800" dirty="0"/>
              <a:t>If an MD or DO wants to be a medical director, they must also complete a 2 hour course and exam</a:t>
            </a:r>
          </a:p>
          <a:p>
            <a:r>
              <a:rPr lang="en-US" sz="1800" dirty="0"/>
              <a:t>The department shall publish a list of all approved medical marijuana treatment centers, medical directors, and qualified physicians on its website, so patients and authorities can find them</a:t>
            </a:r>
          </a:p>
          <a:p>
            <a:endParaRPr lang="en-US" sz="1800" dirty="0"/>
          </a:p>
          <a:p>
            <a:endParaRPr lang="en-US" altLang="en-US" sz="1600" b="1" dirty="0"/>
          </a:p>
          <a:p>
            <a:pPr marL="0" indent="0">
              <a:buNone/>
            </a:pPr>
            <a:endParaRPr lang="en-US" altLang="en-US" sz="1600" b="1" dirty="0"/>
          </a:p>
        </p:txBody>
      </p:sp>
    </p:spTree>
    <p:extLst>
      <p:ext uri="{BB962C8B-B14F-4D97-AF65-F5344CB8AC3E}">
        <p14:creationId xmlns:p14="http://schemas.microsoft.com/office/powerpoint/2010/main" val="667169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10491" y="0"/>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2400" b="0" i="0" u="none" strike="noStrike" cap="none" dirty="0">
                <a:solidFill>
                  <a:schemeClr val="dk1"/>
                </a:solidFill>
                <a:latin typeface="Calibri"/>
                <a:ea typeface="Calibri"/>
                <a:cs typeface="Calibri"/>
                <a:sym typeface="Calibri"/>
              </a:rPr>
              <a:t>1.4.3 Conditions under which a prescription/order may be filled or refilled – </a:t>
            </a:r>
            <a:r>
              <a:rPr lang="en-US" sz="2400" b="1" i="0" u="none" strike="noStrike" cap="none" dirty="0">
                <a:solidFill>
                  <a:srgbClr val="00B050"/>
                </a:solidFill>
                <a:latin typeface="Calibri"/>
                <a:ea typeface="Calibri"/>
                <a:cs typeface="Calibri"/>
                <a:sym typeface="Calibri"/>
              </a:rPr>
              <a:t>Medical Marijuana</a:t>
            </a:r>
            <a:endParaRPr sz="2800" b="1" i="0" u="none" strike="noStrike" cap="none" dirty="0">
              <a:solidFill>
                <a:srgbClr val="00B050"/>
              </a:solidFill>
              <a:latin typeface="Calibri"/>
              <a:ea typeface="Calibri"/>
              <a:cs typeface="Calibri"/>
              <a:sym typeface="Calibri"/>
            </a:endParaRPr>
          </a:p>
        </p:txBody>
      </p:sp>
      <p:sp>
        <p:nvSpPr>
          <p:cNvPr id="205" name="Shape 205"/>
          <p:cNvSpPr txBox="1">
            <a:spLocks noGrp="1"/>
          </p:cNvSpPr>
          <p:nvPr>
            <p:ph type="body" idx="1"/>
          </p:nvPr>
        </p:nvSpPr>
        <p:spPr>
          <a:xfrm>
            <a:off x="286327" y="1214728"/>
            <a:ext cx="11628582" cy="4830301"/>
          </a:xfrm>
          <a:prstGeom prst="rect">
            <a:avLst/>
          </a:prstGeom>
          <a:noFill/>
          <a:ln>
            <a:noFill/>
          </a:ln>
        </p:spPr>
        <p:txBody>
          <a:bodyPr spcFirstLastPara="1" wrap="square" lIns="91425" tIns="45700" rIns="91425" bIns="45700" anchor="t" anchorCtr="0">
            <a:noAutofit/>
          </a:bodyPr>
          <a:lstStyle/>
          <a:p>
            <a:pPr marL="0" indent="0">
              <a:buNone/>
            </a:pPr>
            <a:r>
              <a:rPr lang="en-US" altLang="en-US" sz="1600" b="1" dirty="0"/>
              <a:t>What criteria must caregivers meet? </a:t>
            </a:r>
          </a:p>
          <a:p>
            <a:pPr>
              <a:buSzPct val="100000"/>
            </a:pPr>
            <a:r>
              <a:rPr lang="en-US" sz="1300" dirty="0"/>
              <a:t>A caregiver must:</a:t>
            </a:r>
          </a:p>
          <a:p>
            <a:pPr lvl="1">
              <a:buSzPct val="100000"/>
            </a:pPr>
            <a:r>
              <a:rPr lang="en-US" sz="1000" dirty="0"/>
              <a:t>Not be a qualified physician and not be employed by or have an economic interest in a medical marijuana treatment center or a marijuana testing laboratory</a:t>
            </a:r>
          </a:p>
          <a:p>
            <a:pPr lvl="1">
              <a:buSzPct val="100000"/>
            </a:pPr>
            <a:r>
              <a:rPr lang="en-US" sz="1000" dirty="0"/>
              <a:t>Be 21 years of age or older and a Florida resident</a:t>
            </a:r>
          </a:p>
          <a:p>
            <a:pPr lvl="1">
              <a:buSzPct val="100000"/>
            </a:pPr>
            <a:r>
              <a:rPr lang="en-US" sz="1000" dirty="0"/>
              <a:t>Agree in writing to assist with the qualified patient’s medical use of marijuana</a:t>
            </a:r>
          </a:p>
          <a:p>
            <a:pPr lvl="1">
              <a:buSzPct val="100000"/>
            </a:pPr>
            <a:r>
              <a:rPr lang="en-US" sz="1000" dirty="0"/>
              <a:t>Be registered in the medical marijuana use registry as a caregiver for no more than one qualified patient, unless they meet one of the exceptions below</a:t>
            </a:r>
          </a:p>
          <a:p>
            <a:pPr lvl="1">
              <a:buSzPct val="100000"/>
            </a:pPr>
            <a:r>
              <a:rPr lang="en-US" sz="1000" dirty="0"/>
              <a:t>Successfully complete a caregiver certification course which must be renewed biennially</a:t>
            </a:r>
          </a:p>
          <a:p>
            <a:pPr lvl="1">
              <a:buSzPct val="100000"/>
            </a:pPr>
            <a:r>
              <a:rPr lang="en-US" sz="1000" dirty="0"/>
              <a:t>Pass a background screening unless the patient is a close relative of the caregiver (Close relatives are defined as spouse, parent, sibling, grandparent, child, or grandchild, whether related by whole or half blood, by marriage, or by adoption)</a:t>
            </a:r>
          </a:p>
          <a:p>
            <a:pPr>
              <a:buSzPct val="100000"/>
            </a:pPr>
            <a:r>
              <a:rPr lang="en-US" sz="1300" dirty="0"/>
              <a:t>A qualified patient may designate no more than one caregiver to assist with the qualified patient’s medical use of marijuana, unless:</a:t>
            </a:r>
          </a:p>
          <a:p>
            <a:pPr lvl="1">
              <a:buSzPct val="100000"/>
            </a:pPr>
            <a:r>
              <a:rPr lang="en-US" sz="1000" dirty="0"/>
              <a:t>The qualified patient is a minor and the designated caregivers are parents or legal guardians of the qualified patient;</a:t>
            </a:r>
          </a:p>
          <a:p>
            <a:pPr lvl="1">
              <a:buSzPct val="100000"/>
            </a:pPr>
            <a:r>
              <a:rPr lang="en-US" sz="1000" dirty="0"/>
              <a:t>The qualified patient is an adult who has an intellectual or developmental disability that prevents the patient from being able to protect or care for himself or herself without assistance or supervision and the designated caregivers are the parents or legal guardians of the qualified patient; or</a:t>
            </a:r>
          </a:p>
          <a:p>
            <a:pPr lvl="1">
              <a:buSzPct val="100000"/>
            </a:pPr>
            <a:r>
              <a:rPr lang="en-US" sz="1000" dirty="0"/>
              <a:t>The qualified patient is admitted to a hospice program.</a:t>
            </a:r>
          </a:p>
          <a:p>
            <a:pPr>
              <a:buSzPct val="100000"/>
            </a:pPr>
            <a:r>
              <a:rPr lang="en-US" sz="1300" dirty="0"/>
              <a:t>A caregiver may be registered in the medical marijuana use registry as a designated caregiver for no more than one qualified patient, unless:</a:t>
            </a:r>
          </a:p>
          <a:p>
            <a:pPr lvl="1">
              <a:buSzPct val="100000"/>
            </a:pPr>
            <a:r>
              <a:rPr lang="en-US" sz="1000" dirty="0"/>
              <a:t>The caregiver is a parent or legal guardian of more than one minor who is a qualified patient;</a:t>
            </a:r>
          </a:p>
          <a:p>
            <a:pPr lvl="1">
              <a:buSzPct val="100000"/>
            </a:pPr>
            <a:r>
              <a:rPr lang="en-US" sz="1000" dirty="0"/>
              <a:t>The caregiver is a parent or legal guardian of more than one adult who is a qualified patient and who has an intellectual or developmental disability that prevents the patient from being able to protect or care for himself or herself without assistance or supervision; or</a:t>
            </a:r>
          </a:p>
          <a:p>
            <a:pPr lvl="1">
              <a:buSzPct val="100000"/>
            </a:pPr>
            <a:r>
              <a:rPr lang="en-US" sz="1000" dirty="0"/>
              <a:t>All qualified patients the caregiver has agreed to assist are admitted to a hospice program and have requested the assistance of that caregiver with the medical use of marijuana; the caregiver is an employee of the hospice; and the caregiver provides personal care or other services directly to clients of the hospice in the scope of that employment.</a:t>
            </a:r>
          </a:p>
          <a:p>
            <a:pPr>
              <a:buSzPct val="100000"/>
            </a:pPr>
            <a:r>
              <a:rPr lang="en-US" sz="1300" dirty="0"/>
              <a:t>A caregiver may not receive compensation, other than actual expenses incurred, for any services provided to the qualified patient.</a:t>
            </a:r>
          </a:p>
          <a:p>
            <a:pPr>
              <a:buSzPct val="100000"/>
            </a:pPr>
            <a:r>
              <a:rPr lang="en-US" sz="1300" dirty="0"/>
              <a:t>If a qualified patient is younger than 18 years of age, only a caregiver may purchase or administer marijuana for medical use by the qualified patient. The qualified patient may not purchase marijuana.</a:t>
            </a:r>
          </a:p>
          <a:p>
            <a:pPr>
              <a:buSzPct val="100000"/>
            </a:pPr>
            <a:r>
              <a:rPr lang="en-US" sz="1300" dirty="0"/>
              <a:t>A caregiver must be in immediate possession of his or her medical marijuana use registry identification card at all times when in possession of marijuana or a marijuana delivery device and must present his or her medical marijuana use registry identification card upon the request of a law enforcement officer.</a:t>
            </a:r>
          </a:p>
          <a:p>
            <a:pPr marL="0" indent="0">
              <a:buNone/>
            </a:pPr>
            <a:endParaRPr lang="en-US" altLang="en-US" sz="1600" b="1" dirty="0"/>
          </a:p>
        </p:txBody>
      </p:sp>
    </p:spTree>
    <p:extLst>
      <p:ext uri="{BB962C8B-B14F-4D97-AF65-F5344CB8AC3E}">
        <p14:creationId xmlns:p14="http://schemas.microsoft.com/office/powerpoint/2010/main" val="2803124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10491" y="0"/>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2400" b="0" i="0" u="none" strike="noStrike" cap="none" dirty="0">
                <a:solidFill>
                  <a:schemeClr val="dk1"/>
                </a:solidFill>
                <a:latin typeface="Calibri"/>
                <a:ea typeface="Calibri"/>
                <a:cs typeface="Calibri"/>
                <a:sym typeface="Calibri"/>
              </a:rPr>
              <a:t>1.4.3 Conditions under which a prescription/order may be filled or refilled – </a:t>
            </a:r>
            <a:r>
              <a:rPr lang="en-US" sz="2400" b="1" i="0" u="none" strike="noStrike" cap="none" dirty="0">
                <a:solidFill>
                  <a:srgbClr val="00B050"/>
                </a:solidFill>
                <a:latin typeface="Calibri"/>
                <a:ea typeface="Calibri"/>
                <a:cs typeface="Calibri"/>
                <a:sym typeface="Calibri"/>
              </a:rPr>
              <a:t>Medical Marijuana</a:t>
            </a:r>
            <a:endParaRPr sz="2800" b="1" i="0" u="none" strike="noStrike" cap="none" dirty="0">
              <a:solidFill>
                <a:srgbClr val="00B050"/>
              </a:solidFill>
              <a:latin typeface="Calibri"/>
              <a:ea typeface="Calibri"/>
              <a:cs typeface="Calibri"/>
              <a:sym typeface="Calibri"/>
            </a:endParaRPr>
          </a:p>
        </p:txBody>
      </p:sp>
      <p:sp>
        <p:nvSpPr>
          <p:cNvPr id="205" name="Shape 205"/>
          <p:cNvSpPr txBox="1">
            <a:spLocks noGrp="1"/>
          </p:cNvSpPr>
          <p:nvPr>
            <p:ph type="body" idx="1"/>
          </p:nvPr>
        </p:nvSpPr>
        <p:spPr>
          <a:xfrm>
            <a:off x="639618" y="1214728"/>
            <a:ext cx="10515600" cy="4830301"/>
          </a:xfrm>
          <a:prstGeom prst="rect">
            <a:avLst/>
          </a:prstGeom>
          <a:noFill/>
          <a:ln>
            <a:noFill/>
          </a:ln>
        </p:spPr>
        <p:txBody>
          <a:bodyPr spcFirstLastPara="1" wrap="square" lIns="91425" tIns="45700" rIns="91425" bIns="45700" anchor="t" anchorCtr="0">
            <a:noAutofit/>
          </a:bodyPr>
          <a:lstStyle/>
          <a:p>
            <a:pPr marL="0" indent="0">
              <a:buNone/>
            </a:pPr>
            <a:r>
              <a:rPr lang="en-US" altLang="en-US" sz="1400" b="1" dirty="0"/>
              <a:t>Process for Patients to Obtain Medical Marijuana in Florida continued </a:t>
            </a:r>
          </a:p>
          <a:p>
            <a:r>
              <a:rPr lang="en-US" altLang="en-US" sz="2000" b="1" dirty="0"/>
              <a:t>Patients and Caregivers are entered into the Medical Marijuana Use Registry by their Qualified Physician</a:t>
            </a:r>
          </a:p>
          <a:p>
            <a:pPr lvl="1"/>
            <a:r>
              <a:rPr lang="en-US" altLang="en-US" sz="1400" dirty="0"/>
              <a:t>Physician gives patient their Patient ID Number</a:t>
            </a:r>
          </a:p>
          <a:p>
            <a:pPr lvl="1"/>
            <a:r>
              <a:rPr lang="en-US" altLang="en-US" sz="1400" dirty="0"/>
              <a:t>Patients &amp; Caregivers then apply for Registry Identification Cards – can be electronically or by paper application and pay $75 fee</a:t>
            </a:r>
          </a:p>
          <a:p>
            <a:pPr lvl="1"/>
            <a:r>
              <a:rPr lang="en-US" altLang="en-US" sz="1400" dirty="0"/>
              <a:t>Applications available here: </a:t>
            </a:r>
            <a:r>
              <a:rPr lang="en-US" altLang="en-US" sz="1400" dirty="0">
                <a:hlinkClick r:id="rId3"/>
              </a:rPr>
              <a:t>http://www.floridahealth.gov/programs-and-services/office-of-medical-marijuana-use/registry-id-cards/index.html</a:t>
            </a:r>
            <a:r>
              <a:rPr lang="en-US" altLang="en-US" sz="1400" dirty="0"/>
              <a:t> ; Paper application: </a:t>
            </a:r>
            <a:r>
              <a:rPr lang="en-US" altLang="en-US" sz="1400" dirty="0">
                <a:hlinkClick r:id="rId4"/>
              </a:rPr>
              <a:t>http://www.floridahealth.gov/programs-and-services/office-of-medical-marijuana-use/_documents/identification-card-for-patient.pdf</a:t>
            </a:r>
            <a:r>
              <a:rPr lang="en-US" altLang="en-US" sz="1400" dirty="0"/>
              <a:t> </a:t>
            </a:r>
          </a:p>
          <a:p>
            <a:pPr lvl="1"/>
            <a:r>
              <a:rPr lang="en-US" altLang="en-US" sz="1400" dirty="0"/>
              <a:t>ID cards expire 1 year after date of approval; to stay active, patients must submit a renewal application 45 days prior to expiration along with the fee; registry is connected to the DMV, so they transfer your driver’s license photo to your application if it matches their info</a:t>
            </a:r>
          </a:p>
          <a:p>
            <a:pPr lvl="1"/>
            <a:r>
              <a:rPr lang="en-US" altLang="en-US" sz="1400" dirty="0"/>
              <a:t>Patients and caregivers must have an approved ID card application before they can fill an order for medical marijuana</a:t>
            </a:r>
          </a:p>
          <a:p>
            <a:pPr lvl="1"/>
            <a:r>
              <a:rPr lang="en-US" altLang="en-US" sz="1400" dirty="0"/>
              <a:t>Caregivers must be 21, must be a Florida resident, must agree in writing to assist the patient, and must be limited to 1 qualified patient unless exempted; must successfully complete a caregiver certification course and renew it biennially; must pass a background screening unless the patient is a close relative of the caregiver; caregivers may not be a qualified physician, may not be employed by or have economic interest in a medical marijuana treatment center, may not receive compensation for services other than actual expenses incurred for any services provided to the patient, and other information we went over previously</a:t>
            </a:r>
          </a:p>
          <a:p>
            <a:r>
              <a:rPr lang="en-US" altLang="en-US" sz="2000" b="1" dirty="0"/>
              <a:t>Patients will fill their order at licensed Medical Marijuana Treatment Center </a:t>
            </a:r>
          </a:p>
          <a:p>
            <a:pPr lvl="1"/>
            <a:r>
              <a:rPr lang="en-US" altLang="en-US" sz="1400" dirty="0"/>
              <a:t>ID card must be approved, then can find a place to fill it</a:t>
            </a:r>
          </a:p>
          <a:p>
            <a:pPr lvl="1"/>
            <a:r>
              <a:rPr lang="en-US" sz="1400" dirty="0"/>
              <a:t>All marijuana purchased must remain in its original packaging</a:t>
            </a:r>
            <a:endParaRPr lang="en-US" altLang="en-US" sz="1000" dirty="0"/>
          </a:p>
          <a:p>
            <a:pPr lvl="1"/>
            <a:r>
              <a:rPr lang="en-US" altLang="en-US" sz="1400" dirty="0"/>
              <a:t>Licensed medical marijuana treatment center list: </a:t>
            </a:r>
            <a:r>
              <a:rPr lang="en-US" altLang="en-US" sz="1400" dirty="0">
                <a:hlinkClick r:id="rId5"/>
              </a:rPr>
              <a:t>http://www.floridahealth.gov/programs-and-services/office-of-medical-marijuana-use/medical-marijuana-treatment-centers/index.html</a:t>
            </a:r>
            <a:r>
              <a:rPr lang="en-US" altLang="en-US" sz="1400" dirty="0"/>
              <a:t> </a:t>
            </a:r>
          </a:p>
          <a:p>
            <a:pPr marL="0" lvl="0" indent="0">
              <a:lnSpc>
                <a:spcPct val="70000"/>
              </a:lnSpc>
              <a:spcBef>
                <a:spcPts val="0"/>
              </a:spcBef>
              <a:buSzPts val="2380"/>
              <a:buNone/>
            </a:pPr>
            <a:endParaRPr sz="900" dirty="0"/>
          </a:p>
        </p:txBody>
      </p:sp>
    </p:spTree>
    <p:extLst>
      <p:ext uri="{BB962C8B-B14F-4D97-AF65-F5344CB8AC3E}">
        <p14:creationId xmlns:p14="http://schemas.microsoft.com/office/powerpoint/2010/main" val="1972973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10491" y="0"/>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2400" b="0" i="0" u="none" strike="noStrike" cap="none" dirty="0">
                <a:solidFill>
                  <a:schemeClr val="dk1"/>
                </a:solidFill>
                <a:latin typeface="Calibri"/>
                <a:ea typeface="Calibri"/>
                <a:cs typeface="Calibri"/>
                <a:sym typeface="Calibri"/>
              </a:rPr>
              <a:t>1.4.3 Conditions under which a prescription/order may be filled or refilled – </a:t>
            </a:r>
            <a:r>
              <a:rPr lang="en-US" sz="2400" b="1" i="0" u="none" strike="noStrike" cap="none" dirty="0">
                <a:solidFill>
                  <a:srgbClr val="00B050"/>
                </a:solidFill>
                <a:latin typeface="Calibri"/>
                <a:ea typeface="Calibri"/>
                <a:cs typeface="Calibri"/>
                <a:sym typeface="Calibri"/>
              </a:rPr>
              <a:t>Medical Marijuana</a:t>
            </a:r>
            <a:endParaRPr sz="2800" b="1" i="0" u="none" strike="noStrike" cap="none" dirty="0">
              <a:solidFill>
                <a:srgbClr val="00B050"/>
              </a:solidFill>
              <a:latin typeface="Calibri"/>
              <a:ea typeface="Calibri"/>
              <a:cs typeface="Calibri"/>
              <a:sym typeface="Calibri"/>
            </a:endParaRPr>
          </a:p>
        </p:txBody>
      </p:sp>
      <p:sp>
        <p:nvSpPr>
          <p:cNvPr id="205" name="Shape 205"/>
          <p:cNvSpPr txBox="1">
            <a:spLocks noGrp="1"/>
          </p:cNvSpPr>
          <p:nvPr>
            <p:ph type="body" idx="1"/>
          </p:nvPr>
        </p:nvSpPr>
        <p:spPr>
          <a:xfrm>
            <a:off x="639618" y="1214728"/>
            <a:ext cx="10515600" cy="4830301"/>
          </a:xfrm>
          <a:prstGeom prst="rect">
            <a:avLst/>
          </a:prstGeom>
          <a:noFill/>
          <a:ln>
            <a:noFill/>
          </a:ln>
        </p:spPr>
        <p:txBody>
          <a:bodyPr spcFirstLastPara="1" wrap="square" lIns="91425" tIns="45700" rIns="91425" bIns="45700" anchor="t" anchorCtr="0">
            <a:noAutofit/>
          </a:bodyPr>
          <a:lstStyle/>
          <a:p>
            <a:pPr marL="0" indent="0">
              <a:buNone/>
            </a:pPr>
            <a:r>
              <a:rPr lang="en-US" altLang="en-US" sz="1400" b="1" dirty="0"/>
              <a:t>Process for Patients to Obtain Medical Marijuana in Florida continued</a:t>
            </a:r>
          </a:p>
          <a:p>
            <a:pPr marL="0" indent="0">
              <a:buNone/>
            </a:pPr>
            <a:r>
              <a:rPr lang="en-US" sz="1400" dirty="0"/>
              <a:t>Before they can fill an order, the physician must produce a certification that the patient is authorized to receive the medical marijuana</a:t>
            </a:r>
          </a:p>
          <a:p>
            <a:pPr marL="0" indent="0">
              <a:buNone/>
            </a:pPr>
            <a:endParaRPr lang="en-US" sz="1400" dirty="0"/>
          </a:p>
          <a:p>
            <a:pPr marL="0" indent="0">
              <a:buNone/>
            </a:pPr>
            <a:r>
              <a:rPr lang="en-US" sz="1400" b="1" dirty="0"/>
              <a:t>Requirements for Physician Certification of a patient</a:t>
            </a:r>
          </a:p>
          <a:p>
            <a:r>
              <a:rPr lang="en-US" sz="1400" dirty="0"/>
              <a:t>Physical examination while present in the same room as the patient and a full assessment of patient’s medical history</a:t>
            </a:r>
          </a:p>
          <a:p>
            <a:r>
              <a:rPr lang="en-US" sz="1400" dirty="0"/>
              <a:t>Diagnose patient with at least one qualifying condition</a:t>
            </a:r>
          </a:p>
          <a:p>
            <a:r>
              <a:rPr lang="en-US" sz="1400" dirty="0"/>
              <a:t>Determine the medical use of marijuana likely outweighs health risks and document that in the record</a:t>
            </a:r>
          </a:p>
          <a:p>
            <a:pPr lvl="1"/>
            <a:r>
              <a:rPr lang="en-US" sz="1000" dirty="0"/>
              <a:t>For patients under 18 years of age, have a second physician agree in writing that medical use of marijuana likely outweighs the health risks for that minor patient</a:t>
            </a:r>
          </a:p>
          <a:p>
            <a:r>
              <a:rPr lang="en-US" sz="1400" dirty="0"/>
              <a:t>Determine if the patient is pregnant. If the patient is pregnant, it must be documented in that patient’s medical record and only low-THC cannabis certification can be given to that patient during the pregnancy.</a:t>
            </a:r>
          </a:p>
          <a:p>
            <a:r>
              <a:rPr lang="en-US" sz="1400" dirty="0"/>
              <a:t>Review the patient’s history in the PDMP database</a:t>
            </a:r>
          </a:p>
          <a:p>
            <a:r>
              <a:rPr lang="en-US" sz="1400" dirty="0"/>
              <a:t>Confirm the patient does not already have an active certification from another physician in the Medical Marijuana Use Registry</a:t>
            </a:r>
          </a:p>
          <a:p>
            <a:r>
              <a:rPr lang="en-US" sz="1400" dirty="0"/>
              <a:t>Physician must register as the physician issuing the certification to that qualified patient in the registry</a:t>
            </a:r>
          </a:p>
          <a:p>
            <a:r>
              <a:rPr lang="en-US" sz="1400" dirty="0"/>
              <a:t>Obtain voluntary and informed written consent each time a physician certification is provided to the patient and keep that with the patient’s medical record. The approved informed consent form containing all legal requirements is available from the Board of Medicine and Board of Osteopathic Medicine.</a:t>
            </a:r>
          </a:p>
        </p:txBody>
      </p:sp>
      <p:sp>
        <p:nvSpPr>
          <p:cNvPr id="4" name="TextBox 3"/>
          <p:cNvSpPr txBox="1"/>
          <p:nvPr/>
        </p:nvSpPr>
        <p:spPr>
          <a:xfrm>
            <a:off x="323274" y="6494918"/>
            <a:ext cx="4363695" cy="276999"/>
          </a:xfrm>
          <a:prstGeom prst="rect">
            <a:avLst/>
          </a:prstGeom>
          <a:noFill/>
        </p:spPr>
        <p:txBody>
          <a:bodyPr wrap="none" rtlCol="0">
            <a:spAutoFit/>
          </a:bodyPr>
          <a:lstStyle/>
          <a:p>
            <a:r>
              <a:rPr lang="en-US" sz="1200" dirty="0">
                <a:hlinkClick r:id="rId3"/>
              </a:rPr>
              <a:t>http://www.flhealthsource.gov/ommu/physician_requirements</a:t>
            </a:r>
            <a:r>
              <a:rPr lang="en-US" sz="1200" dirty="0"/>
              <a:t> </a:t>
            </a:r>
          </a:p>
        </p:txBody>
      </p:sp>
    </p:spTree>
    <p:extLst>
      <p:ext uri="{BB962C8B-B14F-4D97-AF65-F5344CB8AC3E}">
        <p14:creationId xmlns:p14="http://schemas.microsoft.com/office/powerpoint/2010/main" val="2329481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10491" y="0"/>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2400" b="0" i="0" u="none" strike="noStrike" cap="none" dirty="0">
                <a:solidFill>
                  <a:schemeClr val="dk1"/>
                </a:solidFill>
                <a:latin typeface="Calibri"/>
                <a:ea typeface="Calibri"/>
                <a:cs typeface="Calibri"/>
                <a:sym typeface="Calibri"/>
              </a:rPr>
              <a:t>1.4.3 Conditions under which a prescription/order may be filled or refilled – </a:t>
            </a:r>
            <a:r>
              <a:rPr lang="en-US" sz="2400" b="1" i="0" u="none" strike="noStrike" cap="none" dirty="0">
                <a:solidFill>
                  <a:srgbClr val="00B050"/>
                </a:solidFill>
                <a:latin typeface="Calibri"/>
                <a:ea typeface="Calibri"/>
                <a:cs typeface="Calibri"/>
                <a:sym typeface="Calibri"/>
              </a:rPr>
              <a:t>Medical Marijuana</a:t>
            </a:r>
            <a:endParaRPr sz="2800" b="1" i="0" u="none" strike="noStrike" cap="none" dirty="0">
              <a:solidFill>
                <a:srgbClr val="00B050"/>
              </a:solidFill>
              <a:latin typeface="Calibri"/>
              <a:ea typeface="Calibri"/>
              <a:cs typeface="Calibri"/>
              <a:sym typeface="Calibri"/>
            </a:endParaRPr>
          </a:p>
        </p:txBody>
      </p:sp>
      <p:sp>
        <p:nvSpPr>
          <p:cNvPr id="205" name="Shape 205"/>
          <p:cNvSpPr txBox="1">
            <a:spLocks noGrp="1"/>
          </p:cNvSpPr>
          <p:nvPr>
            <p:ph type="body" idx="1"/>
          </p:nvPr>
        </p:nvSpPr>
        <p:spPr>
          <a:xfrm>
            <a:off x="639618" y="1214728"/>
            <a:ext cx="10515600" cy="4830301"/>
          </a:xfrm>
          <a:prstGeom prst="rect">
            <a:avLst/>
          </a:prstGeom>
          <a:noFill/>
          <a:ln>
            <a:noFill/>
          </a:ln>
        </p:spPr>
        <p:txBody>
          <a:bodyPr spcFirstLastPara="1" wrap="square" lIns="91425" tIns="45700" rIns="91425" bIns="45700" anchor="t" anchorCtr="0">
            <a:noAutofit/>
          </a:bodyPr>
          <a:lstStyle/>
          <a:p>
            <a:pPr marL="0" indent="0">
              <a:buNone/>
            </a:pPr>
            <a:r>
              <a:rPr lang="en-US" altLang="en-US" sz="1400" b="1" dirty="0"/>
              <a:t>Process for Patients to Obtain Medical Marijuana in Florida continued</a:t>
            </a:r>
          </a:p>
          <a:p>
            <a:pPr marL="0" indent="0">
              <a:buNone/>
            </a:pPr>
            <a:r>
              <a:rPr lang="en-US" sz="1400" dirty="0"/>
              <a:t>Before they can fill an order, the physician must produce a certification that the patient is authorized to receive the medical marijuana</a:t>
            </a:r>
          </a:p>
          <a:p>
            <a:pPr marL="0" indent="0">
              <a:buNone/>
            </a:pPr>
            <a:endParaRPr lang="en-US" sz="1400" dirty="0"/>
          </a:p>
          <a:p>
            <a:pPr marL="0" indent="0">
              <a:buNone/>
            </a:pPr>
            <a:r>
              <a:rPr lang="en-US" sz="1400" b="1" dirty="0"/>
              <a:t>What is in the informed consent form given to patients? </a:t>
            </a:r>
          </a:p>
          <a:p>
            <a:pPr marL="342900" indent="-342900">
              <a:buSzPct val="100000"/>
              <a:buFont typeface="+mj-lt"/>
              <a:buAutoNum type="arabicPeriod"/>
            </a:pPr>
            <a:r>
              <a:rPr lang="en-US" sz="1400" dirty="0"/>
              <a:t>The Federal Government’s classification of marijuana as a Schedule I controlled substance</a:t>
            </a:r>
          </a:p>
          <a:p>
            <a:pPr marL="342900" indent="-342900">
              <a:buSzPct val="100000"/>
              <a:buFont typeface="+mj-lt"/>
              <a:buAutoNum type="arabicPeriod"/>
            </a:pPr>
            <a:r>
              <a:rPr lang="en-US" sz="1400" dirty="0"/>
              <a:t>The approval and oversight status of marijuana by the Food and Drug Administration</a:t>
            </a:r>
          </a:p>
          <a:p>
            <a:pPr marL="342900" indent="-342900">
              <a:buSzPct val="100000"/>
              <a:buFont typeface="+mj-lt"/>
              <a:buAutoNum type="arabicPeriod"/>
            </a:pPr>
            <a:r>
              <a:rPr lang="en-US" sz="1400" dirty="0"/>
              <a:t>The current state of research on the efficacy of marijuana to treat the qualifying conditions set forth in this section</a:t>
            </a:r>
          </a:p>
          <a:p>
            <a:pPr marL="342900" indent="-342900">
              <a:buSzPct val="100000"/>
              <a:buFont typeface="+mj-lt"/>
              <a:buAutoNum type="arabicPeriod"/>
            </a:pPr>
            <a:r>
              <a:rPr lang="en-US" sz="1400" dirty="0"/>
              <a:t>The potential for addiction</a:t>
            </a:r>
          </a:p>
          <a:p>
            <a:pPr marL="342900" indent="-342900">
              <a:buSzPct val="100000"/>
              <a:buFont typeface="+mj-lt"/>
              <a:buAutoNum type="arabicPeriod"/>
            </a:pPr>
            <a:r>
              <a:rPr lang="en-US" sz="1400" dirty="0"/>
              <a:t>The potential effect that marijuana may have on a patient’s coordination, motor skills, and cognition, including a warning against operating heavy machinery, operating a motor vehicle, or engaging in activities that require a person to be alert or respond quickly</a:t>
            </a:r>
          </a:p>
          <a:p>
            <a:pPr marL="342900" indent="-342900">
              <a:buSzPct val="100000"/>
              <a:buFont typeface="+mj-lt"/>
              <a:buAutoNum type="arabicPeriod"/>
            </a:pPr>
            <a:r>
              <a:rPr lang="en-US" sz="1400" dirty="0"/>
              <a:t>The potential side effects of marijuana use</a:t>
            </a:r>
          </a:p>
          <a:p>
            <a:pPr marL="342900" indent="-342900">
              <a:buSzPct val="100000"/>
              <a:buFont typeface="+mj-lt"/>
              <a:buAutoNum type="arabicPeriod"/>
            </a:pPr>
            <a:r>
              <a:rPr lang="en-US" sz="1400" dirty="0"/>
              <a:t>The risks, benefits, and drug interactions of marijuana</a:t>
            </a:r>
          </a:p>
          <a:p>
            <a:pPr marL="342900" indent="-342900">
              <a:buSzPct val="100000"/>
              <a:buFont typeface="+mj-lt"/>
              <a:buAutoNum type="arabicPeriod"/>
            </a:pPr>
            <a:r>
              <a:rPr lang="en-US" sz="1400" dirty="0"/>
              <a:t>That the patient’s de-identified health information contained in the physician certification and medical marijuana use registry may be used for research purposes</a:t>
            </a:r>
          </a:p>
          <a:p>
            <a:pPr marL="0" indent="0">
              <a:buNone/>
            </a:pPr>
            <a:endParaRPr lang="en-US" sz="1400" dirty="0"/>
          </a:p>
        </p:txBody>
      </p:sp>
      <p:sp>
        <p:nvSpPr>
          <p:cNvPr id="4" name="TextBox 3"/>
          <p:cNvSpPr txBox="1"/>
          <p:nvPr/>
        </p:nvSpPr>
        <p:spPr>
          <a:xfrm>
            <a:off x="323274" y="6494918"/>
            <a:ext cx="4363695" cy="276999"/>
          </a:xfrm>
          <a:prstGeom prst="rect">
            <a:avLst/>
          </a:prstGeom>
          <a:noFill/>
        </p:spPr>
        <p:txBody>
          <a:bodyPr wrap="none" rtlCol="0">
            <a:spAutoFit/>
          </a:bodyPr>
          <a:lstStyle/>
          <a:p>
            <a:r>
              <a:rPr lang="en-US" sz="1200" dirty="0">
                <a:hlinkClick r:id="rId3"/>
              </a:rPr>
              <a:t>http://www.flhealthsource.gov/ommu/physician_requirements</a:t>
            </a:r>
            <a:r>
              <a:rPr lang="en-US" sz="1200" dirty="0"/>
              <a:t> </a:t>
            </a:r>
          </a:p>
        </p:txBody>
      </p:sp>
    </p:spTree>
    <p:extLst>
      <p:ext uri="{BB962C8B-B14F-4D97-AF65-F5344CB8AC3E}">
        <p14:creationId xmlns:p14="http://schemas.microsoft.com/office/powerpoint/2010/main" val="27428751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10491" y="0"/>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2400" b="0" i="0" u="none" strike="noStrike" cap="none" dirty="0">
                <a:solidFill>
                  <a:schemeClr val="dk1"/>
                </a:solidFill>
                <a:latin typeface="Calibri"/>
                <a:ea typeface="Calibri"/>
                <a:cs typeface="Calibri"/>
                <a:sym typeface="Calibri"/>
              </a:rPr>
              <a:t>1.4.3 Conditions under which a prescription/order may be filled or refilled – </a:t>
            </a:r>
            <a:r>
              <a:rPr lang="en-US" sz="2400" b="1" i="0" u="none" strike="noStrike" cap="none" dirty="0">
                <a:solidFill>
                  <a:srgbClr val="00B050"/>
                </a:solidFill>
                <a:latin typeface="Calibri"/>
                <a:ea typeface="Calibri"/>
                <a:cs typeface="Calibri"/>
                <a:sym typeface="Calibri"/>
              </a:rPr>
              <a:t>Medical Marijuana</a:t>
            </a:r>
            <a:endParaRPr sz="2800" b="1" i="0" u="none" strike="noStrike" cap="none" dirty="0">
              <a:solidFill>
                <a:srgbClr val="00B050"/>
              </a:solidFill>
              <a:latin typeface="Calibri"/>
              <a:ea typeface="Calibri"/>
              <a:cs typeface="Calibri"/>
              <a:sym typeface="Calibri"/>
            </a:endParaRPr>
          </a:p>
        </p:txBody>
      </p:sp>
      <p:sp>
        <p:nvSpPr>
          <p:cNvPr id="205" name="Shape 205"/>
          <p:cNvSpPr txBox="1">
            <a:spLocks noGrp="1"/>
          </p:cNvSpPr>
          <p:nvPr>
            <p:ph type="body" idx="1"/>
          </p:nvPr>
        </p:nvSpPr>
        <p:spPr>
          <a:xfrm>
            <a:off x="565727" y="882219"/>
            <a:ext cx="10515600" cy="4830301"/>
          </a:xfrm>
          <a:prstGeom prst="rect">
            <a:avLst/>
          </a:prstGeom>
          <a:noFill/>
          <a:ln>
            <a:noFill/>
          </a:ln>
        </p:spPr>
        <p:txBody>
          <a:bodyPr spcFirstLastPara="1" wrap="square" lIns="91425" tIns="45700" rIns="91425" bIns="45700" anchor="t" anchorCtr="0">
            <a:noAutofit/>
          </a:bodyPr>
          <a:lstStyle/>
          <a:p>
            <a:pPr marL="0" indent="0">
              <a:buNone/>
            </a:pPr>
            <a:r>
              <a:rPr lang="en-US" altLang="en-US" sz="1400" b="1" dirty="0"/>
              <a:t>Process for Patients to Obtain Medical Marijuana in Florida continued</a:t>
            </a:r>
          </a:p>
          <a:p>
            <a:pPr marL="0" indent="0">
              <a:buNone/>
            </a:pPr>
            <a:r>
              <a:rPr lang="en-US" sz="1800" dirty="0"/>
              <a:t>The physician must produce a certification that the patient is authorized to receive the medical marijuana</a:t>
            </a:r>
          </a:p>
          <a:p>
            <a:pPr marL="0" indent="0">
              <a:buNone/>
            </a:pPr>
            <a:r>
              <a:rPr lang="en-US" sz="1800" b="1" dirty="0"/>
              <a:t>How Physician Issues Certification </a:t>
            </a:r>
          </a:p>
          <a:p>
            <a:r>
              <a:rPr lang="en-US" sz="1800" dirty="0"/>
              <a:t>After the physician registers as the patient's certifying physician in the registry, the physician can enter the contents of the certification into the registry for that qualified patient.</a:t>
            </a:r>
          </a:p>
          <a:p>
            <a:r>
              <a:rPr lang="en-US" sz="1800" dirty="0"/>
              <a:t>The contents include:</a:t>
            </a:r>
          </a:p>
          <a:p>
            <a:pPr lvl="1"/>
            <a:r>
              <a:rPr lang="en-US" sz="1600" dirty="0"/>
              <a:t>the qualifying condition of the patient</a:t>
            </a:r>
          </a:p>
          <a:p>
            <a:pPr lvl="1"/>
            <a:r>
              <a:rPr lang="en-US" sz="1600" dirty="0"/>
              <a:t>dosage of medical marijuana not to exceed the daily dose amount determined by Department rule</a:t>
            </a:r>
          </a:p>
          <a:p>
            <a:pPr lvl="1"/>
            <a:r>
              <a:rPr lang="en-US" sz="1600" dirty="0"/>
              <a:t>the amount of medical marijuana or low-THC cannabis authorized for the qualified patient</a:t>
            </a:r>
          </a:p>
          <a:p>
            <a:pPr lvl="1"/>
            <a:r>
              <a:rPr lang="en-US" sz="1600" dirty="0"/>
              <a:t>the form of medical marijuana or low-THC cannabis authorized for the qualified patient</a:t>
            </a:r>
          </a:p>
          <a:p>
            <a:pPr lvl="1"/>
            <a:r>
              <a:rPr lang="en-US" sz="1600" dirty="0"/>
              <a:t>the medical marijuana delivery devices the patient needs for the medical use of the physician’s certification</a:t>
            </a:r>
          </a:p>
          <a:p>
            <a:r>
              <a:rPr lang="en-US" sz="1800" dirty="0"/>
              <a:t>The physician can place no more than 3 orders for a maximum of 70-days per order as part of a physician certification for the qualified patient. Thereafter, the physician must issue a new certification, complying with all of the initial certification requirements and additional requirements</a:t>
            </a:r>
          </a:p>
          <a:p>
            <a:r>
              <a:rPr lang="en-US" sz="1800" dirty="0"/>
              <a:t>If the physician wishes to make a change to the original certification for the patient, they must update the registry within 7 days of making that change.</a:t>
            </a:r>
          </a:p>
        </p:txBody>
      </p:sp>
      <p:sp>
        <p:nvSpPr>
          <p:cNvPr id="4" name="TextBox 3"/>
          <p:cNvSpPr txBox="1"/>
          <p:nvPr/>
        </p:nvSpPr>
        <p:spPr>
          <a:xfrm>
            <a:off x="323274" y="6494918"/>
            <a:ext cx="4363695" cy="276999"/>
          </a:xfrm>
          <a:prstGeom prst="rect">
            <a:avLst/>
          </a:prstGeom>
          <a:noFill/>
        </p:spPr>
        <p:txBody>
          <a:bodyPr wrap="none" rtlCol="0">
            <a:spAutoFit/>
          </a:bodyPr>
          <a:lstStyle/>
          <a:p>
            <a:r>
              <a:rPr lang="en-US" sz="1200" dirty="0">
                <a:hlinkClick r:id="rId3"/>
              </a:rPr>
              <a:t>http://www.flhealthsource.gov/ommu/physician_requirements</a:t>
            </a:r>
            <a:r>
              <a:rPr lang="en-US" sz="1200" dirty="0"/>
              <a:t> </a:t>
            </a:r>
          </a:p>
        </p:txBody>
      </p:sp>
    </p:spTree>
    <p:extLst>
      <p:ext uri="{BB962C8B-B14F-4D97-AF65-F5344CB8AC3E}">
        <p14:creationId xmlns:p14="http://schemas.microsoft.com/office/powerpoint/2010/main" val="1184904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838200" y="167053"/>
            <a:ext cx="10515600" cy="1066571"/>
          </a:xfrm>
          <a:prstGeom prst="rect">
            <a:avLst/>
          </a:prstGeom>
          <a:noFill/>
          <a:ln>
            <a:noFill/>
          </a:ln>
        </p:spPr>
        <p:txBody>
          <a:bodyPr spcFirstLastPara="1" wrap="square" lIns="91425" tIns="45700" rIns="91425" bIns="45700" anchor="ctr" anchorCtr="0">
            <a:noAutofit/>
          </a:bodyPr>
          <a:lstStyle/>
          <a:p>
            <a:pPr lvl="0"/>
            <a:r>
              <a:rPr lang="en-US" sz="2000" dirty="0">
                <a:solidFill>
                  <a:srgbClr val="000000"/>
                </a:solidFill>
              </a:rPr>
              <a:t>1.3.2 Scope of authority, scope of practice, and valid registration of all practitioners who are authorized under law to prescribe, dispense, or administer pharmaceutical products, including controlled substances – </a:t>
            </a:r>
            <a:r>
              <a:rPr lang="en-US" sz="2000" b="1" i="0" u="none" strike="noStrike" cap="none" dirty="0">
                <a:solidFill>
                  <a:srgbClr val="0070C0"/>
                </a:solidFill>
                <a:sym typeface="Calibri"/>
              </a:rPr>
              <a:t>Internet Prescribing</a:t>
            </a:r>
            <a:endParaRPr sz="2000" b="1" dirty="0">
              <a:solidFill>
                <a:srgbClr val="0070C0"/>
              </a:solidFill>
            </a:endParaRPr>
          </a:p>
        </p:txBody>
      </p:sp>
      <p:sp>
        <p:nvSpPr>
          <p:cNvPr id="157" name="Shape 157"/>
          <p:cNvSpPr txBox="1">
            <a:spLocks noGrp="1"/>
          </p:cNvSpPr>
          <p:nvPr>
            <p:ph type="body" idx="1"/>
          </p:nvPr>
        </p:nvSpPr>
        <p:spPr>
          <a:xfrm>
            <a:off x="592016" y="1328700"/>
            <a:ext cx="7910146" cy="5336400"/>
          </a:xfrm>
          <a:prstGeom prst="rect">
            <a:avLst/>
          </a:prstGeom>
          <a:noFill/>
          <a:ln>
            <a:noFill/>
          </a:ln>
        </p:spPr>
        <p:txBody>
          <a:bodyPr spcFirstLastPara="1" wrap="square" lIns="91425" tIns="45700" rIns="91425" bIns="45700" anchor="t" anchorCtr="0">
            <a:noAutofit/>
          </a:bodyPr>
          <a:lstStyle/>
          <a:p>
            <a:pPr marL="228600" marR="0" lvl="0" indent="-200660" algn="l" rtl="0">
              <a:lnSpc>
                <a:spcPct val="70000"/>
              </a:lnSpc>
              <a:spcBef>
                <a:spcPts val="1000"/>
              </a:spcBef>
              <a:spcAft>
                <a:spcPts val="0"/>
              </a:spcAft>
              <a:buClr>
                <a:schemeClr val="dk1"/>
              </a:buClr>
              <a:buSzPts val="1100"/>
              <a:buFont typeface="Arial"/>
              <a:buChar char="•"/>
            </a:pPr>
            <a:r>
              <a:rPr lang="en-US" sz="1500" b="0" i="0" u="none" strike="noStrike" cap="none" dirty="0">
                <a:solidFill>
                  <a:schemeClr val="dk1"/>
                </a:solidFill>
                <a:sym typeface="Calibri"/>
              </a:rPr>
              <a:t>Florida licensed physicians and physician assistants are responsible for the quality of the equipment and technology employed and are responsible for their safe use</a:t>
            </a:r>
            <a:endParaRPr sz="1500" dirty="0"/>
          </a:p>
          <a:p>
            <a:pPr marL="228600" marR="0" lvl="0" indent="-200660" algn="l" rtl="0">
              <a:lnSpc>
                <a:spcPct val="70000"/>
              </a:lnSpc>
              <a:spcBef>
                <a:spcPts val="1000"/>
              </a:spcBef>
              <a:spcAft>
                <a:spcPts val="0"/>
              </a:spcAft>
              <a:buClr>
                <a:schemeClr val="dk1"/>
              </a:buClr>
              <a:buSzPts val="1100"/>
              <a:buFont typeface="Arial"/>
              <a:buChar char="•"/>
            </a:pPr>
            <a:r>
              <a:rPr lang="en-US" sz="1500" b="0" i="0" u="none" strike="noStrike" cap="none" dirty="0">
                <a:solidFill>
                  <a:schemeClr val="dk1"/>
                </a:solidFill>
                <a:sym typeface="Calibri"/>
              </a:rPr>
              <a:t>Telemedicine equipment and technology must be able to provide, at a minimum, the same information to the physician and physician assistant which will enable them to meet or exceed the prevailing standard of care for the practice of medicine</a:t>
            </a:r>
            <a:endParaRPr sz="1500" dirty="0"/>
          </a:p>
          <a:p>
            <a:pPr marL="228600" marR="0" lvl="0" indent="-200660" algn="l" rtl="0">
              <a:lnSpc>
                <a:spcPct val="70000"/>
              </a:lnSpc>
              <a:spcBef>
                <a:spcPts val="1000"/>
              </a:spcBef>
              <a:spcAft>
                <a:spcPts val="0"/>
              </a:spcAft>
              <a:buClr>
                <a:schemeClr val="dk1"/>
              </a:buClr>
              <a:buSzPts val="1100"/>
              <a:buFont typeface="Arial"/>
              <a:buChar char="•"/>
            </a:pPr>
            <a:r>
              <a:rPr lang="en-US" sz="1500" b="1" i="0" u="none" strike="noStrike" cap="none" dirty="0">
                <a:solidFill>
                  <a:schemeClr val="dk1"/>
                </a:solidFill>
                <a:sym typeface="Calibri"/>
              </a:rPr>
              <a:t>Controlled substances shall not be prescribed through the use of telemedicine except for the treatment of psychiatric disorders</a:t>
            </a:r>
            <a:endParaRPr sz="1500" b="1" dirty="0"/>
          </a:p>
          <a:p>
            <a:pPr marL="685800" marR="0" lvl="1" indent="-214630" algn="l" rtl="0">
              <a:lnSpc>
                <a:spcPct val="70000"/>
              </a:lnSpc>
              <a:spcBef>
                <a:spcPts val="500"/>
              </a:spcBef>
              <a:spcAft>
                <a:spcPts val="0"/>
              </a:spcAft>
              <a:buClr>
                <a:schemeClr val="dk1"/>
              </a:buClr>
              <a:buSzPts val="1100"/>
              <a:buFont typeface="Arial"/>
              <a:buChar char="•"/>
            </a:pPr>
            <a:r>
              <a:rPr lang="en-US" sz="1500" b="1" i="0" u="none" strike="noStrike" cap="none" dirty="0">
                <a:solidFill>
                  <a:schemeClr val="dk1"/>
                </a:solidFill>
                <a:sym typeface="Calibri"/>
              </a:rPr>
              <a:t>This provision does not preclude physicians or physician assistants from ordering controlled substances through the use of telemedicine for hospitalized patients at a hospital </a:t>
            </a:r>
            <a:endParaRPr sz="1500" b="1" dirty="0"/>
          </a:p>
          <a:p>
            <a:pPr marL="228600" marR="0" lvl="0" indent="-200660" algn="l" rtl="0">
              <a:lnSpc>
                <a:spcPct val="70000"/>
              </a:lnSpc>
              <a:spcBef>
                <a:spcPts val="1000"/>
              </a:spcBef>
              <a:spcAft>
                <a:spcPts val="0"/>
              </a:spcAft>
              <a:buClr>
                <a:schemeClr val="dk1"/>
              </a:buClr>
              <a:buSzPts val="1100"/>
              <a:buFont typeface="Arial"/>
              <a:buChar char="•"/>
            </a:pPr>
            <a:r>
              <a:rPr lang="en-US" sz="1500" b="1" i="0" u="none" strike="noStrike" cap="none" dirty="0">
                <a:solidFill>
                  <a:schemeClr val="dk1"/>
                </a:solidFill>
                <a:sym typeface="Calibri"/>
              </a:rPr>
              <a:t>Prescribing medications based solely on an electronic medical questionnaire constitutes the failure to practice medicine </a:t>
            </a:r>
            <a:r>
              <a:rPr lang="en-US" sz="1500" b="0" i="0" u="none" strike="noStrike" cap="none" dirty="0">
                <a:solidFill>
                  <a:schemeClr val="dk1"/>
                </a:solidFill>
                <a:sym typeface="Calibri"/>
              </a:rPr>
              <a:t>with that level of care, skill, and treatment which is recognized by reasonably prudent physicians as being acceptable under similar conditions and circumstances, as well as prescribing legend drugs other than in the course of a physician’s professional practice</a:t>
            </a:r>
            <a:endParaRPr lang="en-US" sz="1500" dirty="0"/>
          </a:p>
          <a:p>
            <a:pPr marL="228600" marR="0" lvl="0" indent="-200660" algn="l" rtl="0">
              <a:lnSpc>
                <a:spcPct val="70000"/>
              </a:lnSpc>
              <a:spcBef>
                <a:spcPts val="1000"/>
              </a:spcBef>
              <a:spcAft>
                <a:spcPts val="0"/>
              </a:spcAft>
              <a:buClr>
                <a:schemeClr val="dk1"/>
              </a:buClr>
              <a:buSzPts val="1100"/>
              <a:buFont typeface="Arial"/>
              <a:buChar char="•"/>
            </a:pPr>
            <a:r>
              <a:rPr lang="en-US" sz="1500" b="1" dirty="0"/>
              <a:t>Physicians and physician assistants shall not provide treatment recommendations, including issuing a prescription, via electronic or other means, unless the following elements have been met:</a:t>
            </a:r>
          </a:p>
          <a:p>
            <a:pPr marL="685800" lvl="1" indent="-200660">
              <a:lnSpc>
                <a:spcPct val="70000"/>
              </a:lnSpc>
              <a:spcBef>
                <a:spcPts val="1000"/>
              </a:spcBef>
              <a:buSzPts val="1100"/>
            </a:pPr>
            <a:r>
              <a:rPr lang="en-US" sz="1500" b="1" dirty="0"/>
              <a:t>A documented patient evaluation, including history and physical examination to establish the diagnosis for which any legend drug is prescribed</a:t>
            </a:r>
          </a:p>
          <a:p>
            <a:pPr marL="685800" lvl="1" indent="-200660">
              <a:lnSpc>
                <a:spcPct val="70000"/>
              </a:lnSpc>
              <a:spcBef>
                <a:spcPts val="1000"/>
              </a:spcBef>
              <a:buSzPts val="1100"/>
            </a:pPr>
            <a:r>
              <a:rPr lang="en-US" sz="1500" b="1" dirty="0"/>
              <a:t>Discussion between the physician or the physician assistant and the patient regarding treatment options and the risks and benefits of treatment</a:t>
            </a:r>
          </a:p>
          <a:p>
            <a:pPr marL="685800" lvl="1" indent="-200660">
              <a:lnSpc>
                <a:spcPct val="70000"/>
              </a:lnSpc>
              <a:spcBef>
                <a:spcPts val="1000"/>
              </a:spcBef>
              <a:buSzPts val="1100"/>
            </a:pPr>
            <a:r>
              <a:rPr lang="en-US" sz="1500" b="1" dirty="0"/>
              <a:t>Maintenance of contemporaneous medical records </a:t>
            </a:r>
          </a:p>
          <a:p>
            <a:pPr marL="228600" indent="-200660">
              <a:lnSpc>
                <a:spcPct val="70000"/>
              </a:lnSpc>
              <a:buSzPts val="1100"/>
            </a:pPr>
            <a:r>
              <a:rPr lang="en-US" sz="1500" dirty="0"/>
              <a:t>The practice of medicine by telemedicine does not alter any obligation of the physician or the physician assistant regarding patient confidentiality or recordkeeping</a:t>
            </a:r>
          </a:p>
          <a:p>
            <a:pPr marL="228600" indent="-200660">
              <a:lnSpc>
                <a:spcPct val="70000"/>
              </a:lnSpc>
              <a:buSzPts val="1100"/>
            </a:pPr>
            <a:r>
              <a:rPr lang="en-US" sz="1540" b="1" dirty="0"/>
              <a:t>A physician-patient relationship may be established through telemedicine</a:t>
            </a:r>
          </a:p>
          <a:p>
            <a:pPr marL="228600" marR="0" lvl="0" indent="-130810" algn="l" rtl="0">
              <a:lnSpc>
                <a:spcPct val="70000"/>
              </a:lnSpc>
              <a:spcBef>
                <a:spcPts val="1000"/>
              </a:spcBef>
              <a:spcAft>
                <a:spcPts val="0"/>
              </a:spcAft>
              <a:buClr>
                <a:schemeClr val="dk1"/>
              </a:buClr>
              <a:buSzPts val="1540"/>
              <a:buFont typeface="Arial"/>
              <a:buNone/>
            </a:pPr>
            <a:endParaRPr sz="1540" b="0" i="0" u="none" strike="noStrike" cap="none" dirty="0">
              <a:solidFill>
                <a:schemeClr val="dk1"/>
              </a:solidFill>
              <a:latin typeface="Calibri"/>
              <a:ea typeface="Calibri"/>
              <a:cs typeface="Calibri"/>
              <a:sym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0616" y="1114114"/>
            <a:ext cx="3213954" cy="97845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7070" y="4750575"/>
            <a:ext cx="2857500" cy="19145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3594" y="2577132"/>
            <a:ext cx="2523392" cy="1801702"/>
          </a:xfrm>
          <a:prstGeom prst="rect">
            <a:avLst/>
          </a:prstGeom>
        </p:spPr>
      </p:pic>
      <p:sp>
        <p:nvSpPr>
          <p:cNvPr id="6" name="TextBox 5"/>
          <p:cNvSpPr txBox="1"/>
          <p:nvPr/>
        </p:nvSpPr>
        <p:spPr>
          <a:xfrm>
            <a:off x="8518135" y="1626965"/>
            <a:ext cx="755335" cy="707886"/>
          </a:xfrm>
          <a:prstGeom prst="rect">
            <a:avLst/>
          </a:prstGeom>
          <a:noFill/>
        </p:spPr>
        <p:txBody>
          <a:bodyPr wrap="none" rtlCol="0">
            <a:spAutoFit/>
          </a:bodyPr>
          <a:lstStyle/>
          <a:p>
            <a:r>
              <a:rPr lang="en-US" sz="4000" b="1" dirty="0"/>
              <a:t>#1</a:t>
            </a:r>
          </a:p>
        </p:txBody>
      </p:sp>
      <p:sp>
        <p:nvSpPr>
          <p:cNvPr id="9" name="TextBox 8"/>
          <p:cNvSpPr txBox="1"/>
          <p:nvPr/>
        </p:nvSpPr>
        <p:spPr>
          <a:xfrm>
            <a:off x="8358259" y="3084307"/>
            <a:ext cx="755335" cy="707886"/>
          </a:xfrm>
          <a:prstGeom prst="rect">
            <a:avLst/>
          </a:prstGeom>
          <a:noFill/>
        </p:spPr>
        <p:txBody>
          <a:bodyPr wrap="none" rtlCol="0">
            <a:spAutoFit/>
          </a:bodyPr>
          <a:lstStyle/>
          <a:p>
            <a:r>
              <a:rPr lang="en-US" sz="4000" b="1" dirty="0"/>
              <a:t>#2</a:t>
            </a:r>
          </a:p>
        </p:txBody>
      </p:sp>
      <p:sp>
        <p:nvSpPr>
          <p:cNvPr id="10" name="TextBox 9"/>
          <p:cNvSpPr txBox="1"/>
          <p:nvPr/>
        </p:nvSpPr>
        <p:spPr>
          <a:xfrm>
            <a:off x="8454573" y="4750575"/>
            <a:ext cx="755335" cy="707886"/>
          </a:xfrm>
          <a:prstGeom prst="rect">
            <a:avLst/>
          </a:prstGeom>
          <a:noFill/>
        </p:spPr>
        <p:txBody>
          <a:bodyPr wrap="none" rtlCol="0">
            <a:spAutoFit/>
          </a:bodyPr>
          <a:lstStyle/>
          <a:p>
            <a:r>
              <a:rPr lang="en-US" sz="4000" b="1" dirty="0"/>
              <a:t>#3</a:t>
            </a:r>
          </a:p>
        </p:txBody>
      </p:sp>
      <p:sp>
        <p:nvSpPr>
          <p:cNvPr id="7" name="TextBox 6"/>
          <p:cNvSpPr txBox="1"/>
          <p:nvPr/>
        </p:nvSpPr>
        <p:spPr>
          <a:xfrm>
            <a:off x="8895802" y="4299368"/>
            <a:ext cx="3001143" cy="338554"/>
          </a:xfrm>
          <a:prstGeom prst="rect">
            <a:avLst/>
          </a:prstGeom>
          <a:noFill/>
        </p:spPr>
        <p:txBody>
          <a:bodyPr wrap="none" rtlCol="0">
            <a:spAutoFit/>
          </a:bodyPr>
          <a:lstStyle/>
          <a:p>
            <a:r>
              <a:rPr lang="en-US" sz="1600" b="1" dirty="0"/>
              <a:t>Physician/patient discussion</a:t>
            </a:r>
          </a:p>
        </p:txBody>
      </p:sp>
    </p:spTree>
    <p:extLst>
      <p:ext uri="{BB962C8B-B14F-4D97-AF65-F5344CB8AC3E}">
        <p14:creationId xmlns:p14="http://schemas.microsoft.com/office/powerpoint/2010/main" val="14767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10491" y="0"/>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2400" b="0" i="0" u="none" strike="noStrike" cap="none" dirty="0">
                <a:solidFill>
                  <a:schemeClr val="dk1"/>
                </a:solidFill>
                <a:latin typeface="Calibri"/>
                <a:ea typeface="Calibri"/>
                <a:cs typeface="Calibri"/>
                <a:sym typeface="Calibri"/>
              </a:rPr>
              <a:t>1.4.3 Conditions under which a prescription/order may be filled or refilled – </a:t>
            </a:r>
            <a:r>
              <a:rPr lang="en-US" sz="2400" b="1" i="0" u="none" strike="noStrike" cap="none" dirty="0">
                <a:solidFill>
                  <a:srgbClr val="00B050"/>
                </a:solidFill>
                <a:latin typeface="Calibri"/>
                <a:ea typeface="Calibri"/>
                <a:cs typeface="Calibri"/>
                <a:sym typeface="Calibri"/>
              </a:rPr>
              <a:t>Medical Marijuana</a:t>
            </a:r>
            <a:endParaRPr sz="2800" b="1" i="0" u="none" strike="noStrike" cap="none" dirty="0">
              <a:solidFill>
                <a:srgbClr val="00B050"/>
              </a:solidFill>
              <a:latin typeface="Calibri"/>
              <a:ea typeface="Calibri"/>
              <a:cs typeface="Calibri"/>
              <a:sym typeface="Calibri"/>
            </a:endParaRPr>
          </a:p>
        </p:txBody>
      </p:sp>
      <p:sp>
        <p:nvSpPr>
          <p:cNvPr id="205" name="Shape 205"/>
          <p:cNvSpPr txBox="1">
            <a:spLocks noGrp="1"/>
          </p:cNvSpPr>
          <p:nvPr>
            <p:ph type="body" idx="1"/>
          </p:nvPr>
        </p:nvSpPr>
        <p:spPr>
          <a:xfrm>
            <a:off x="565727" y="882219"/>
            <a:ext cx="10515600" cy="4830301"/>
          </a:xfrm>
          <a:prstGeom prst="rect">
            <a:avLst/>
          </a:prstGeom>
          <a:noFill/>
          <a:ln>
            <a:noFill/>
          </a:ln>
        </p:spPr>
        <p:txBody>
          <a:bodyPr spcFirstLastPara="1" wrap="square" lIns="91425" tIns="45700" rIns="91425" bIns="45700" anchor="t" anchorCtr="0">
            <a:noAutofit/>
          </a:bodyPr>
          <a:lstStyle/>
          <a:p>
            <a:pPr marL="0" indent="0">
              <a:buNone/>
            </a:pPr>
            <a:r>
              <a:rPr lang="en-US" altLang="en-US" sz="1400" b="1" dirty="0"/>
              <a:t>Process for Patients to Obtain Medical Marijuana in Florida continued</a:t>
            </a:r>
          </a:p>
          <a:p>
            <a:pPr marL="0" indent="0">
              <a:buNone/>
            </a:pPr>
            <a:r>
              <a:rPr lang="en-US" sz="1800" dirty="0"/>
              <a:t>The physician must produce a certification that the patient is authorized to receive the medical marijuana</a:t>
            </a:r>
          </a:p>
          <a:p>
            <a:pPr marL="0" indent="0">
              <a:buNone/>
            </a:pPr>
            <a:r>
              <a:rPr lang="en-US" sz="1800" b="1" dirty="0"/>
              <a:t>How Physician Issues Certification </a:t>
            </a:r>
          </a:p>
          <a:p>
            <a:r>
              <a:rPr lang="en-US" sz="1800" dirty="0"/>
              <a:t>The physician can place no more than 3 orders for a maximum of 70-days per order as part of a physician certification for the qualified patient. Thereafter, the physician must issue a new certification, complying with all of the initial certification requirements and additional requirements</a:t>
            </a:r>
          </a:p>
          <a:p>
            <a:pPr lvl="1"/>
            <a:r>
              <a:rPr lang="en-US" sz="1800" dirty="0"/>
              <a:t>The physician may request an exception to this limit on an electronic form containing this information: </a:t>
            </a:r>
          </a:p>
          <a:p>
            <a:pPr lvl="2"/>
            <a:r>
              <a:rPr lang="en-US" sz="1400" dirty="0"/>
              <a:t>The qualified patient’s qualifying medical condition</a:t>
            </a:r>
          </a:p>
          <a:p>
            <a:pPr lvl="2"/>
            <a:r>
              <a:rPr lang="en-US" sz="1400" dirty="0"/>
              <a:t>The dosage and route of administration that was insufficient to provide relief to the qualified patient</a:t>
            </a:r>
          </a:p>
          <a:p>
            <a:pPr lvl="2"/>
            <a:r>
              <a:rPr lang="en-US" sz="1400" dirty="0"/>
              <a:t>A description of how the patient will benefit from an increased amount</a:t>
            </a:r>
          </a:p>
          <a:p>
            <a:pPr lvl="2"/>
            <a:r>
              <a:rPr lang="en-US" sz="1400" dirty="0"/>
              <a:t>The minimum daily dose amount of marijuana that would be sufficient for the treatment of the qualified patient’s qualifying medical condition</a:t>
            </a:r>
          </a:p>
          <a:p>
            <a:pPr lvl="1"/>
            <a:r>
              <a:rPr lang="en-US" sz="1800" dirty="0"/>
              <a:t>The physician must provide the patient’s records if requested by the department</a:t>
            </a:r>
          </a:p>
          <a:p>
            <a:pPr lvl="1"/>
            <a:r>
              <a:rPr lang="en-US" sz="1800" dirty="0"/>
              <a:t>The department shall approve or disapprove the request within 14 days after receipt of the complete documentation </a:t>
            </a:r>
          </a:p>
          <a:p>
            <a:pPr lvl="1"/>
            <a:r>
              <a:rPr lang="en-US" sz="1800" dirty="0"/>
              <a:t>The request shall be deemed approved if the department fails to act within this time period</a:t>
            </a:r>
          </a:p>
          <a:p>
            <a:endParaRPr lang="en-US" sz="1800" dirty="0"/>
          </a:p>
        </p:txBody>
      </p:sp>
      <p:sp>
        <p:nvSpPr>
          <p:cNvPr id="4" name="TextBox 3"/>
          <p:cNvSpPr txBox="1"/>
          <p:nvPr/>
        </p:nvSpPr>
        <p:spPr>
          <a:xfrm>
            <a:off x="323274" y="6494918"/>
            <a:ext cx="4363695" cy="276999"/>
          </a:xfrm>
          <a:prstGeom prst="rect">
            <a:avLst/>
          </a:prstGeom>
          <a:noFill/>
        </p:spPr>
        <p:txBody>
          <a:bodyPr wrap="none" rtlCol="0">
            <a:spAutoFit/>
          </a:bodyPr>
          <a:lstStyle/>
          <a:p>
            <a:r>
              <a:rPr lang="en-US" sz="1200" dirty="0">
                <a:hlinkClick r:id="rId3"/>
              </a:rPr>
              <a:t>http://www.flhealthsource.gov/ommu/physician_requirements</a:t>
            </a:r>
            <a:r>
              <a:rPr lang="en-US" sz="1200" dirty="0"/>
              <a:t> </a:t>
            </a:r>
          </a:p>
        </p:txBody>
      </p:sp>
    </p:spTree>
    <p:extLst>
      <p:ext uri="{BB962C8B-B14F-4D97-AF65-F5344CB8AC3E}">
        <p14:creationId xmlns:p14="http://schemas.microsoft.com/office/powerpoint/2010/main" val="2272623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10491" y="0"/>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2400" b="0" i="0" u="none" strike="noStrike" cap="none" dirty="0">
                <a:solidFill>
                  <a:schemeClr val="dk1"/>
                </a:solidFill>
                <a:latin typeface="Calibri"/>
                <a:ea typeface="Calibri"/>
                <a:cs typeface="Calibri"/>
                <a:sym typeface="Calibri"/>
              </a:rPr>
              <a:t>1.4.3 Conditions under which a prescription/order may be filled or refilled – </a:t>
            </a:r>
            <a:r>
              <a:rPr lang="en-US" sz="2400" b="1" i="0" u="none" strike="noStrike" cap="none" dirty="0">
                <a:solidFill>
                  <a:srgbClr val="00B050"/>
                </a:solidFill>
                <a:latin typeface="Calibri"/>
                <a:ea typeface="Calibri"/>
                <a:cs typeface="Calibri"/>
                <a:sym typeface="Calibri"/>
              </a:rPr>
              <a:t>Medical Marijuana</a:t>
            </a:r>
            <a:endParaRPr sz="2800" b="1" i="0" u="none" strike="noStrike" cap="none" dirty="0">
              <a:solidFill>
                <a:srgbClr val="00B050"/>
              </a:solidFill>
              <a:latin typeface="Calibri"/>
              <a:ea typeface="Calibri"/>
              <a:cs typeface="Calibri"/>
              <a:sym typeface="Calibri"/>
            </a:endParaRPr>
          </a:p>
        </p:txBody>
      </p:sp>
      <p:sp>
        <p:nvSpPr>
          <p:cNvPr id="205" name="Shape 205"/>
          <p:cNvSpPr txBox="1">
            <a:spLocks noGrp="1"/>
          </p:cNvSpPr>
          <p:nvPr>
            <p:ph type="body" idx="1"/>
          </p:nvPr>
        </p:nvSpPr>
        <p:spPr>
          <a:xfrm>
            <a:off x="565727" y="937637"/>
            <a:ext cx="10515600" cy="4830301"/>
          </a:xfrm>
          <a:prstGeom prst="rect">
            <a:avLst/>
          </a:prstGeom>
          <a:noFill/>
          <a:ln>
            <a:noFill/>
          </a:ln>
        </p:spPr>
        <p:txBody>
          <a:bodyPr spcFirstLastPara="1" wrap="square" lIns="91425" tIns="45700" rIns="91425" bIns="45700" anchor="t" anchorCtr="0">
            <a:noAutofit/>
          </a:bodyPr>
          <a:lstStyle/>
          <a:p>
            <a:pPr marL="0" indent="0">
              <a:buNone/>
            </a:pPr>
            <a:r>
              <a:rPr lang="en-US" altLang="en-US" sz="1400" b="1" dirty="0"/>
              <a:t>Process for Patients to Obtain Medical Marijuana in Florida continued</a:t>
            </a:r>
          </a:p>
          <a:p>
            <a:pPr marL="0" indent="0">
              <a:buNone/>
            </a:pPr>
            <a:r>
              <a:rPr lang="en-US" sz="1600" dirty="0"/>
              <a:t>If the patient needs refills, the physician must reissue a certification.</a:t>
            </a:r>
            <a:endParaRPr lang="en-US" sz="1800" dirty="0"/>
          </a:p>
          <a:p>
            <a:pPr marL="0" indent="0">
              <a:buNone/>
            </a:pPr>
            <a:r>
              <a:rPr lang="en-US" sz="1600" b="1" dirty="0"/>
              <a:t>How Physician Reissues Certification </a:t>
            </a:r>
          </a:p>
          <a:p>
            <a:r>
              <a:rPr lang="en-US" sz="1600" dirty="0"/>
              <a:t>For subsequent certifications for the qualified patient which must occur at least once every 30 weeks:</a:t>
            </a:r>
          </a:p>
          <a:p>
            <a:pPr lvl="1"/>
            <a:r>
              <a:rPr lang="en-US" sz="1400" dirty="0"/>
              <a:t>Conduct an in person physical exam while in the same room as the qualified patient</a:t>
            </a:r>
          </a:p>
          <a:p>
            <a:pPr lvl="1"/>
            <a:r>
              <a:rPr lang="en-US" sz="1400" dirty="0"/>
              <a:t>Determine if the patient still meets all the requirements to be issued a physician certification as the physician determined at the time of the first certification</a:t>
            </a:r>
          </a:p>
          <a:p>
            <a:pPr lvl="1"/>
            <a:r>
              <a:rPr lang="en-US" sz="1400" dirty="0"/>
              <a:t>Identify and document in the medical record for the patient whether the patient experienced an adverse drug interaction with any prescription or nonprescription medication with medical marijuana</a:t>
            </a:r>
          </a:p>
          <a:p>
            <a:pPr lvl="1"/>
            <a:r>
              <a:rPr lang="en-US" sz="1400" dirty="0"/>
              <a:t>Identify and document in the medical record for the patient whether the patient experienced a reduction in use of, or dependence on, other types of controlled substances</a:t>
            </a:r>
          </a:p>
          <a:p>
            <a:pPr lvl="1"/>
            <a:r>
              <a:rPr lang="en-US" sz="1400" dirty="0"/>
              <a:t>Submit a report to the Department including the information obtained from the patient regarding adverse reactions or reduction in use or dependence on controlled substances as a result of the patient’s medical use of marijuana – reports are given to the Coalition for Medical Marijuana Research and Education</a:t>
            </a:r>
          </a:p>
          <a:p>
            <a:pPr marL="50800" indent="0">
              <a:buNone/>
            </a:pPr>
            <a:r>
              <a:rPr lang="en-US" sz="1600" b="1" dirty="0"/>
              <a:t>ID Cards Generally </a:t>
            </a:r>
          </a:p>
          <a:p>
            <a:r>
              <a:rPr lang="en-US" sz="1600" dirty="0"/>
              <a:t>Information on them: Name, address, DOB, photo taken within 90 days before registration or photo from the DMV from your state ID/driver’s license, designation as a patient or caregiver, unique numeric identifier, expiration date</a:t>
            </a:r>
          </a:p>
          <a:p>
            <a:r>
              <a:rPr lang="en-US" sz="1600" dirty="0"/>
              <a:t>Fill out a form, $10 of the fee for the card goes to research at FAMU to educate minorities about marijuana use and its impact of unlawful use on minority communities</a:t>
            </a:r>
          </a:p>
          <a:p>
            <a:r>
              <a:rPr lang="en-US" sz="1600" dirty="0"/>
              <a:t>If the card is revoked, the patient or caregiver shall return it to DOH within 5 days of having it revoked</a:t>
            </a:r>
          </a:p>
        </p:txBody>
      </p:sp>
      <p:sp>
        <p:nvSpPr>
          <p:cNvPr id="4" name="TextBox 3"/>
          <p:cNvSpPr txBox="1"/>
          <p:nvPr/>
        </p:nvSpPr>
        <p:spPr>
          <a:xfrm>
            <a:off x="323274" y="6494918"/>
            <a:ext cx="4363695" cy="276999"/>
          </a:xfrm>
          <a:prstGeom prst="rect">
            <a:avLst/>
          </a:prstGeom>
          <a:noFill/>
        </p:spPr>
        <p:txBody>
          <a:bodyPr wrap="none" rtlCol="0">
            <a:spAutoFit/>
          </a:bodyPr>
          <a:lstStyle/>
          <a:p>
            <a:r>
              <a:rPr lang="en-US" sz="1200" dirty="0">
                <a:hlinkClick r:id="rId3"/>
              </a:rPr>
              <a:t>http://www.flhealthsource.gov/ommu/physician_requirements</a:t>
            </a:r>
            <a:r>
              <a:rPr lang="en-US" sz="1200" dirty="0"/>
              <a:t> </a:t>
            </a:r>
          </a:p>
        </p:txBody>
      </p:sp>
    </p:spTree>
    <p:extLst>
      <p:ext uri="{BB962C8B-B14F-4D97-AF65-F5344CB8AC3E}">
        <p14:creationId xmlns:p14="http://schemas.microsoft.com/office/powerpoint/2010/main" val="2211534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10491" y="0"/>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2400" b="0" i="0" u="none" strike="noStrike" cap="none" dirty="0">
                <a:solidFill>
                  <a:schemeClr val="dk1"/>
                </a:solidFill>
                <a:latin typeface="Calibri"/>
                <a:ea typeface="Calibri"/>
                <a:cs typeface="Calibri"/>
                <a:sym typeface="Calibri"/>
              </a:rPr>
              <a:t>1.4.3 Conditions under which a prescription/order may be filled or refilled – </a:t>
            </a:r>
            <a:r>
              <a:rPr lang="en-US" sz="2400" b="1" i="0" u="none" strike="noStrike" cap="none" dirty="0">
                <a:solidFill>
                  <a:srgbClr val="00B050"/>
                </a:solidFill>
                <a:latin typeface="Calibri"/>
                <a:ea typeface="Calibri"/>
                <a:cs typeface="Calibri"/>
                <a:sym typeface="Calibri"/>
              </a:rPr>
              <a:t>Medical Marijuana</a:t>
            </a:r>
            <a:endParaRPr sz="2800" b="1" i="0" u="none" strike="noStrike" cap="none" dirty="0">
              <a:solidFill>
                <a:srgbClr val="00B050"/>
              </a:solidFill>
              <a:latin typeface="Calibri"/>
              <a:ea typeface="Calibri"/>
              <a:cs typeface="Calibri"/>
              <a:sym typeface="Calibri"/>
            </a:endParaRPr>
          </a:p>
        </p:txBody>
      </p:sp>
      <p:sp>
        <p:nvSpPr>
          <p:cNvPr id="205" name="Shape 205"/>
          <p:cNvSpPr txBox="1">
            <a:spLocks noGrp="1"/>
          </p:cNvSpPr>
          <p:nvPr>
            <p:ph type="body" idx="1"/>
          </p:nvPr>
        </p:nvSpPr>
        <p:spPr>
          <a:xfrm>
            <a:off x="565727" y="937637"/>
            <a:ext cx="10515600" cy="4830301"/>
          </a:xfrm>
          <a:prstGeom prst="rect">
            <a:avLst/>
          </a:prstGeom>
          <a:noFill/>
          <a:ln>
            <a:noFill/>
          </a:ln>
        </p:spPr>
        <p:txBody>
          <a:bodyPr spcFirstLastPara="1" wrap="square" lIns="91425" tIns="45700" rIns="91425" bIns="45700" anchor="t" anchorCtr="0">
            <a:noAutofit/>
          </a:bodyPr>
          <a:lstStyle/>
          <a:p>
            <a:pPr marL="0" indent="0">
              <a:buNone/>
            </a:pPr>
            <a:r>
              <a:rPr lang="en-US" altLang="en-US" sz="1400" b="1" dirty="0"/>
              <a:t>Process for Patients to Obtain Medical Marijuana in Florida continued</a:t>
            </a:r>
          </a:p>
          <a:p>
            <a:r>
              <a:rPr lang="en-US" sz="1600" dirty="0"/>
              <a:t>If the physician elects to certify a patient with a qualifying condition that is classified under the “medical conditions of the same kind or class as or comparable to those enumerated” category in the law – in other words, the “other” category of qualified conditions that is not directly spelled out in the law, the physician must submit to the Board within 14 days after issuing the certification for the qualified patient documentation required under 381.986(4)(b) – (I looked it up: this is documentation supporting the physician's opinion that the patient has a qualifying medical condition, the marijuana is efficacious for treatment of the condition, and documentation supporting the physician’s opinion that the benefits of medical marijuana use outweigh potential health risks) </a:t>
            </a:r>
          </a:p>
          <a:p>
            <a:r>
              <a:rPr lang="en-US" sz="1600" dirty="0"/>
              <a:t>If the physician no longer recommends the medical use of marijuana for the patient, they must deactivate that patient’s registration and the registration of any caregiver for the patient</a:t>
            </a:r>
          </a:p>
          <a:p>
            <a:r>
              <a:rPr lang="en-US" sz="1600" dirty="0"/>
              <a:t>The Board of Medicine and the Board of Osteopathic Medicine have forms with all this required documentation information.</a:t>
            </a:r>
          </a:p>
          <a:p>
            <a:endParaRPr lang="en-US" sz="1600" dirty="0"/>
          </a:p>
          <a:p>
            <a:pPr marL="50800" indent="0">
              <a:buNone/>
            </a:pPr>
            <a:r>
              <a:rPr lang="en-US" sz="1600" b="1" dirty="0"/>
              <a:t>Medical Marijuana Use Registry</a:t>
            </a:r>
          </a:p>
          <a:p>
            <a:r>
              <a:rPr lang="en-US" sz="1600" dirty="0"/>
              <a:t>The registry is a secure, electronic, online database to register physicians, patients, and caregivers</a:t>
            </a:r>
          </a:p>
          <a:p>
            <a:pPr lvl="1"/>
            <a:r>
              <a:rPr lang="en-US" sz="1200" dirty="0"/>
              <a:t>Registry does not permit a patient to be registered by multiple physicians </a:t>
            </a:r>
          </a:p>
          <a:p>
            <a:r>
              <a:rPr lang="en-US" sz="1600" dirty="0"/>
              <a:t>It is accessible by law enforcement, qualified physicians, and medical marijuana treatment centers </a:t>
            </a:r>
          </a:p>
          <a:p>
            <a:r>
              <a:rPr lang="en-US" sz="1600" dirty="0"/>
              <a:t>Also accessible to practitioners who are licensed to prescribe prescription drugs to be alert for potential drug interactions</a:t>
            </a:r>
          </a:p>
          <a:p>
            <a:endParaRPr lang="en-US" sz="1600" dirty="0"/>
          </a:p>
        </p:txBody>
      </p:sp>
      <p:sp>
        <p:nvSpPr>
          <p:cNvPr id="4" name="TextBox 3"/>
          <p:cNvSpPr txBox="1"/>
          <p:nvPr/>
        </p:nvSpPr>
        <p:spPr>
          <a:xfrm>
            <a:off x="323274" y="6494918"/>
            <a:ext cx="4363695" cy="276999"/>
          </a:xfrm>
          <a:prstGeom prst="rect">
            <a:avLst/>
          </a:prstGeom>
          <a:noFill/>
        </p:spPr>
        <p:txBody>
          <a:bodyPr wrap="none" rtlCol="0">
            <a:spAutoFit/>
          </a:bodyPr>
          <a:lstStyle/>
          <a:p>
            <a:r>
              <a:rPr lang="en-US" sz="1200" dirty="0">
                <a:hlinkClick r:id="rId3"/>
              </a:rPr>
              <a:t>http://www.flhealthsource.gov/ommu/physician_requirements</a:t>
            </a:r>
            <a:r>
              <a:rPr lang="en-US" sz="1200" dirty="0"/>
              <a:t> </a:t>
            </a:r>
          </a:p>
        </p:txBody>
      </p:sp>
    </p:spTree>
    <p:extLst>
      <p:ext uri="{BB962C8B-B14F-4D97-AF65-F5344CB8AC3E}">
        <p14:creationId xmlns:p14="http://schemas.microsoft.com/office/powerpoint/2010/main" val="160076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10491" y="0"/>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2400" b="0" i="0" u="none" strike="noStrike" cap="none" dirty="0">
                <a:solidFill>
                  <a:schemeClr val="dk1"/>
                </a:solidFill>
                <a:latin typeface="Calibri"/>
                <a:ea typeface="Calibri"/>
                <a:cs typeface="Calibri"/>
                <a:sym typeface="Calibri"/>
              </a:rPr>
              <a:t>1.4.3 Conditions under which a prescription/order may be filled or refilled – </a:t>
            </a:r>
            <a:r>
              <a:rPr lang="en-US" sz="2400" b="1" i="0" u="none" strike="noStrike" cap="none" dirty="0">
                <a:solidFill>
                  <a:srgbClr val="00B050"/>
                </a:solidFill>
                <a:latin typeface="Calibri"/>
                <a:ea typeface="Calibri"/>
                <a:cs typeface="Calibri"/>
                <a:sym typeface="Calibri"/>
              </a:rPr>
              <a:t>Medical Marijuana</a:t>
            </a:r>
            <a:endParaRPr sz="2800" b="1" i="0" u="none" strike="noStrike" cap="none" dirty="0">
              <a:solidFill>
                <a:srgbClr val="00B050"/>
              </a:solidFill>
              <a:latin typeface="Calibri"/>
              <a:ea typeface="Calibri"/>
              <a:cs typeface="Calibri"/>
              <a:sym typeface="Calibri"/>
            </a:endParaRPr>
          </a:p>
        </p:txBody>
      </p:sp>
      <p:sp>
        <p:nvSpPr>
          <p:cNvPr id="205" name="Shape 205"/>
          <p:cNvSpPr txBox="1">
            <a:spLocks noGrp="1"/>
          </p:cNvSpPr>
          <p:nvPr>
            <p:ph type="body" idx="1"/>
          </p:nvPr>
        </p:nvSpPr>
        <p:spPr>
          <a:xfrm>
            <a:off x="565727" y="937637"/>
            <a:ext cx="10515600" cy="4830301"/>
          </a:xfrm>
          <a:prstGeom prst="rect">
            <a:avLst/>
          </a:prstGeom>
          <a:noFill/>
          <a:ln>
            <a:noFill/>
          </a:ln>
        </p:spPr>
        <p:txBody>
          <a:bodyPr spcFirstLastPara="1" wrap="square" lIns="91425" tIns="45700" rIns="91425" bIns="45700" anchor="t" anchorCtr="0">
            <a:noAutofit/>
          </a:bodyPr>
          <a:lstStyle/>
          <a:p>
            <a:pPr marL="0" indent="0">
              <a:buNone/>
            </a:pPr>
            <a:r>
              <a:rPr lang="en-US" altLang="en-US" sz="1400" b="1" dirty="0"/>
              <a:t>More details under the law: </a:t>
            </a:r>
          </a:p>
          <a:p>
            <a:pPr marL="50800" indent="0">
              <a:buNone/>
            </a:pPr>
            <a:r>
              <a:rPr lang="en-US" sz="1600" b="1" dirty="0"/>
              <a:t>Vigilance for Abuse</a:t>
            </a:r>
          </a:p>
          <a:p>
            <a:r>
              <a:rPr lang="en-US" sz="1600" dirty="0"/>
              <a:t>DOH will monitor physician registration in the medical marijuana use registry and the issuance of physician certifications for practices that could facilitate unlawful diversion or misuse of marijuana or a marijuana delivery device and shall take disciplinary action as appropriate</a:t>
            </a:r>
          </a:p>
          <a:p>
            <a:r>
              <a:rPr lang="en-US" sz="1600" dirty="0"/>
              <a:t>DOH may suspend or revoke the registration of a qualified patient or caregiver if the patient/caregiver:</a:t>
            </a:r>
          </a:p>
          <a:p>
            <a:pPr lvl="1"/>
            <a:r>
              <a:rPr lang="en-US" sz="1200" dirty="0"/>
              <a:t>Gives misleading, incorrect, false, fraudulent information to DOH</a:t>
            </a:r>
          </a:p>
          <a:p>
            <a:pPr lvl="1"/>
            <a:r>
              <a:rPr lang="en-US" sz="1200" dirty="0"/>
              <a:t>Obtains a supply of marijuana in an amount greater than the amount authorized by the physician certification</a:t>
            </a:r>
          </a:p>
          <a:p>
            <a:pPr lvl="1"/>
            <a:r>
              <a:rPr lang="en-US" sz="1200" dirty="0"/>
              <a:t>Falsifies, alters, or otherwise modifies an identification card</a:t>
            </a:r>
          </a:p>
          <a:p>
            <a:pPr lvl="1"/>
            <a:r>
              <a:rPr lang="en-US" sz="1200" dirty="0"/>
              <a:t>Fails to timely notify the department of any changes to his or her qualified patient status, or</a:t>
            </a:r>
          </a:p>
          <a:p>
            <a:pPr lvl="1"/>
            <a:r>
              <a:rPr lang="en-US" sz="1200" dirty="0"/>
              <a:t>Violates the requirements of the statutes and rules</a:t>
            </a:r>
          </a:p>
          <a:p>
            <a:r>
              <a:rPr lang="en-US" sz="1600" dirty="0"/>
              <a:t>Patient and caregiver registration is </a:t>
            </a:r>
            <a:r>
              <a:rPr lang="en-US" sz="1600" b="1" u="sng" dirty="0"/>
              <a:t>immediately suspended</a:t>
            </a:r>
            <a:r>
              <a:rPr lang="en-US" sz="1600" b="1" i="1" dirty="0"/>
              <a:t> </a:t>
            </a:r>
            <a:r>
              <a:rPr lang="en-US" sz="1600" dirty="0"/>
              <a:t>for violations of controlled substance law in Chapter 893 – may be further suspended, revoked, or reinstated </a:t>
            </a:r>
          </a:p>
          <a:p>
            <a:r>
              <a:rPr lang="en-US" sz="1600" dirty="0"/>
              <a:t>Patient and caregiver registration </a:t>
            </a:r>
            <a:r>
              <a:rPr lang="en-US" sz="1600" b="1" u="sng" dirty="0"/>
              <a:t>shall be revoked</a:t>
            </a:r>
            <a:r>
              <a:rPr lang="en-US" sz="1600" b="1" dirty="0"/>
              <a:t> </a:t>
            </a:r>
            <a:r>
              <a:rPr lang="en-US" sz="1600" dirty="0"/>
              <a:t>if they don’t meet the requirements for a patient or caregiver under the law; if the patient registration is revoked, (logically) the caregiver registration is also revoked</a:t>
            </a:r>
          </a:p>
          <a:p>
            <a:r>
              <a:rPr lang="en-US" sz="1600" dirty="0"/>
              <a:t>Patient and caregiver registration </a:t>
            </a:r>
            <a:r>
              <a:rPr lang="en-US" sz="1600" b="1" u="sng" dirty="0"/>
              <a:t>may be revoked </a:t>
            </a:r>
            <a:r>
              <a:rPr lang="en-US" sz="1600" dirty="0"/>
              <a:t>for those cultivating marijuana or acquiring, possessing, or delivering marijuana from any person or entity other than a medical marijuana treatment center</a:t>
            </a:r>
          </a:p>
        </p:txBody>
      </p:sp>
      <p:sp>
        <p:nvSpPr>
          <p:cNvPr id="4" name="TextBox 3"/>
          <p:cNvSpPr txBox="1"/>
          <p:nvPr/>
        </p:nvSpPr>
        <p:spPr>
          <a:xfrm>
            <a:off x="323274" y="6494918"/>
            <a:ext cx="4363695" cy="276999"/>
          </a:xfrm>
          <a:prstGeom prst="rect">
            <a:avLst/>
          </a:prstGeom>
          <a:noFill/>
        </p:spPr>
        <p:txBody>
          <a:bodyPr wrap="none" rtlCol="0">
            <a:spAutoFit/>
          </a:bodyPr>
          <a:lstStyle/>
          <a:p>
            <a:r>
              <a:rPr lang="en-US" sz="1200" dirty="0">
                <a:hlinkClick r:id="rId3"/>
              </a:rPr>
              <a:t>http://www.flhealthsource.gov/ommu/physician_requirements</a:t>
            </a:r>
            <a:r>
              <a:rPr lang="en-US" sz="1200" dirty="0"/>
              <a:t> </a:t>
            </a:r>
          </a:p>
        </p:txBody>
      </p:sp>
    </p:spTree>
    <p:extLst>
      <p:ext uri="{BB962C8B-B14F-4D97-AF65-F5344CB8AC3E}">
        <p14:creationId xmlns:p14="http://schemas.microsoft.com/office/powerpoint/2010/main" val="734899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10491" y="0"/>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2400" b="0" i="0" u="none" strike="noStrike" cap="none" dirty="0">
                <a:solidFill>
                  <a:schemeClr val="dk1"/>
                </a:solidFill>
                <a:latin typeface="Calibri"/>
                <a:ea typeface="Calibri"/>
                <a:cs typeface="Calibri"/>
                <a:sym typeface="Calibri"/>
              </a:rPr>
              <a:t>1.4.3 Conditions under which a prescription/order may be filled or refilled – </a:t>
            </a:r>
            <a:r>
              <a:rPr lang="en-US" sz="2400" b="1" i="0" u="none" strike="noStrike" cap="none" dirty="0">
                <a:solidFill>
                  <a:srgbClr val="00B050"/>
                </a:solidFill>
                <a:latin typeface="Calibri"/>
                <a:ea typeface="Calibri"/>
                <a:cs typeface="Calibri"/>
                <a:sym typeface="Calibri"/>
              </a:rPr>
              <a:t>Medical Marijuana</a:t>
            </a:r>
            <a:endParaRPr sz="2800" b="1" i="0" u="none" strike="noStrike" cap="none" dirty="0">
              <a:solidFill>
                <a:srgbClr val="00B050"/>
              </a:solidFill>
              <a:latin typeface="Calibri"/>
              <a:ea typeface="Calibri"/>
              <a:cs typeface="Calibri"/>
              <a:sym typeface="Calibri"/>
            </a:endParaRPr>
          </a:p>
        </p:txBody>
      </p:sp>
      <p:sp>
        <p:nvSpPr>
          <p:cNvPr id="205" name="Shape 205"/>
          <p:cNvSpPr txBox="1">
            <a:spLocks noGrp="1"/>
          </p:cNvSpPr>
          <p:nvPr>
            <p:ph type="body" idx="1"/>
          </p:nvPr>
        </p:nvSpPr>
        <p:spPr>
          <a:xfrm>
            <a:off x="565727" y="937637"/>
            <a:ext cx="10515600" cy="4830301"/>
          </a:xfrm>
          <a:prstGeom prst="rect">
            <a:avLst/>
          </a:prstGeom>
          <a:noFill/>
          <a:ln>
            <a:noFill/>
          </a:ln>
        </p:spPr>
        <p:txBody>
          <a:bodyPr spcFirstLastPara="1" wrap="square" lIns="91425" tIns="45700" rIns="91425" bIns="45700" anchor="t" anchorCtr="0">
            <a:noAutofit/>
          </a:bodyPr>
          <a:lstStyle/>
          <a:p>
            <a:pPr marL="0" indent="0">
              <a:buNone/>
            </a:pPr>
            <a:r>
              <a:rPr lang="en-US" altLang="en-US" sz="1400" b="1" dirty="0"/>
              <a:t>More details under the law: </a:t>
            </a:r>
          </a:p>
          <a:p>
            <a:pPr marL="50800" indent="0">
              <a:buNone/>
            </a:pPr>
            <a:r>
              <a:rPr lang="en-US" sz="1600" b="1" dirty="0"/>
              <a:t>How Does a Patient Prove Residency to Qualify? </a:t>
            </a:r>
          </a:p>
          <a:p>
            <a:r>
              <a:rPr lang="en-US" sz="1400" b="1" dirty="0"/>
              <a:t>Adult resident </a:t>
            </a:r>
            <a:r>
              <a:rPr lang="en-US" sz="1400" dirty="0"/>
              <a:t>– provide DOH with a copy of his or her valid Florida driver license or a copy of a valid Florida identification card </a:t>
            </a:r>
          </a:p>
          <a:p>
            <a:r>
              <a:rPr lang="en-US" sz="1400" b="1" dirty="0"/>
              <a:t>Adult seasonal resident without a Florida ID </a:t>
            </a:r>
            <a:r>
              <a:rPr lang="en-US" sz="1400" dirty="0"/>
              <a:t>may provide DOH with a copy of two of the following that show proof of residential address:</a:t>
            </a:r>
          </a:p>
          <a:p>
            <a:pPr lvl="1"/>
            <a:r>
              <a:rPr lang="en-US" sz="1000" dirty="0"/>
              <a:t>A deed, mortgage, monthly mortgage statement, mortgage payment booklet or residential rental or lease agreement.</a:t>
            </a:r>
          </a:p>
          <a:p>
            <a:pPr lvl="1"/>
            <a:r>
              <a:rPr lang="en-US" sz="1000" dirty="0"/>
              <a:t>One proof of residential address from the seasonal resident’s parent, step-parent, legal guardian or other person with whom the seasonal resident resides and a statement from the person with whom the seasonal resident resides stating that the seasonal resident does reside with him or her.</a:t>
            </a:r>
          </a:p>
          <a:p>
            <a:pPr lvl="1"/>
            <a:r>
              <a:rPr lang="en-US" sz="1000" dirty="0"/>
              <a:t>A utility hookup or work order dated within 60 days before registration in the medical use registry.</a:t>
            </a:r>
          </a:p>
          <a:p>
            <a:pPr lvl="1"/>
            <a:r>
              <a:rPr lang="en-US" sz="1000" dirty="0"/>
              <a:t>A utility bill, not more than 2 months old.</a:t>
            </a:r>
          </a:p>
          <a:p>
            <a:pPr lvl="1"/>
            <a:r>
              <a:rPr lang="en-US" sz="1000" dirty="0"/>
              <a:t>Mail from a financial institution, including checking, savings, or investment account statements, not more than 2 months old.</a:t>
            </a:r>
          </a:p>
          <a:p>
            <a:pPr lvl="1"/>
            <a:r>
              <a:rPr lang="en-US" sz="1000" dirty="0"/>
              <a:t>Mail from a federal, state, county, or municipal government agency, not more than 2 months old.</a:t>
            </a:r>
          </a:p>
          <a:p>
            <a:pPr lvl="1"/>
            <a:r>
              <a:rPr lang="en-US" sz="1000" dirty="0"/>
              <a:t>Any other documentation that provides proof of residential address as determined by department rule.</a:t>
            </a:r>
            <a:endParaRPr lang="en-US" sz="1400" dirty="0"/>
          </a:p>
          <a:p>
            <a:r>
              <a:rPr lang="en-US" sz="1400" b="1" dirty="0"/>
              <a:t>Minor </a:t>
            </a:r>
            <a:r>
              <a:rPr lang="en-US" sz="1400" dirty="0"/>
              <a:t>– must provide DOH with a certified copy of a birth certificate or a current record of registration from a Florida K-12 school and must have a parent or legal guardian</a:t>
            </a:r>
          </a:p>
          <a:p>
            <a:pPr marL="50800" indent="0">
              <a:buNone/>
            </a:pPr>
            <a:endParaRPr lang="en-US" sz="1600" dirty="0"/>
          </a:p>
          <a:p>
            <a:pPr marL="50800" indent="0">
              <a:buNone/>
            </a:pPr>
            <a:r>
              <a:rPr lang="en-US" sz="1600" b="1" dirty="0"/>
              <a:t>Adult seasonal residents </a:t>
            </a:r>
            <a:r>
              <a:rPr lang="en-US" sz="1600" dirty="0"/>
              <a:t>are defined as: any person who temporarily resides in Florida for at least 31 consecutive days in each calendar year, maintains a temporary residence in Florida, returns to the state or jurisdiction of his or her residence at least one time during each calendar year, and is registered to vote or pays income tax in another state or jurisdiction</a:t>
            </a:r>
          </a:p>
          <a:p>
            <a:pPr marL="50800" indent="0">
              <a:buNone/>
            </a:pPr>
            <a:endParaRPr lang="en-US" sz="1600" dirty="0"/>
          </a:p>
          <a:p>
            <a:endParaRPr lang="en-US" sz="1600" dirty="0"/>
          </a:p>
        </p:txBody>
      </p:sp>
      <p:sp>
        <p:nvSpPr>
          <p:cNvPr id="4" name="TextBox 3"/>
          <p:cNvSpPr txBox="1"/>
          <p:nvPr/>
        </p:nvSpPr>
        <p:spPr>
          <a:xfrm>
            <a:off x="323274" y="6494918"/>
            <a:ext cx="4363695" cy="276999"/>
          </a:xfrm>
          <a:prstGeom prst="rect">
            <a:avLst/>
          </a:prstGeom>
          <a:noFill/>
        </p:spPr>
        <p:txBody>
          <a:bodyPr wrap="none" rtlCol="0">
            <a:spAutoFit/>
          </a:bodyPr>
          <a:lstStyle/>
          <a:p>
            <a:r>
              <a:rPr lang="en-US" sz="1200" dirty="0">
                <a:hlinkClick r:id="rId3"/>
              </a:rPr>
              <a:t>http://www.flhealthsource.gov/ommu/physician_requirements</a:t>
            </a:r>
            <a:r>
              <a:rPr lang="en-US" sz="1200" dirty="0"/>
              <a:t> </a:t>
            </a:r>
          </a:p>
        </p:txBody>
      </p:sp>
    </p:spTree>
    <p:extLst>
      <p:ext uri="{BB962C8B-B14F-4D97-AF65-F5344CB8AC3E}">
        <p14:creationId xmlns:p14="http://schemas.microsoft.com/office/powerpoint/2010/main" val="15347655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10491" y="0"/>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2400" b="0" i="0" u="none" strike="noStrike" cap="none" dirty="0">
                <a:solidFill>
                  <a:schemeClr val="dk1"/>
                </a:solidFill>
                <a:latin typeface="Calibri"/>
                <a:ea typeface="Calibri"/>
                <a:cs typeface="Calibri"/>
                <a:sym typeface="Calibri"/>
              </a:rPr>
              <a:t>1.4.3 Conditions under which a prescription/order may be filled or refilled – </a:t>
            </a:r>
            <a:r>
              <a:rPr lang="en-US" sz="2400" b="1" i="0" u="none" strike="noStrike" cap="none" dirty="0">
                <a:solidFill>
                  <a:srgbClr val="00B050"/>
                </a:solidFill>
                <a:latin typeface="Calibri"/>
                <a:ea typeface="Calibri"/>
                <a:cs typeface="Calibri"/>
                <a:sym typeface="Calibri"/>
              </a:rPr>
              <a:t>Medical Marijuana</a:t>
            </a:r>
            <a:endParaRPr sz="2800" b="1" i="0" u="none" strike="noStrike" cap="none" dirty="0">
              <a:solidFill>
                <a:srgbClr val="00B050"/>
              </a:solidFill>
              <a:latin typeface="Calibri"/>
              <a:ea typeface="Calibri"/>
              <a:cs typeface="Calibri"/>
              <a:sym typeface="Calibri"/>
            </a:endParaRPr>
          </a:p>
        </p:txBody>
      </p:sp>
      <p:sp>
        <p:nvSpPr>
          <p:cNvPr id="205" name="Shape 205"/>
          <p:cNvSpPr txBox="1">
            <a:spLocks noGrp="1"/>
          </p:cNvSpPr>
          <p:nvPr>
            <p:ph type="body" idx="1"/>
          </p:nvPr>
        </p:nvSpPr>
        <p:spPr>
          <a:xfrm>
            <a:off x="565727" y="937637"/>
            <a:ext cx="10515600" cy="4830301"/>
          </a:xfrm>
          <a:prstGeom prst="rect">
            <a:avLst/>
          </a:prstGeom>
          <a:noFill/>
          <a:ln>
            <a:noFill/>
          </a:ln>
        </p:spPr>
        <p:txBody>
          <a:bodyPr spcFirstLastPara="1" wrap="square" lIns="91425" tIns="45700" rIns="91425" bIns="45700" anchor="t" anchorCtr="0">
            <a:noAutofit/>
          </a:bodyPr>
          <a:lstStyle/>
          <a:p>
            <a:pPr marL="0" indent="0">
              <a:buNone/>
            </a:pPr>
            <a:r>
              <a:rPr lang="en-US" altLang="en-US" sz="1400" b="1" dirty="0"/>
              <a:t>Medical Marijuana Treatment Centers</a:t>
            </a:r>
          </a:p>
          <a:p>
            <a:pPr marL="285750" indent="-285750"/>
            <a:r>
              <a:rPr lang="en-US" sz="1600" dirty="0"/>
              <a:t>Existing dispensaries already in business that already met requirements under the compassionate use or low THC laws were licensed as long as they met the new requirements </a:t>
            </a:r>
          </a:p>
          <a:p>
            <a:pPr marL="285750" indent="-285750"/>
            <a:r>
              <a:rPr lang="en-US" sz="1600" dirty="0"/>
              <a:t>There is extensive law on people who had previously attempted to get licensed to become a medical marijuana treatment center and were denied that are now accepted</a:t>
            </a:r>
          </a:p>
          <a:p>
            <a:pPr marL="742950" lvl="1" indent="-285750"/>
            <a:r>
              <a:rPr lang="en-US" sz="1200" dirty="0"/>
              <a:t>I’m not going over this, but it is found in Fla. Stat. §381.986 (8), so if people want to know that, that’s where it is</a:t>
            </a:r>
          </a:p>
          <a:p>
            <a:pPr marL="285750" indent="-285750"/>
            <a:r>
              <a:rPr lang="en-US" sz="1600" dirty="0"/>
              <a:t>Initially centers cannot operate more than 25 facilities, unless they reach 100,000 registered patients, then their total number can increase by 5 with each additional 100,000 they achieve</a:t>
            </a:r>
          </a:p>
          <a:p>
            <a:pPr marL="285750" indent="-285750"/>
            <a:r>
              <a:rPr lang="en-US" sz="1600" dirty="0"/>
              <a:t>May not establish more than the maximum number of dispensing facilities allowed in each of the Northwest, Northeast, Central, Southwest, and Southeast Regions</a:t>
            </a:r>
          </a:p>
          <a:p>
            <a:pPr marL="742950" lvl="1" indent="-285750"/>
            <a:r>
              <a:rPr lang="en-US" sz="1200" dirty="0"/>
              <a:t>Hillsborough is in the Southwest Region</a:t>
            </a:r>
          </a:p>
          <a:p>
            <a:pPr marL="285750" indent="-285750"/>
            <a:r>
              <a:rPr lang="en-US" sz="1600" dirty="0"/>
              <a:t>Can sell their dispensing facility slots to other centers</a:t>
            </a:r>
          </a:p>
          <a:p>
            <a:pPr marL="285750" indent="-285750"/>
            <a:r>
              <a:rPr lang="en-US" sz="1600" dirty="0"/>
              <a:t>Need to fill out form, pay fees, biennial renewal </a:t>
            </a:r>
          </a:p>
          <a:p>
            <a:pPr marL="285750" indent="-285750"/>
            <a:r>
              <a:rPr lang="en-US" sz="1600" dirty="0"/>
              <a:t>An individual may not be an applicant, owner, officer, board member, or manager on more than one application for licensure as a medical marijuana treatment center</a:t>
            </a:r>
          </a:p>
          <a:p>
            <a:pPr marL="285750" indent="-285750"/>
            <a:r>
              <a:rPr lang="en-US" sz="1600" dirty="0"/>
              <a:t>An individual or entity may not be awarded more than one license as a medical marijuana treatment center</a:t>
            </a:r>
          </a:p>
          <a:p>
            <a:pPr marL="285750" indent="-285750"/>
            <a:r>
              <a:rPr lang="en-US" sz="1600" dirty="0"/>
              <a:t>An applicant for licensure as a medical marijuana treatment center must demonstrate many things listed under Fla. Stat. §381.986 (8)(b)</a:t>
            </a:r>
          </a:p>
          <a:p>
            <a:pPr marL="285750" indent="-285750"/>
            <a:endParaRPr lang="en-US" sz="1600" dirty="0"/>
          </a:p>
          <a:p>
            <a:pPr marL="742950" lvl="1" indent="-285750"/>
            <a:endParaRPr lang="en-US" sz="1200" dirty="0"/>
          </a:p>
          <a:p>
            <a:endParaRPr lang="en-US" sz="1600" dirty="0"/>
          </a:p>
        </p:txBody>
      </p:sp>
      <p:sp>
        <p:nvSpPr>
          <p:cNvPr id="4" name="TextBox 3"/>
          <p:cNvSpPr txBox="1"/>
          <p:nvPr/>
        </p:nvSpPr>
        <p:spPr>
          <a:xfrm>
            <a:off x="323274" y="6494918"/>
            <a:ext cx="4363695" cy="276999"/>
          </a:xfrm>
          <a:prstGeom prst="rect">
            <a:avLst/>
          </a:prstGeom>
          <a:noFill/>
        </p:spPr>
        <p:txBody>
          <a:bodyPr wrap="none" rtlCol="0">
            <a:spAutoFit/>
          </a:bodyPr>
          <a:lstStyle/>
          <a:p>
            <a:r>
              <a:rPr lang="en-US" sz="1200" dirty="0">
                <a:hlinkClick r:id="rId3"/>
              </a:rPr>
              <a:t>http://www.flhealthsource.gov/ommu/physician_requirements</a:t>
            </a:r>
            <a:r>
              <a:rPr lang="en-US" sz="1200" dirty="0"/>
              <a:t> </a:t>
            </a:r>
          </a:p>
        </p:txBody>
      </p:sp>
    </p:spTree>
    <p:extLst>
      <p:ext uri="{BB962C8B-B14F-4D97-AF65-F5344CB8AC3E}">
        <p14:creationId xmlns:p14="http://schemas.microsoft.com/office/powerpoint/2010/main" val="32764479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10491" y="0"/>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2400" b="0" i="0" u="none" strike="noStrike" cap="none" dirty="0">
                <a:solidFill>
                  <a:schemeClr val="dk1"/>
                </a:solidFill>
                <a:latin typeface="Calibri"/>
                <a:ea typeface="Calibri"/>
                <a:cs typeface="Calibri"/>
                <a:sym typeface="Calibri"/>
              </a:rPr>
              <a:t>1.4.3 Conditions under which a prescription/order may be filled or refilled – </a:t>
            </a:r>
            <a:r>
              <a:rPr lang="en-US" sz="2400" b="1" i="0" u="none" strike="noStrike" cap="none" dirty="0">
                <a:solidFill>
                  <a:srgbClr val="00B050"/>
                </a:solidFill>
                <a:latin typeface="Calibri"/>
                <a:ea typeface="Calibri"/>
                <a:cs typeface="Calibri"/>
                <a:sym typeface="Calibri"/>
              </a:rPr>
              <a:t>Medical Marijuana</a:t>
            </a:r>
            <a:endParaRPr sz="2800" b="1" i="0" u="none" strike="noStrike" cap="none" dirty="0">
              <a:solidFill>
                <a:srgbClr val="00B050"/>
              </a:solidFill>
              <a:latin typeface="Calibri"/>
              <a:ea typeface="Calibri"/>
              <a:cs typeface="Calibri"/>
              <a:sym typeface="Calibri"/>
            </a:endParaRPr>
          </a:p>
        </p:txBody>
      </p:sp>
      <p:sp>
        <p:nvSpPr>
          <p:cNvPr id="205" name="Shape 205"/>
          <p:cNvSpPr txBox="1">
            <a:spLocks noGrp="1"/>
          </p:cNvSpPr>
          <p:nvPr>
            <p:ph type="body" idx="1"/>
          </p:nvPr>
        </p:nvSpPr>
        <p:spPr>
          <a:xfrm>
            <a:off x="593437" y="928401"/>
            <a:ext cx="10515600" cy="4830301"/>
          </a:xfrm>
          <a:prstGeom prst="rect">
            <a:avLst/>
          </a:prstGeom>
          <a:noFill/>
          <a:ln>
            <a:noFill/>
          </a:ln>
        </p:spPr>
        <p:txBody>
          <a:bodyPr spcFirstLastPara="1" wrap="square" lIns="91425" tIns="45700" rIns="91425" bIns="45700" anchor="t" anchorCtr="0">
            <a:noAutofit/>
          </a:bodyPr>
          <a:lstStyle/>
          <a:p>
            <a:pPr marL="0" indent="0">
              <a:buNone/>
            </a:pPr>
            <a:r>
              <a:rPr lang="en-US" altLang="en-US" sz="1400" b="1" dirty="0"/>
              <a:t>Medical Marijuana Treatment Centers</a:t>
            </a:r>
          </a:p>
          <a:p>
            <a:pPr marL="285750" indent="-285750"/>
            <a:r>
              <a:rPr lang="en-US" sz="1400" dirty="0"/>
              <a:t>Medical marijuana treatment centers are the sole source from which a qualified patient may legally obtain marijuana</a:t>
            </a:r>
          </a:p>
          <a:p>
            <a:pPr marL="285750" indent="-285750"/>
            <a:r>
              <a:rPr lang="en-US" sz="1400" dirty="0"/>
              <a:t>DOH shall establish, maintain, and control a computer software tracking system that traces marijuana from seed to sale and allows real-time, 24-hour access by the department to data from all medical marijuana treatment centers and marijuana testing laboratories</a:t>
            </a:r>
          </a:p>
          <a:p>
            <a:pPr marL="285750" indent="-285750"/>
            <a:r>
              <a:rPr lang="en-US" sz="1400" dirty="0"/>
              <a:t>A licensed medical marijuana treatment center shall cultivate, process, transport, and dispense marijuana for medical use</a:t>
            </a:r>
          </a:p>
          <a:p>
            <a:pPr marL="285750" indent="-285750"/>
            <a:r>
              <a:rPr lang="en-US" sz="1400" dirty="0"/>
              <a:t>Each medical marijuana treatment center must produce and make available for purchase at least one low-THC cannabis product</a:t>
            </a:r>
            <a:endParaRPr lang="en-US" sz="1600" dirty="0"/>
          </a:p>
          <a:p>
            <a:pPr marL="0" indent="0">
              <a:buNone/>
            </a:pPr>
            <a:r>
              <a:rPr lang="en-US" sz="1600" b="1" dirty="0"/>
              <a:t>Edibles</a:t>
            </a:r>
          </a:p>
          <a:p>
            <a:pPr marL="285750" indent="-285750"/>
            <a:r>
              <a:rPr lang="en-US" sz="1400" dirty="0"/>
              <a:t>A medical marijuana treatment center that produces edibles must hold a permit to operate as a food establishment </a:t>
            </a:r>
          </a:p>
          <a:p>
            <a:pPr marL="285750" indent="-285750"/>
            <a:r>
              <a:rPr lang="en-US" sz="1400" dirty="0"/>
              <a:t>Edibles may not contain more than 200 milligrams of tetrahydrocannabinol, and a single serving portion of an edible may not exceed 10 milligrams of tetrahydrocannabinol</a:t>
            </a:r>
          </a:p>
          <a:p>
            <a:pPr marL="285750" indent="-285750"/>
            <a:r>
              <a:rPr lang="en-US" sz="1400" dirty="0"/>
              <a:t>Edibles may have a potency variance of no greater than 15 percent</a:t>
            </a:r>
          </a:p>
          <a:p>
            <a:pPr marL="285750" indent="-285750"/>
            <a:r>
              <a:rPr lang="en-US" sz="1400" dirty="0"/>
              <a:t>Edibles may not be attractive to children; be manufactured in the shape of humans, cartoons, or animals; be manufactured in a form that bears any reasonable resemblance to products available for consumption as commercially available candy; or contain any color additives</a:t>
            </a:r>
          </a:p>
          <a:p>
            <a:pPr marL="285750" indent="-285750"/>
            <a:r>
              <a:rPr lang="en-US" sz="1400" dirty="0"/>
              <a:t>The department shall also adopt sanitation rules providing the standards and requirements for the storage, display, or dispensing of edibles</a:t>
            </a:r>
          </a:p>
          <a:p>
            <a:pPr marL="285750" indent="-285750"/>
            <a:r>
              <a:rPr lang="en-US" sz="1400" dirty="0"/>
              <a:t>Edibles, including all edibles made from the same batch of marijuana, which fail to meet the potency requirements of this section, which are unsafe for human consumption, or for which the labeling of the tetrahydrocannabinol and </a:t>
            </a:r>
            <a:r>
              <a:rPr lang="en-US" sz="1400" dirty="0" err="1"/>
              <a:t>cannabidiol</a:t>
            </a:r>
            <a:r>
              <a:rPr lang="en-US" sz="1400" dirty="0"/>
              <a:t> concentration is inaccurate must be recalled</a:t>
            </a:r>
          </a:p>
          <a:p>
            <a:pPr marL="285750" indent="-285750"/>
            <a:r>
              <a:rPr lang="en-US" sz="1400" dirty="0"/>
              <a:t>DOH can request samples for testing to ensure they meet requirements </a:t>
            </a:r>
          </a:p>
          <a:p>
            <a:endParaRPr lang="en-US" sz="1600" dirty="0"/>
          </a:p>
        </p:txBody>
      </p:sp>
      <p:sp>
        <p:nvSpPr>
          <p:cNvPr id="4" name="TextBox 3"/>
          <p:cNvSpPr txBox="1"/>
          <p:nvPr/>
        </p:nvSpPr>
        <p:spPr>
          <a:xfrm>
            <a:off x="323274" y="6494918"/>
            <a:ext cx="4363695" cy="276999"/>
          </a:xfrm>
          <a:prstGeom prst="rect">
            <a:avLst/>
          </a:prstGeom>
          <a:noFill/>
        </p:spPr>
        <p:txBody>
          <a:bodyPr wrap="none" rtlCol="0">
            <a:spAutoFit/>
          </a:bodyPr>
          <a:lstStyle/>
          <a:p>
            <a:r>
              <a:rPr lang="en-US" sz="1200" dirty="0">
                <a:hlinkClick r:id="rId3"/>
              </a:rPr>
              <a:t>http://www.flhealthsource.gov/ommu/physician_requirements</a:t>
            </a:r>
            <a:r>
              <a:rPr lang="en-US" sz="1200" dirty="0"/>
              <a:t> </a:t>
            </a:r>
          </a:p>
        </p:txBody>
      </p:sp>
    </p:spTree>
    <p:extLst>
      <p:ext uri="{BB962C8B-B14F-4D97-AF65-F5344CB8AC3E}">
        <p14:creationId xmlns:p14="http://schemas.microsoft.com/office/powerpoint/2010/main" val="6224532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10491" y="0"/>
            <a:ext cx="10515600" cy="77585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2400" b="0" i="0" u="none" strike="noStrike" cap="none" dirty="0">
                <a:solidFill>
                  <a:schemeClr val="dk1"/>
                </a:solidFill>
                <a:latin typeface="Calibri"/>
                <a:ea typeface="Calibri"/>
                <a:cs typeface="Calibri"/>
                <a:sym typeface="Calibri"/>
              </a:rPr>
              <a:t>1.4.3 Conditions under which a prescription/order may be filled or refilled – </a:t>
            </a:r>
            <a:r>
              <a:rPr lang="en-US" sz="2400" b="1" i="0" u="none" strike="noStrike" cap="none" dirty="0">
                <a:solidFill>
                  <a:srgbClr val="00B050"/>
                </a:solidFill>
                <a:latin typeface="Calibri"/>
                <a:ea typeface="Calibri"/>
                <a:cs typeface="Calibri"/>
                <a:sym typeface="Calibri"/>
              </a:rPr>
              <a:t>Medical Marijuana</a:t>
            </a:r>
            <a:endParaRPr sz="2800" b="1" i="0" u="none" strike="noStrike" cap="none" dirty="0">
              <a:solidFill>
                <a:srgbClr val="00B050"/>
              </a:solidFill>
              <a:latin typeface="Calibri"/>
              <a:ea typeface="Calibri"/>
              <a:cs typeface="Calibri"/>
              <a:sym typeface="Calibri"/>
            </a:endParaRPr>
          </a:p>
        </p:txBody>
      </p:sp>
      <p:sp>
        <p:nvSpPr>
          <p:cNvPr id="205" name="Shape 205"/>
          <p:cNvSpPr txBox="1">
            <a:spLocks noGrp="1"/>
          </p:cNvSpPr>
          <p:nvPr>
            <p:ph type="body" idx="1"/>
          </p:nvPr>
        </p:nvSpPr>
        <p:spPr>
          <a:xfrm>
            <a:off x="417946" y="494292"/>
            <a:ext cx="10515600" cy="4982872"/>
          </a:xfrm>
          <a:prstGeom prst="rect">
            <a:avLst/>
          </a:prstGeom>
          <a:noFill/>
          <a:ln>
            <a:noFill/>
          </a:ln>
        </p:spPr>
        <p:txBody>
          <a:bodyPr spcFirstLastPara="1" wrap="square" lIns="91425" tIns="45700" rIns="91425" bIns="45700" anchor="t" anchorCtr="0">
            <a:noAutofit/>
          </a:bodyPr>
          <a:lstStyle/>
          <a:p>
            <a:pPr marL="0" indent="0">
              <a:buNone/>
            </a:pPr>
            <a:r>
              <a:rPr lang="en-US" altLang="en-US" sz="1200" b="1" dirty="0"/>
              <a:t>Growing, Packing, Processing Marijuana at the Center</a:t>
            </a:r>
            <a:endParaRPr lang="en-US" sz="1200" dirty="0"/>
          </a:p>
          <a:p>
            <a:r>
              <a:rPr lang="en-US" sz="1400" dirty="0"/>
              <a:t>Marijuana must be packaged in compliance with the United States Poison Prevention Packaging Act </a:t>
            </a:r>
          </a:p>
          <a:p>
            <a:pPr marL="50800" indent="0">
              <a:buNone/>
            </a:pPr>
            <a:r>
              <a:rPr lang="en-US" sz="1400" b="1" dirty="0"/>
              <a:t>Marijuana Labeling </a:t>
            </a:r>
          </a:p>
          <a:p>
            <a:r>
              <a:rPr lang="en-US" sz="1400" dirty="0"/>
              <a:t>Package the marijuana in a receptacle that has a firmly affixed and legible label stating the following information:</a:t>
            </a:r>
          </a:p>
          <a:p>
            <a:pPr lvl="1"/>
            <a:r>
              <a:rPr lang="en-US" sz="1100" dirty="0"/>
              <a:t>The marijuana or low-THC cannabis meets the requirements of the law</a:t>
            </a:r>
          </a:p>
          <a:p>
            <a:pPr lvl="1"/>
            <a:r>
              <a:rPr lang="en-US" sz="1100" dirty="0"/>
              <a:t>The name of the medical marijuana treatment center from which the marijuana originates</a:t>
            </a:r>
          </a:p>
          <a:p>
            <a:pPr lvl="1"/>
            <a:r>
              <a:rPr lang="en-US" sz="1100" dirty="0"/>
              <a:t>The batch number and harvest number from which the marijuana originates and the date dispensed</a:t>
            </a:r>
          </a:p>
          <a:p>
            <a:pPr lvl="1"/>
            <a:r>
              <a:rPr lang="en-US" sz="1100" dirty="0"/>
              <a:t>The name of the physician who issued the physician certification</a:t>
            </a:r>
          </a:p>
          <a:p>
            <a:pPr lvl="1"/>
            <a:r>
              <a:rPr lang="en-US" sz="1100" dirty="0"/>
              <a:t>The name of the patient</a:t>
            </a:r>
          </a:p>
          <a:p>
            <a:pPr lvl="1"/>
            <a:r>
              <a:rPr lang="en-US" sz="1100" dirty="0"/>
              <a:t>The product name, if applicable, and dosage form, including concentration of tetrahydrocannabinol and </a:t>
            </a:r>
            <a:r>
              <a:rPr lang="en-US" sz="1100" dirty="0" err="1"/>
              <a:t>cannabidiol</a:t>
            </a:r>
            <a:r>
              <a:rPr lang="en-US" sz="1100" dirty="0"/>
              <a:t>. The product name may not contain wording commonly associated with products marketed by or to children.</a:t>
            </a:r>
          </a:p>
          <a:p>
            <a:pPr lvl="1"/>
            <a:r>
              <a:rPr lang="en-US" sz="1100" dirty="0"/>
              <a:t>The recommended dose</a:t>
            </a:r>
          </a:p>
          <a:p>
            <a:pPr lvl="1"/>
            <a:r>
              <a:rPr lang="en-US" sz="1100" dirty="0"/>
              <a:t>A warning that it is illegal to transfer medical marijuana to another person</a:t>
            </a:r>
          </a:p>
          <a:p>
            <a:pPr lvl="1"/>
            <a:r>
              <a:rPr lang="en-US" sz="1100" dirty="0"/>
              <a:t>A marijuana universal symbol developed by the department</a:t>
            </a:r>
          </a:p>
          <a:p>
            <a:pPr marL="50800" indent="0">
              <a:buNone/>
            </a:pPr>
            <a:r>
              <a:rPr lang="en-US" sz="1400" b="1" dirty="0"/>
              <a:t>Marijuana Patient Package Insert</a:t>
            </a:r>
          </a:p>
          <a:p>
            <a:r>
              <a:rPr lang="en-US" sz="1400" dirty="0"/>
              <a:t>The medical marijuana treatment center shall include in each package a patient package insert with information on the specific product dispensed related to:</a:t>
            </a:r>
          </a:p>
          <a:p>
            <a:pPr lvl="1"/>
            <a:r>
              <a:rPr lang="en-US" sz="1100" dirty="0"/>
              <a:t>Clinical pharmacology; Indications and use; Dosage and administration; Dosage forms and strengths; Contraindications; Warnings and precautions; Adverse reactions</a:t>
            </a:r>
          </a:p>
          <a:p>
            <a:pPr marL="50800" indent="0">
              <a:buNone/>
            </a:pPr>
            <a:r>
              <a:rPr lang="en-US" sz="1400" b="1" dirty="0"/>
              <a:t>Edible Packaging</a:t>
            </a:r>
          </a:p>
          <a:p>
            <a:r>
              <a:rPr lang="en-US" sz="1200" dirty="0"/>
              <a:t>Each edible shall be individually sealed in plain, opaque wrapping marked only with the marijuana universal symbol. </a:t>
            </a:r>
          </a:p>
          <a:p>
            <a:r>
              <a:rPr lang="en-US" sz="1200" dirty="0"/>
              <a:t>In addition to the packaging and labeling requirements, edible receptacles must be plain, opaque, and white without depictions of the product or images other than the medical marijuana treatment center’s department-approved logo and the marijuana universal symbol. </a:t>
            </a:r>
          </a:p>
          <a:p>
            <a:r>
              <a:rPr lang="en-US" sz="1200" dirty="0"/>
              <a:t>The receptacle must also include a list all of the edible’s ingredients, storage instructions, an expiration date, a legible and prominent warning to keep away from children and pets, and a warning that the edible has not been produced or inspected pursuant to federal food safety laws.</a:t>
            </a:r>
          </a:p>
        </p:txBody>
      </p:sp>
      <p:sp>
        <p:nvSpPr>
          <p:cNvPr id="4" name="TextBox 3"/>
          <p:cNvSpPr txBox="1"/>
          <p:nvPr/>
        </p:nvSpPr>
        <p:spPr>
          <a:xfrm>
            <a:off x="323274" y="6494918"/>
            <a:ext cx="4363695" cy="276999"/>
          </a:xfrm>
          <a:prstGeom prst="rect">
            <a:avLst/>
          </a:prstGeom>
          <a:noFill/>
        </p:spPr>
        <p:txBody>
          <a:bodyPr wrap="none" rtlCol="0">
            <a:spAutoFit/>
          </a:bodyPr>
          <a:lstStyle/>
          <a:p>
            <a:r>
              <a:rPr lang="en-US" sz="1200" dirty="0">
                <a:hlinkClick r:id="rId3"/>
              </a:rPr>
              <a:t>http://www.flhealthsource.gov/ommu/physician_requirements</a:t>
            </a:r>
            <a:r>
              <a:rPr lang="en-US" sz="1200" dirty="0"/>
              <a:t> </a:t>
            </a:r>
          </a:p>
        </p:txBody>
      </p:sp>
    </p:spTree>
    <p:extLst>
      <p:ext uri="{BB962C8B-B14F-4D97-AF65-F5344CB8AC3E}">
        <p14:creationId xmlns:p14="http://schemas.microsoft.com/office/powerpoint/2010/main" val="1258760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10491" y="0"/>
            <a:ext cx="10515600" cy="77585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2400" b="0" i="0" u="none" strike="noStrike" cap="none" dirty="0">
                <a:solidFill>
                  <a:schemeClr val="dk1"/>
                </a:solidFill>
                <a:latin typeface="Calibri"/>
                <a:ea typeface="Calibri"/>
                <a:cs typeface="Calibri"/>
                <a:sym typeface="Calibri"/>
              </a:rPr>
              <a:t>1.4.3 Conditions under which a prescription/order may be filled or refilled – </a:t>
            </a:r>
            <a:r>
              <a:rPr lang="en-US" sz="2400" b="1" i="0" u="none" strike="noStrike" cap="none" dirty="0">
                <a:solidFill>
                  <a:srgbClr val="00B050"/>
                </a:solidFill>
                <a:latin typeface="Calibri"/>
                <a:ea typeface="Calibri"/>
                <a:cs typeface="Calibri"/>
                <a:sym typeface="Calibri"/>
              </a:rPr>
              <a:t>Medical Marijuana</a:t>
            </a:r>
            <a:endParaRPr sz="2800" b="1" i="0" u="none" strike="noStrike" cap="none" dirty="0">
              <a:solidFill>
                <a:srgbClr val="00B050"/>
              </a:solidFill>
              <a:latin typeface="Calibri"/>
              <a:ea typeface="Calibri"/>
              <a:cs typeface="Calibri"/>
              <a:sym typeface="Calibri"/>
            </a:endParaRPr>
          </a:p>
        </p:txBody>
      </p:sp>
      <p:sp>
        <p:nvSpPr>
          <p:cNvPr id="205" name="Shape 205"/>
          <p:cNvSpPr txBox="1">
            <a:spLocks noGrp="1"/>
          </p:cNvSpPr>
          <p:nvPr>
            <p:ph type="body" idx="1"/>
          </p:nvPr>
        </p:nvSpPr>
        <p:spPr>
          <a:xfrm>
            <a:off x="323274" y="1143950"/>
            <a:ext cx="10515600" cy="4982872"/>
          </a:xfrm>
          <a:prstGeom prst="rect">
            <a:avLst/>
          </a:prstGeom>
          <a:noFill/>
          <a:ln>
            <a:noFill/>
          </a:ln>
        </p:spPr>
        <p:txBody>
          <a:bodyPr spcFirstLastPara="1" wrap="square" lIns="91425" tIns="45700" rIns="91425" bIns="45700" anchor="t" anchorCtr="0">
            <a:noAutofit/>
          </a:bodyPr>
          <a:lstStyle/>
          <a:p>
            <a:pPr marL="0" indent="0">
              <a:buNone/>
            </a:pPr>
            <a:r>
              <a:rPr lang="en-US" altLang="en-US" sz="1400" b="1" dirty="0"/>
              <a:t>Dispensing Marijuana at the Center</a:t>
            </a:r>
          </a:p>
          <a:p>
            <a:pPr>
              <a:buSzPct val="100000"/>
            </a:pPr>
            <a:r>
              <a:rPr lang="en-US" sz="1400" dirty="0"/>
              <a:t>May dispense any active, valid order for low-THC cannabis, medical cannabis and cannabis delivery devices </a:t>
            </a:r>
          </a:p>
          <a:p>
            <a:pPr>
              <a:buSzPct val="100000"/>
            </a:pPr>
            <a:r>
              <a:rPr lang="en-US" sz="1400" dirty="0"/>
              <a:t>May not dispense more than a 70-day supply of marijuana to a qualified patient or caregiver.</a:t>
            </a:r>
          </a:p>
          <a:p>
            <a:pPr>
              <a:buSzPct val="100000"/>
            </a:pPr>
            <a:r>
              <a:rPr lang="en-US" sz="1400" dirty="0"/>
              <a:t>Must have the medical marijuana treatment center’s employee who dispenses the marijuana or a marijuana delivery device enter into the medical marijuana use registry his or her name or unique employee identifier.</a:t>
            </a:r>
          </a:p>
          <a:p>
            <a:pPr>
              <a:buSzPct val="100000"/>
            </a:pPr>
            <a:r>
              <a:rPr lang="en-US" sz="1400" dirty="0"/>
              <a:t>Must verify that the qualified patient and the caregiver, if applicable, each have an active registration in the medical marijuana use registry and an active and valid medical marijuana use registry identification card, the amount and type of marijuana dispensed matches the physician certification in the medical marijuana use registry for that qualified patient, and the physician certification has not already been filled.</a:t>
            </a:r>
          </a:p>
          <a:p>
            <a:pPr>
              <a:buSzPct val="100000"/>
            </a:pPr>
            <a:r>
              <a:rPr lang="en-US" sz="1400" dirty="0"/>
              <a:t>May not dispense marijuana to a qualified patient who is younger than 18 years of age. If the qualified patient is younger than 18 years of age, marijuana may only be dispensed to the qualified patient’s caregiver.</a:t>
            </a:r>
          </a:p>
          <a:p>
            <a:pPr>
              <a:buSzPct val="100000"/>
            </a:pPr>
            <a:r>
              <a:rPr lang="en-US" sz="1400" dirty="0"/>
              <a:t>May not dispense or sell any other type of cannabis, alcohol, or illicit drug-related product, including pipes, bongs, or wrapping papers, other than a marijuana delivery device required for the medical use of marijuana and which is specified in a physician certification.</a:t>
            </a:r>
          </a:p>
          <a:p>
            <a:pPr>
              <a:buSzPct val="100000"/>
            </a:pPr>
            <a:r>
              <a:rPr lang="en-US" sz="1400" dirty="0"/>
              <a:t>Must, upon dispensing the marijuana or marijuana delivery device, record in the registry the date, time, quantity, and form of marijuana dispensed; the type of marijuana delivery device dispensed; and the name and medical marijuana use registry identification number of the qualified patient or caregiver to whom the marijuana delivery device was dispensed.</a:t>
            </a:r>
          </a:p>
          <a:p>
            <a:pPr>
              <a:buSzPct val="100000"/>
            </a:pPr>
            <a:r>
              <a:rPr lang="en-US" sz="1400" dirty="0"/>
              <a:t>Must ensure that patient records are not visible to anyone other than the qualified patient, his or her caregiver, and authorized medical marijuana treatment center employees.</a:t>
            </a:r>
          </a:p>
          <a:p>
            <a:pPr marL="0" indent="0">
              <a:buNone/>
            </a:pPr>
            <a:endParaRPr lang="en-US" sz="1400" dirty="0"/>
          </a:p>
        </p:txBody>
      </p:sp>
      <p:sp>
        <p:nvSpPr>
          <p:cNvPr id="4" name="TextBox 3"/>
          <p:cNvSpPr txBox="1"/>
          <p:nvPr/>
        </p:nvSpPr>
        <p:spPr>
          <a:xfrm>
            <a:off x="323274" y="6494918"/>
            <a:ext cx="4363695" cy="276999"/>
          </a:xfrm>
          <a:prstGeom prst="rect">
            <a:avLst/>
          </a:prstGeom>
          <a:noFill/>
        </p:spPr>
        <p:txBody>
          <a:bodyPr wrap="none" rtlCol="0">
            <a:spAutoFit/>
          </a:bodyPr>
          <a:lstStyle/>
          <a:p>
            <a:r>
              <a:rPr lang="en-US" sz="1200" dirty="0">
                <a:hlinkClick r:id="rId3"/>
              </a:rPr>
              <a:t>http://www.flhealthsource.gov/ommu/physician_requirements</a:t>
            </a:r>
            <a:r>
              <a:rPr lang="en-US" sz="1200" dirty="0"/>
              <a:t> </a:t>
            </a:r>
          </a:p>
        </p:txBody>
      </p:sp>
    </p:spTree>
    <p:extLst>
      <p:ext uri="{BB962C8B-B14F-4D97-AF65-F5344CB8AC3E}">
        <p14:creationId xmlns:p14="http://schemas.microsoft.com/office/powerpoint/2010/main" val="1630575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10491" y="0"/>
            <a:ext cx="10515600" cy="77585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2400" b="0" i="0" u="none" strike="noStrike" cap="none" dirty="0">
                <a:solidFill>
                  <a:schemeClr val="dk1"/>
                </a:solidFill>
                <a:latin typeface="Calibri"/>
                <a:ea typeface="Calibri"/>
                <a:cs typeface="Calibri"/>
                <a:sym typeface="Calibri"/>
              </a:rPr>
              <a:t>1.4.3 Conditions under which a prescription/order may be filled or refilled – </a:t>
            </a:r>
            <a:r>
              <a:rPr lang="en-US" sz="2400" b="1" i="0" u="none" strike="noStrike" cap="none" dirty="0">
                <a:solidFill>
                  <a:srgbClr val="00B050"/>
                </a:solidFill>
                <a:latin typeface="Calibri"/>
                <a:ea typeface="Calibri"/>
                <a:cs typeface="Calibri"/>
                <a:sym typeface="Calibri"/>
              </a:rPr>
              <a:t>Medical Marijuana</a:t>
            </a:r>
            <a:endParaRPr sz="2800" b="1" i="0" u="none" strike="noStrike" cap="none" dirty="0">
              <a:solidFill>
                <a:srgbClr val="00B050"/>
              </a:solidFill>
              <a:latin typeface="Calibri"/>
              <a:ea typeface="Calibri"/>
              <a:cs typeface="Calibri"/>
              <a:sym typeface="Calibri"/>
            </a:endParaRPr>
          </a:p>
        </p:txBody>
      </p:sp>
      <p:sp>
        <p:nvSpPr>
          <p:cNvPr id="205" name="Shape 205"/>
          <p:cNvSpPr txBox="1">
            <a:spLocks noGrp="1"/>
          </p:cNvSpPr>
          <p:nvPr>
            <p:ph type="body" idx="1"/>
          </p:nvPr>
        </p:nvSpPr>
        <p:spPr>
          <a:xfrm>
            <a:off x="323274" y="1143950"/>
            <a:ext cx="10515600" cy="4982872"/>
          </a:xfrm>
          <a:prstGeom prst="rect">
            <a:avLst/>
          </a:prstGeom>
          <a:noFill/>
          <a:ln>
            <a:noFill/>
          </a:ln>
        </p:spPr>
        <p:txBody>
          <a:bodyPr spcFirstLastPara="1" wrap="square" lIns="91425" tIns="45700" rIns="91425" bIns="45700" anchor="t" anchorCtr="0">
            <a:noAutofit/>
          </a:bodyPr>
          <a:lstStyle/>
          <a:p>
            <a:pPr marL="0" indent="0">
              <a:buNone/>
            </a:pPr>
            <a:r>
              <a:rPr lang="en-US" altLang="en-US" sz="1400" b="1" dirty="0"/>
              <a:t>Safety Systems, Cameras, &amp; Lighting in Centers</a:t>
            </a:r>
          </a:p>
          <a:p>
            <a:pPr>
              <a:buSzPct val="100000"/>
            </a:pPr>
            <a:r>
              <a:rPr lang="en-US" sz="1600" dirty="0"/>
              <a:t>Centers shall: </a:t>
            </a:r>
          </a:p>
          <a:p>
            <a:pPr lvl="1">
              <a:buSzPct val="100000"/>
            </a:pPr>
            <a:r>
              <a:rPr lang="en-US" sz="1200" dirty="0"/>
              <a:t>Maintain a fully operational security alarm system securing all entry points and windows equipped with motion detectors, pressure switches, and duress, panic, and hold-up alarms; and</a:t>
            </a:r>
          </a:p>
          <a:p>
            <a:pPr lvl="1">
              <a:buSzPct val="100000"/>
            </a:pPr>
            <a:r>
              <a:rPr lang="en-US" sz="1200" dirty="0"/>
              <a:t>Maintain a video surveillance system that records continuously 24 hours a day and meets the following criteria:</a:t>
            </a:r>
          </a:p>
          <a:p>
            <a:pPr lvl="2">
              <a:buSzPct val="100000"/>
            </a:pPr>
            <a:r>
              <a:rPr lang="en-US" sz="900" dirty="0"/>
              <a:t>Cameras are fixed in a place that allows for the clear identification of persons and activities in controlled areas of the premises. Controlled areas include grow rooms, processing rooms, storage rooms, disposal rooms or areas, and point-of-sale rooms.</a:t>
            </a:r>
          </a:p>
          <a:p>
            <a:pPr lvl="2">
              <a:buSzPct val="100000"/>
            </a:pPr>
            <a:r>
              <a:rPr lang="en-US" sz="900" dirty="0"/>
              <a:t>Cameras are fixed in entrances and exits to the premises, which shall record from both indoor and outdoor, or ingress and egress, vantage points.</a:t>
            </a:r>
          </a:p>
          <a:p>
            <a:pPr lvl="2">
              <a:buSzPct val="100000"/>
            </a:pPr>
            <a:r>
              <a:rPr lang="en-US" sz="900" dirty="0"/>
              <a:t>Recorded images must clearly and accurately display the time and date.</a:t>
            </a:r>
          </a:p>
          <a:p>
            <a:pPr lvl="2">
              <a:buSzPct val="100000"/>
            </a:pPr>
            <a:r>
              <a:rPr lang="en-US" sz="900" dirty="0"/>
              <a:t>Retain video surveillance recordings for at least 45 days or longer upon the request of a law enforcement agency.</a:t>
            </a:r>
          </a:p>
          <a:p>
            <a:pPr lvl="1">
              <a:buSzPct val="100000"/>
            </a:pPr>
            <a:r>
              <a:rPr lang="en-US" sz="1200" dirty="0"/>
              <a:t>Ensure that the medical marijuana treatment center’s outdoor premises have sufficient lighting from dusk until dawn.</a:t>
            </a:r>
          </a:p>
          <a:p>
            <a:pPr lvl="1">
              <a:buSzPct val="100000"/>
            </a:pPr>
            <a:r>
              <a:rPr lang="en-US" sz="1200" dirty="0"/>
              <a:t>Ensure that the indoor premises where dispensing occurs includes a waiting area with sufficient space and seating to accommodate qualified patients and caregivers and at least one private consultation area that is isolated from the waiting area and area where dispensing occurs. A medical marijuana treatment center may not display products or dispense marijuana or marijuana delivery devices in the waiting area.</a:t>
            </a:r>
          </a:p>
          <a:p>
            <a:pPr lvl="1">
              <a:buSzPct val="100000"/>
            </a:pPr>
            <a:r>
              <a:rPr lang="en-US" sz="1200" dirty="0"/>
              <a:t>Not dispense from its premises marijuana or a marijuana delivery device between the hours of 9 p.m. and 7 a.m., but may perform all other operations and deliver marijuana to qualified patients 24 hours a day.</a:t>
            </a:r>
          </a:p>
          <a:p>
            <a:pPr lvl="1">
              <a:buSzPct val="100000"/>
            </a:pPr>
            <a:r>
              <a:rPr lang="en-US" sz="1200" dirty="0"/>
              <a:t>Store marijuana in a secured, locked room or a vault.</a:t>
            </a:r>
          </a:p>
          <a:p>
            <a:pPr lvl="1">
              <a:buSzPct val="100000"/>
            </a:pPr>
            <a:r>
              <a:rPr lang="en-US" sz="1200" dirty="0"/>
              <a:t>Require at least two of its employees, or two employees of a security agency with whom it contracts, to be on the premises at all times where cultivation, processing, or storing of marijuana occurs.</a:t>
            </a:r>
          </a:p>
          <a:p>
            <a:pPr lvl="1">
              <a:buSzPct val="100000"/>
            </a:pPr>
            <a:r>
              <a:rPr lang="en-US" sz="1200" dirty="0"/>
              <a:t>Require each employee or contractor to wear a photo identification badge at all times while on the premises.</a:t>
            </a:r>
          </a:p>
          <a:p>
            <a:pPr lvl="1">
              <a:buSzPct val="100000"/>
            </a:pPr>
            <a:r>
              <a:rPr lang="en-US" sz="1200" dirty="0"/>
              <a:t>Require each visitor to wear a visitor pass at all times while on the premises.</a:t>
            </a:r>
          </a:p>
          <a:p>
            <a:pPr lvl="1">
              <a:buSzPct val="100000"/>
            </a:pPr>
            <a:r>
              <a:rPr lang="en-US" sz="1200" dirty="0"/>
              <a:t>Implement an alcohol and drug-free workplace policy.</a:t>
            </a:r>
          </a:p>
          <a:p>
            <a:pPr lvl="1">
              <a:buSzPct val="100000"/>
            </a:pPr>
            <a:r>
              <a:rPr lang="en-US" sz="1200" dirty="0"/>
              <a:t>Report to local law enforcement within 24 hours after the medical marijuana treatment center is notified or becomes aware of the theft, diversion, or loss of marijuana.</a:t>
            </a:r>
          </a:p>
          <a:p>
            <a:pPr marL="0" indent="0">
              <a:buNone/>
            </a:pPr>
            <a:endParaRPr lang="en-US" sz="1400" dirty="0"/>
          </a:p>
        </p:txBody>
      </p:sp>
      <p:sp>
        <p:nvSpPr>
          <p:cNvPr id="4" name="TextBox 3"/>
          <p:cNvSpPr txBox="1"/>
          <p:nvPr/>
        </p:nvSpPr>
        <p:spPr>
          <a:xfrm>
            <a:off x="323274" y="6494918"/>
            <a:ext cx="4363695" cy="276999"/>
          </a:xfrm>
          <a:prstGeom prst="rect">
            <a:avLst/>
          </a:prstGeom>
          <a:noFill/>
        </p:spPr>
        <p:txBody>
          <a:bodyPr wrap="none" rtlCol="0">
            <a:spAutoFit/>
          </a:bodyPr>
          <a:lstStyle/>
          <a:p>
            <a:r>
              <a:rPr lang="en-US" sz="1200" dirty="0">
                <a:hlinkClick r:id="rId3"/>
              </a:rPr>
              <a:t>http://www.flhealthsource.gov/ommu/physician_requirements</a:t>
            </a:r>
            <a:r>
              <a:rPr lang="en-US" sz="1200" dirty="0"/>
              <a:t> </a:t>
            </a:r>
          </a:p>
        </p:txBody>
      </p:sp>
    </p:spTree>
    <p:extLst>
      <p:ext uri="{BB962C8B-B14F-4D97-AF65-F5344CB8AC3E}">
        <p14:creationId xmlns:p14="http://schemas.microsoft.com/office/powerpoint/2010/main" val="3537506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Shape 163"/>
          <p:cNvSpPr txBox="1">
            <a:spLocks noGrp="1"/>
          </p:cNvSpPr>
          <p:nvPr>
            <p:ph type="body" idx="1"/>
          </p:nvPr>
        </p:nvSpPr>
        <p:spPr>
          <a:xfrm>
            <a:off x="838200" y="1309825"/>
            <a:ext cx="6265985" cy="5186700"/>
          </a:xfrm>
          <a:prstGeom prst="rect">
            <a:avLst/>
          </a:prstGeom>
          <a:noFill/>
          <a:ln>
            <a:noFill/>
          </a:ln>
        </p:spPr>
        <p:txBody>
          <a:bodyPr spcFirstLastPara="1" wrap="square" lIns="91425" tIns="45700" rIns="91425" bIns="45700" anchor="t" anchorCtr="0">
            <a:noAutofit/>
          </a:bodyPr>
          <a:lstStyle/>
          <a:p>
            <a:pPr marL="15241" marR="0" lvl="0" indent="0" algn="l" rtl="0">
              <a:lnSpc>
                <a:spcPct val="70000"/>
              </a:lnSpc>
              <a:spcBef>
                <a:spcPts val="1000"/>
              </a:spcBef>
              <a:spcAft>
                <a:spcPts val="0"/>
              </a:spcAft>
              <a:buClr>
                <a:schemeClr val="dk1"/>
              </a:buClr>
              <a:buSzPts val="1300"/>
              <a:buNone/>
            </a:pPr>
            <a:r>
              <a:rPr lang="en-US" sz="1800" dirty="0"/>
              <a:t>The telemedicine </a:t>
            </a:r>
            <a:r>
              <a:rPr lang="en-US" sz="1800" b="0" i="0" u="none" strike="noStrike" cap="none" dirty="0">
                <a:solidFill>
                  <a:schemeClr val="dk1"/>
                </a:solidFill>
                <a:sym typeface="Calibri"/>
              </a:rPr>
              <a:t>rule:</a:t>
            </a:r>
          </a:p>
          <a:p>
            <a:pPr marL="228600" marR="0" lvl="0" indent="-213359" algn="l" rtl="0">
              <a:lnSpc>
                <a:spcPct val="70000"/>
              </a:lnSpc>
              <a:spcBef>
                <a:spcPts val="1000"/>
              </a:spcBef>
              <a:spcAft>
                <a:spcPts val="0"/>
              </a:spcAft>
              <a:buClr>
                <a:schemeClr val="dk1"/>
              </a:buClr>
              <a:buSzPts val="1300"/>
              <a:buFont typeface="Arial"/>
              <a:buChar char="•"/>
            </a:pPr>
            <a:r>
              <a:rPr lang="en-US" sz="1800" dirty="0"/>
              <a:t>D</a:t>
            </a:r>
            <a:r>
              <a:rPr lang="en-US" sz="1800" b="0" i="0" u="none" strike="noStrike" cap="none" dirty="0">
                <a:solidFill>
                  <a:schemeClr val="dk1"/>
                </a:solidFill>
                <a:sym typeface="Calibri"/>
              </a:rPr>
              <a:t>oes not prohibit consultations between physicians or the transmission and review of digital images, pathology specimens, test results, or other medical data by physicians or other qualified providers related to the care of Florida patients</a:t>
            </a:r>
            <a:endParaRPr sz="1800" dirty="0"/>
          </a:p>
          <a:p>
            <a:pPr marL="228600" marR="0" lvl="0" indent="-213359" algn="l" rtl="0">
              <a:lnSpc>
                <a:spcPct val="70000"/>
              </a:lnSpc>
              <a:spcBef>
                <a:spcPts val="1000"/>
              </a:spcBef>
              <a:spcAft>
                <a:spcPts val="0"/>
              </a:spcAft>
              <a:buClr>
                <a:schemeClr val="dk1"/>
              </a:buClr>
              <a:buSzPts val="1300"/>
              <a:buFont typeface="Arial"/>
              <a:buChar char="•"/>
            </a:pPr>
            <a:r>
              <a:rPr lang="en-US" sz="1800" dirty="0"/>
              <a:t>D</a:t>
            </a:r>
            <a:r>
              <a:rPr lang="en-US" sz="1800" b="0" i="0" u="none" strike="noStrike" cap="none" dirty="0">
                <a:solidFill>
                  <a:schemeClr val="dk1"/>
                </a:solidFill>
                <a:sym typeface="Calibri"/>
              </a:rPr>
              <a:t>oes not apply to emergency medical services provided by emergency physicians, emergency medical technicians (EMTs), paramedics, and emergency dispatchers</a:t>
            </a:r>
          </a:p>
          <a:p>
            <a:pPr marL="685800" lvl="1" indent="-213359">
              <a:lnSpc>
                <a:spcPct val="70000"/>
              </a:lnSpc>
              <a:spcBef>
                <a:spcPts val="1000"/>
              </a:spcBef>
              <a:buSzPts val="1300"/>
            </a:pPr>
            <a:r>
              <a:rPr lang="en-US" sz="1100" b="0" i="0" u="none" strike="noStrike" cap="none" dirty="0">
                <a:solidFill>
                  <a:schemeClr val="dk1"/>
                </a:solidFill>
                <a:sym typeface="Calibri"/>
              </a:rPr>
              <a:t>Emergency medical services are those activities or services to prevent or treat a sudden critical illness or injury and to provide emergency medical care and prehospital emergency medical transportation to sick, injured, or otherwise incapacitated persons in this state.</a:t>
            </a:r>
            <a:endParaRPr sz="1100" dirty="0"/>
          </a:p>
          <a:p>
            <a:pPr marL="228600" marR="0" lvl="0" indent="-213359" algn="l" rtl="0">
              <a:lnSpc>
                <a:spcPct val="70000"/>
              </a:lnSpc>
              <a:spcBef>
                <a:spcPts val="1000"/>
              </a:spcBef>
              <a:spcAft>
                <a:spcPts val="0"/>
              </a:spcAft>
              <a:buClr>
                <a:schemeClr val="dk1"/>
              </a:buClr>
              <a:buSzPts val="1300"/>
              <a:buFont typeface="Arial"/>
              <a:buChar char="•"/>
            </a:pPr>
            <a:r>
              <a:rPr lang="en-US" sz="1800" b="0" i="0" u="none" strike="noStrike" cap="none" dirty="0">
                <a:solidFill>
                  <a:schemeClr val="dk1"/>
                </a:solidFill>
                <a:latin typeface="Calibri"/>
                <a:ea typeface="Calibri"/>
                <a:cs typeface="Calibri"/>
                <a:sym typeface="Calibri"/>
              </a:rPr>
              <a:t>Does not apply where a physician or physician assistant is treating a patient with an emergency medical condition that requires immediate medical care</a:t>
            </a:r>
          </a:p>
          <a:p>
            <a:pPr marL="685800" lvl="1" indent="-213359">
              <a:lnSpc>
                <a:spcPct val="70000"/>
              </a:lnSpc>
              <a:spcBef>
                <a:spcPts val="1000"/>
              </a:spcBef>
              <a:buSzPts val="1300"/>
            </a:pPr>
            <a:r>
              <a:rPr lang="en-US" sz="1100" b="0" i="0" u="none" strike="noStrike" cap="none" dirty="0">
                <a:solidFill>
                  <a:schemeClr val="dk1"/>
                </a:solidFill>
                <a:sym typeface="Calibri"/>
              </a:rPr>
              <a:t>An emergency medical condition is a medical condition manifesting itself by acute symptoms of sufficient severity that the absence of immediate medical attention will result in serious jeopardy to patient health, serious impairment to bodily functions, or serious dysfunction of a body organ or part.</a:t>
            </a:r>
            <a:endParaRPr sz="1100" dirty="0"/>
          </a:p>
          <a:p>
            <a:pPr marL="228600" marR="0" lvl="0" indent="-213359" algn="l" rtl="0">
              <a:lnSpc>
                <a:spcPct val="70000"/>
              </a:lnSpc>
              <a:spcBef>
                <a:spcPts val="1000"/>
              </a:spcBef>
              <a:spcAft>
                <a:spcPts val="0"/>
              </a:spcAft>
              <a:buClr>
                <a:schemeClr val="dk1"/>
              </a:buClr>
              <a:buSzPts val="1300"/>
              <a:buFont typeface="Arial"/>
              <a:buChar char="•"/>
            </a:pPr>
            <a:r>
              <a:rPr lang="en-US" sz="1800" b="0" i="0" u="none" strike="noStrike" cap="none" dirty="0">
                <a:solidFill>
                  <a:schemeClr val="dk1"/>
                </a:solidFill>
                <a:sym typeface="Calibri"/>
              </a:rPr>
              <a:t>Does not prohibit patient care in consultation with another physician who has an ongoing relationship with the patient, and who has agreed to supervise the patient’s treatment, including the use of any prescribed medications, nor on-call or cross-coverage situations in which the physician has access to patient records</a:t>
            </a:r>
            <a:endParaRPr sz="1800" dirty="0"/>
          </a:p>
          <a:p>
            <a:pPr marL="228600" marR="0" lvl="0" indent="-130810" algn="l" rtl="0">
              <a:lnSpc>
                <a:spcPct val="70000"/>
              </a:lnSpc>
              <a:spcBef>
                <a:spcPts val="1000"/>
              </a:spcBef>
              <a:spcAft>
                <a:spcPts val="0"/>
              </a:spcAft>
              <a:buClr>
                <a:schemeClr val="dk1"/>
              </a:buClr>
              <a:buSzPts val="1540"/>
              <a:buFont typeface="Arial"/>
              <a:buNone/>
            </a:pPr>
            <a:endParaRPr sz="1540" b="0" i="0" u="none" strike="noStrike" cap="none" dirty="0">
              <a:solidFill>
                <a:schemeClr val="dk1"/>
              </a:solidFill>
              <a:latin typeface="Calibri"/>
              <a:ea typeface="Calibri"/>
              <a:cs typeface="Calibri"/>
              <a:sym typeface="Calibri"/>
            </a:endParaRPr>
          </a:p>
        </p:txBody>
      </p:sp>
      <p:sp>
        <p:nvSpPr>
          <p:cNvPr id="4" name="Shape 156"/>
          <p:cNvSpPr txBox="1">
            <a:spLocks/>
          </p:cNvSpPr>
          <p:nvPr/>
        </p:nvSpPr>
        <p:spPr>
          <a:xfrm>
            <a:off x="697523" y="243254"/>
            <a:ext cx="10515600" cy="106657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dirty="0">
                <a:solidFill>
                  <a:srgbClr val="000000"/>
                </a:solidFill>
              </a:rPr>
              <a:t>1.3.2 Scope of authority, scope of practice, and valid registration of all practitioners who are authorized under law to prescribe, dispense, or administer pharmaceutical products, including controlled substances – </a:t>
            </a:r>
            <a:r>
              <a:rPr lang="en-US" sz="2000" b="1" dirty="0">
                <a:solidFill>
                  <a:srgbClr val="0070C0"/>
                </a:solidFill>
              </a:rPr>
              <a:t>Internet Prescribing</a:t>
            </a:r>
          </a:p>
        </p:txBody>
      </p:sp>
      <p:sp>
        <p:nvSpPr>
          <p:cNvPr id="2" name="Title 1"/>
          <p:cNvSpPr>
            <a:spLocks noGrp="1"/>
          </p:cNvSpPr>
          <p:nvPr>
            <p:ph type="title"/>
          </p:nvPr>
        </p:nvSpPr>
        <p:spPr/>
        <p:txBody>
          <a:bodyPr/>
          <a:lstStyle/>
          <a:p>
            <a:r>
              <a:rPr lang="en-US"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4603" y="1690688"/>
            <a:ext cx="3807282" cy="198961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0334" y="4128402"/>
            <a:ext cx="3861332" cy="185916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0585" y="1431696"/>
            <a:ext cx="1072446" cy="93088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6469" y="3826135"/>
            <a:ext cx="1072446" cy="930883"/>
          </a:xfrm>
          <a:prstGeom prst="rect">
            <a:avLst/>
          </a:prstGeom>
        </p:spPr>
      </p:pic>
    </p:spTree>
    <p:extLst>
      <p:ext uri="{BB962C8B-B14F-4D97-AF65-F5344CB8AC3E}">
        <p14:creationId xmlns:p14="http://schemas.microsoft.com/office/powerpoint/2010/main" val="190695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10491" y="0"/>
            <a:ext cx="10515600" cy="77585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2400" b="0" i="0" u="none" strike="noStrike" cap="none" dirty="0">
                <a:solidFill>
                  <a:schemeClr val="dk1"/>
                </a:solidFill>
                <a:latin typeface="Calibri"/>
                <a:ea typeface="Calibri"/>
                <a:cs typeface="Calibri"/>
                <a:sym typeface="Calibri"/>
              </a:rPr>
              <a:t>1.4.3 Conditions under which a prescription/order may be filled or refilled – </a:t>
            </a:r>
            <a:r>
              <a:rPr lang="en-US" sz="2400" b="1" i="0" u="none" strike="noStrike" cap="none" dirty="0">
                <a:solidFill>
                  <a:srgbClr val="00B050"/>
                </a:solidFill>
                <a:latin typeface="Calibri"/>
                <a:ea typeface="Calibri"/>
                <a:cs typeface="Calibri"/>
                <a:sym typeface="Calibri"/>
              </a:rPr>
              <a:t>Medical Marijuana</a:t>
            </a:r>
            <a:endParaRPr sz="2800" b="1" i="0" u="none" strike="noStrike" cap="none" dirty="0">
              <a:solidFill>
                <a:srgbClr val="00B050"/>
              </a:solidFill>
              <a:latin typeface="Calibri"/>
              <a:ea typeface="Calibri"/>
              <a:cs typeface="Calibri"/>
              <a:sym typeface="Calibri"/>
            </a:endParaRPr>
          </a:p>
        </p:txBody>
      </p:sp>
      <p:sp>
        <p:nvSpPr>
          <p:cNvPr id="205" name="Shape 205"/>
          <p:cNvSpPr txBox="1">
            <a:spLocks noGrp="1"/>
          </p:cNvSpPr>
          <p:nvPr>
            <p:ph type="body" idx="1"/>
          </p:nvPr>
        </p:nvSpPr>
        <p:spPr>
          <a:xfrm>
            <a:off x="249383" y="497404"/>
            <a:ext cx="10515600" cy="4982872"/>
          </a:xfrm>
          <a:prstGeom prst="rect">
            <a:avLst/>
          </a:prstGeom>
          <a:noFill/>
          <a:ln>
            <a:noFill/>
          </a:ln>
        </p:spPr>
        <p:txBody>
          <a:bodyPr spcFirstLastPara="1" wrap="square" lIns="91425" tIns="45700" rIns="91425" bIns="45700" anchor="t" anchorCtr="0">
            <a:noAutofit/>
          </a:bodyPr>
          <a:lstStyle/>
          <a:p>
            <a:pPr marL="0" indent="0">
              <a:buNone/>
            </a:pPr>
            <a:r>
              <a:rPr lang="en-US" altLang="en-US" sz="1400" b="1" dirty="0"/>
              <a:t>Transportation of Marijuana</a:t>
            </a:r>
          </a:p>
          <a:p>
            <a:pPr indent="-457200">
              <a:buSzPct val="100000"/>
            </a:pPr>
            <a:r>
              <a:rPr lang="en-US" sz="1400" dirty="0"/>
              <a:t>Maintain a marijuana transportation manifest in any vehicle transporting marijuana</a:t>
            </a:r>
          </a:p>
          <a:p>
            <a:pPr lvl="1" indent="-457200">
              <a:buSzPct val="100000"/>
            </a:pPr>
            <a:r>
              <a:rPr lang="en-US" sz="1100" dirty="0"/>
              <a:t>A document with detailed information on the departure date and time, name, location address and license number of the originating center, name and address for delivery, quantity and form being transported, arrival date and estimated time of arrival, deliver vehicle make and model and license plate number, name and signature of the center employees delivering the product</a:t>
            </a:r>
          </a:p>
          <a:p>
            <a:pPr lvl="1" indent="-457200">
              <a:buSzPct val="100000"/>
            </a:pPr>
            <a:r>
              <a:rPr lang="en-US" sz="1100" dirty="0"/>
              <a:t>Keep copies of these for 3 years</a:t>
            </a:r>
          </a:p>
          <a:p>
            <a:pPr lvl="1" indent="-457200">
              <a:buSzPct val="100000"/>
            </a:pPr>
            <a:r>
              <a:rPr lang="en-US" sz="1000" dirty="0"/>
              <a:t>Marijuana must be locked in a container/compartment within the vehicle; employees need ID card on them at all times, need safety and security training, must use vehicle in good working order to transport</a:t>
            </a:r>
          </a:p>
          <a:p>
            <a:pPr marL="0" indent="0">
              <a:buSzPct val="100000"/>
              <a:buNone/>
            </a:pPr>
            <a:r>
              <a:rPr lang="en-US" sz="1400" b="1" dirty="0"/>
              <a:t>Advertising of Marijuana </a:t>
            </a:r>
          </a:p>
          <a:p>
            <a:pPr>
              <a:buSzPct val="100000"/>
            </a:pPr>
            <a:r>
              <a:rPr lang="en-US" sz="1400" dirty="0"/>
              <a:t>A medical marijuana treatment center may not engage in advertising that is visible to members of the public from any street, sidewalk, park, or other public place, except:</a:t>
            </a:r>
          </a:p>
          <a:p>
            <a:pPr lvl="1">
              <a:buSzPct val="100000"/>
            </a:pPr>
            <a:r>
              <a:rPr lang="en-US" sz="1200" dirty="0"/>
              <a:t>The dispensing location of a medical marijuana treatment center may have a sign that is affixed to the outside or hanging in the window of the premises which identifies the dispensary by the licensee’s business name, a department-approved trade name, or a department-approved logo. A medical marijuana treatment center’s trade name and logo may not contain wording or images commonly associated with marketing targeted toward children or which promote recreational use of marijuana.</a:t>
            </a:r>
          </a:p>
          <a:p>
            <a:pPr lvl="1">
              <a:buSzPct val="100000"/>
            </a:pPr>
            <a:r>
              <a:rPr lang="en-US" sz="1200" dirty="0"/>
              <a:t>A medical marijuana treatment center may engage in Internet advertising and marketing under the following conditions:</a:t>
            </a:r>
          </a:p>
          <a:p>
            <a:pPr lvl="2">
              <a:buSzPct val="100000"/>
            </a:pPr>
            <a:r>
              <a:rPr lang="en-US" sz="1000" dirty="0"/>
              <a:t>All advertisements must be approved by the department.</a:t>
            </a:r>
          </a:p>
          <a:p>
            <a:pPr lvl="2">
              <a:buSzPct val="100000"/>
            </a:pPr>
            <a:r>
              <a:rPr lang="en-US" sz="1000" dirty="0"/>
              <a:t>An advertisement may not have any content that specifically targets individuals under the age of 18, including cartoon characters or similar images.</a:t>
            </a:r>
          </a:p>
          <a:p>
            <a:pPr lvl="2">
              <a:buSzPct val="100000"/>
            </a:pPr>
            <a:r>
              <a:rPr lang="en-US" sz="1000" dirty="0"/>
              <a:t>An advertisement may not be an unsolicited pop-up advertisement.</a:t>
            </a:r>
          </a:p>
          <a:p>
            <a:pPr lvl="2">
              <a:buSzPct val="100000"/>
            </a:pPr>
            <a:r>
              <a:rPr lang="en-US" sz="1000" dirty="0"/>
              <a:t>Opt-in marketing must include an easy and permanent opt-out feature.</a:t>
            </a:r>
          </a:p>
          <a:p>
            <a:pPr marL="0" indent="0">
              <a:buSzPct val="100000"/>
              <a:buNone/>
            </a:pPr>
            <a:r>
              <a:rPr lang="en-US" sz="1400" b="1" dirty="0"/>
              <a:t>Website for Center </a:t>
            </a:r>
          </a:p>
          <a:p>
            <a:pPr indent="-457200">
              <a:buSzPct val="100000"/>
            </a:pPr>
            <a:r>
              <a:rPr lang="en-US" sz="1600" dirty="0"/>
              <a:t>Each medical marijuana treatment center shall put on their website:</a:t>
            </a:r>
          </a:p>
          <a:p>
            <a:pPr lvl="1" indent="-457200">
              <a:buSzPct val="100000"/>
            </a:pPr>
            <a:r>
              <a:rPr lang="en-US" sz="1000" dirty="0"/>
              <a:t>Each marijuana and low-THC product available for purchase, including the form, strain of marijuana from which it was extracted, </a:t>
            </a:r>
            <a:r>
              <a:rPr lang="en-US" sz="1000" dirty="0" err="1"/>
              <a:t>cannabidiol</a:t>
            </a:r>
            <a:r>
              <a:rPr lang="en-US" sz="1000" dirty="0"/>
              <a:t> content, tetrahydrocannabinol content, dose unit, total number of doses available, and the ratio of </a:t>
            </a:r>
            <a:r>
              <a:rPr lang="en-US" sz="1000" dirty="0" err="1"/>
              <a:t>cannabidiol</a:t>
            </a:r>
            <a:r>
              <a:rPr lang="en-US" sz="1000" dirty="0"/>
              <a:t> to tetrahydrocannabinol for each product.</a:t>
            </a:r>
          </a:p>
          <a:p>
            <a:pPr lvl="1" indent="-457200">
              <a:buSzPct val="100000"/>
            </a:pPr>
            <a:r>
              <a:rPr lang="en-US" sz="1000" dirty="0"/>
              <a:t>The price for a 30-day, 50-day, and 70-day supply at a standard dose for each marijuana and low-THC product available for purchase.</a:t>
            </a:r>
          </a:p>
          <a:p>
            <a:pPr lvl="1" indent="-457200">
              <a:buSzPct val="100000"/>
            </a:pPr>
            <a:r>
              <a:rPr lang="en-US" sz="1000" dirty="0"/>
              <a:t>The price for each marijuana delivery device available for purchase.</a:t>
            </a:r>
          </a:p>
          <a:p>
            <a:pPr lvl="1" indent="-457200">
              <a:buSzPct val="100000"/>
            </a:pPr>
            <a:r>
              <a:rPr lang="en-US" sz="1000" dirty="0"/>
              <a:t>If applicable, any discount policies and eligibility criteria for such discounts.</a:t>
            </a:r>
          </a:p>
          <a:p>
            <a:pPr indent="-457200">
              <a:buSzPct val="100000"/>
            </a:pPr>
            <a:endParaRPr lang="en-US" sz="1100" dirty="0"/>
          </a:p>
        </p:txBody>
      </p:sp>
      <p:sp>
        <p:nvSpPr>
          <p:cNvPr id="4" name="TextBox 3"/>
          <p:cNvSpPr txBox="1"/>
          <p:nvPr/>
        </p:nvSpPr>
        <p:spPr>
          <a:xfrm>
            <a:off x="323274" y="6494918"/>
            <a:ext cx="4363695" cy="276999"/>
          </a:xfrm>
          <a:prstGeom prst="rect">
            <a:avLst/>
          </a:prstGeom>
          <a:noFill/>
        </p:spPr>
        <p:txBody>
          <a:bodyPr wrap="none" rtlCol="0">
            <a:spAutoFit/>
          </a:bodyPr>
          <a:lstStyle/>
          <a:p>
            <a:r>
              <a:rPr lang="en-US" sz="1200" dirty="0">
                <a:hlinkClick r:id="rId3"/>
              </a:rPr>
              <a:t>http://www.flhealthsource.gov/ommu/physician_requirements</a:t>
            </a:r>
            <a:r>
              <a:rPr lang="en-US" sz="1200" dirty="0"/>
              <a:t> </a:t>
            </a:r>
          </a:p>
        </p:txBody>
      </p:sp>
    </p:spTree>
    <p:extLst>
      <p:ext uri="{BB962C8B-B14F-4D97-AF65-F5344CB8AC3E}">
        <p14:creationId xmlns:p14="http://schemas.microsoft.com/office/powerpoint/2010/main" val="18366967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10491" y="0"/>
            <a:ext cx="10515600" cy="77585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2400" b="0" i="0" u="none" strike="noStrike" cap="none" dirty="0">
                <a:solidFill>
                  <a:schemeClr val="dk1"/>
                </a:solidFill>
                <a:latin typeface="Calibri"/>
                <a:ea typeface="Calibri"/>
                <a:cs typeface="Calibri"/>
                <a:sym typeface="Calibri"/>
              </a:rPr>
              <a:t>1.4.3 Conditions under which a prescription/order may be filled or refilled – </a:t>
            </a:r>
            <a:r>
              <a:rPr lang="en-US" sz="2400" b="1" i="0" u="none" strike="noStrike" cap="none" dirty="0">
                <a:solidFill>
                  <a:srgbClr val="00B050"/>
                </a:solidFill>
                <a:latin typeface="Calibri"/>
                <a:ea typeface="Calibri"/>
                <a:cs typeface="Calibri"/>
                <a:sym typeface="Calibri"/>
              </a:rPr>
              <a:t>Medical Marijuana</a:t>
            </a:r>
            <a:endParaRPr sz="2800" b="1" i="0" u="none" strike="noStrike" cap="none" dirty="0">
              <a:solidFill>
                <a:srgbClr val="00B050"/>
              </a:solidFill>
              <a:latin typeface="Calibri"/>
              <a:ea typeface="Calibri"/>
              <a:cs typeface="Calibri"/>
              <a:sym typeface="Calibri"/>
            </a:endParaRPr>
          </a:p>
        </p:txBody>
      </p:sp>
      <p:sp>
        <p:nvSpPr>
          <p:cNvPr id="205" name="Shape 205"/>
          <p:cNvSpPr txBox="1">
            <a:spLocks noGrp="1"/>
          </p:cNvSpPr>
          <p:nvPr>
            <p:ph type="body" idx="1"/>
          </p:nvPr>
        </p:nvSpPr>
        <p:spPr>
          <a:xfrm>
            <a:off x="249383" y="497404"/>
            <a:ext cx="10515600" cy="4982872"/>
          </a:xfrm>
          <a:prstGeom prst="rect">
            <a:avLst/>
          </a:prstGeom>
          <a:noFill/>
          <a:ln>
            <a:noFill/>
          </a:ln>
        </p:spPr>
        <p:txBody>
          <a:bodyPr spcFirstLastPara="1" wrap="square" lIns="91425" tIns="45700" rIns="91425" bIns="45700" anchor="t" anchorCtr="0">
            <a:noAutofit/>
          </a:bodyPr>
          <a:lstStyle/>
          <a:p>
            <a:pPr marL="0" indent="0">
              <a:buSzPct val="100000"/>
              <a:buNone/>
            </a:pPr>
            <a:endParaRPr lang="en-US" sz="1400" b="1" dirty="0"/>
          </a:p>
          <a:p>
            <a:pPr marL="0" indent="0">
              <a:buSzPct val="100000"/>
              <a:buNone/>
            </a:pPr>
            <a:r>
              <a:rPr lang="en-US" sz="1400" b="1" dirty="0"/>
              <a:t>Inspection</a:t>
            </a:r>
          </a:p>
          <a:p>
            <a:pPr indent="-457200">
              <a:buSzPct val="100000"/>
            </a:pPr>
            <a:r>
              <a:rPr lang="en-US" sz="1200" dirty="0"/>
              <a:t>DOH can inspect the centers announced or unannounced to determine compliance; there will be mandatory biennial inspections of each center and inspections if there are complaints</a:t>
            </a:r>
          </a:p>
          <a:p>
            <a:pPr indent="-457200">
              <a:buSzPct val="100000"/>
            </a:pPr>
            <a:r>
              <a:rPr lang="en-US" sz="1200" dirty="0"/>
              <a:t>Centers can be fined up to $10,000 for violations (relatively long list of these in statutes)</a:t>
            </a:r>
          </a:p>
          <a:p>
            <a:pPr marL="0" indent="0">
              <a:buSzPct val="100000"/>
              <a:buNone/>
            </a:pPr>
            <a:r>
              <a:rPr lang="en-US" sz="1400" b="1" dirty="0"/>
              <a:t>Location </a:t>
            </a:r>
          </a:p>
          <a:p>
            <a:pPr indent="-457200">
              <a:buSzPct val="100000"/>
            </a:pPr>
            <a:r>
              <a:rPr lang="en-US" sz="1200" dirty="0"/>
              <a:t>Centers and their growing, processing and dispensing facilities may not be located within 500 feet of the real property that comprises a public or private elementary school, middle school, or secondary school</a:t>
            </a:r>
          </a:p>
          <a:p>
            <a:pPr lvl="1" indent="-457200">
              <a:buSzPct val="100000"/>
            </a:pPr>
            <a:r>
              <a:rPr lang="en-US" sz="1000" dirty="0"/>
              <a:t>Dispensing facilities may be located near a school if the country or municipality approves it’s location through formal proceedings open to the public</a:t>
            </a:r>
          </a:p>
          <a:p>
            <a:pPr marL="0" indent="0">
              <a:buSzPct val="100000"/>
              <a:buNone/>
            </a:pPr>
            <a:r>
              <a:rPr lang="en-US" sz="1400" b="1" dirty="0"/>
              <a:t>Other Useful General Knowledge about the Law</a:t>
            </a:r>
          </a:p>
          <a:p>
            <a:pPr indent="-457200">
              <a:buSzPct val="100000"/>
            </a:pPr>
            <a:r>
              <a:rPr lang="en-US" sz="1200" dirty="0"/>
              <a:t>The law does not limit the ability of an employer to establish, continue, or enforce a drug-free workplace program or policy</a:t>
            </a:r>
          </a:p>
          <a:p>
            <a:pPr indent="-457200">
              <a:buSzPct val="100000"/>
            </a:pPr>
            <a:r>
              <a:rPr lang="en-US" sz="1200" dirty="0"/>
              <a:t>Employers are not required to accommodate the medical use of marijuana in any workplace or any employee working while under the influence of marijuana</a:t>
            </a:r>
          </a:p>
          <a:p>
            <a:pPr indent="-457200">
              <a:buSzPct val="100000"/>
            </a:pPr>
            <a:r>
              <a:rPr lang="en-US" sz="1200" dirty="0"/>
              <a:t>This law does not create a cause of action against an employer for wrongful discharge or discrimination</a:t>
            </a:r>
          </a:p>
          <a:p>
            <a:pPr indent="-457200">
              <a:buSzPct val="100000"/>
            </a:pPr>
            <a:r>
              <a:rPr lang="en-US" sz="1200" dirty="0"/>
              <a:t>The law does not exempt a person from prosecution for a criminal offense related to impairment or intoxication resulting from the medical use of marijuana or relieve a person from any requirement under law to submit to a breath, blood, urine, or other test to detect the presence of a controlled substance</a:t>
            </a:r>
          </a:p>
          <a:p>
            <a:pPr indent="-457200">
              <a:buSzPct val="100000"/>
            </a:pPr>
            <a:r>
              <a:rPr lang="en-US" sz="1200" dirty="0"/>
              <a:t>Marijuana, as defined in this section, is not reimbursable under workman’s comp</a:t>
            </a:r>
          </a:p>
          <a:p>
            <a:pPr indent="-457200">
              <a:buSzPct val="100000"/>
            </a:pPr>
            <a:r>
              <a:rPr lang="en-US" sz="1200" dirty="0"/>
              <a:t>School personnel may possess marijuana that is obtained for medical use in accordance with the law by a student who is a qualified patient</a:t>
            </a:r>
          </a:p>
          <a:p>
            <a:pPr indent="-457200">
              <a:buSzPct val="100000"/>
            </a:pPr>
            <a:r>
              <a:rPr lang="en-US" sz="1200" dirty="0"/>
              <a:t>Research institutes established by public postsecondary educational institutions, such as the H. Lee Moffitt Cancer Center and Research Institute, Inc., or a state university that has achieved the preeminent state research university may possess, test, transport, and lawfully dispose of marijuana for research </a:t>
            </a:r>
          </a:p>
        </p:txBody>
      </p:sp>
      <p:sp>
        <p:nvSpPr>
          <p:cNvPr id="4" name="TextBox 3"/>
          <p:cNvSpPr txBox="1"/>
          <p:nvPr/>
        </p:nvSpPr>
        <p:spPr>
          <a:xfrm>
            <a:off x="323274" y="6494918"/>
            <a:ext cx="4363695" cy="276999"/>
          </a:xfrm>
          <a:prstGeom prst="rect">
            <a:avLst/>
          </a:prstGeom>
          <a:noFill/>
        </p:spPr>
        <p:txBody>
          <a:bodyPr wrap="none" rtlCol="0">
            <a:spAutoFit/>
          </a:bodyPr>
          <a:lstStyle/>
          <a:p>
            <a:r>
              <a:rPr lang="en-US" sz="1200" dirty="0">
                <a:hlinkClick r:id="rId3"/>
              </a:rPr>
              <a:t>http://www.flhealthsource.gov/ommu/physician_requirements</a:t>
            </a:r>
            <a:r>
              <a:rPr lang="en-US" sz="1200" dirty="0"/>
              <a:t> </a:t>
            </a:r>
          </a:p>
        </p:txBody>
      </p:sp>
    </p:spTree>
    <p:extLst>
      <p:ext uri="{BB962C8B-B14F-4D97-AF65-F5344CB8AC3E}">
        <p14:creationId xmlns:p14="http://schemas.microsoft.com/office/powerpoint/2010/main" val="25376547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10491" y="0"/>
            <a:ext cx="10515600" cy="77585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2400" b="0" i="0" u="none" strike="noStrike" cap="none" dirty="0">
                <a:solidFill>
                  <a:schemeClr val="dk1"/>
                </a:solidFill>
                <a:latin typeface="Calibri"/>
                <a:ea typeface="Calibri"/>
                <a:cs typeface="Calibri"/>
                <a:sym typeface="Calibri"/>
              </a:rPr>
              <a:t>1.4.3 Conditions under which a prescription/order may be filled or refilled – </a:t>
            </a:r>
            <a:r>
              <a:rPr lang="en-US" sz="2400" b="1" i="0" u="none" strike="noStrike" cap="none" dirty="0">
                <a:solidFill>
                  <a:srgbClr val="00B050"/>
                </a:solidFill>
                <a:latin typeface="Calibri"/>
                <a:ea typeface="Calibri"/>
                <a:cs typeface="Calibri"/>
                <a:sym typeface="Calibri"/>
              </a:rPr>
              <a:t>Medical Marijuana</a:t>
            </a:r>
            <a:endParaRPr sz="2800" b="1" i="0" u="none" strike="noStrike" cap="none" dirty="0">
              <a:solidFill>
                <a:srgbClr val="00B050"/>
              </a:solidFill>
              <a:latin typeface="Calibri"/>
              <a:ea typeface="Calibri"/>
              <a:cs typeface="Calibri"/>
              <a:sym typeface="Calibri"/>
            </a:endParaRPr>
          </a:p>
        </p:txBody>
      </p:sp>
      <p:sp>
        <p:nvSpPr>
          <p:cNvPr id="205" name="Shape 205"/>
          <p:cNvSpPr txBox="1">
            <a:spLocks noGrp="1"/>
          </p:cNvSpPr>
          <p:nvPr>
            <p:ph type="body" idx="1"/>
          </p:nvPr>
        </p:nvSpPr>
        <p:spPr>
          <a:xfrm>
            <a:off x="240146" y="700604"/>
            <a:ext cx="11600871" cy="4982872"/>
          </a:xfrm>
          <a:prstGeom prst="rect">
            <a:avLst/>
          </a:prstGeom>
          <a:noFill/>
          <a:ln>
            <a:noFill/>
          </a:ln>
        </p:spPr>
        <p:txBody>
          <a:bodyPr spcFirstLastPara="1" wrap="square" lIns="91425" tIns="45700" rIns="91425" bIns="45700" anchor="t" anchorCtr="0">
            <a:noAutofit/>
          </a:bodyPr>
          <a:lstStyle/>
          <a:p>
            <a:pPr marL="0" indent="0">
              <a:buSzPct val="100000"/>
              <a:buNone/>
            </a:pPr>
            <a:r>
              <a:rPr lang="en-US" sz="1400" b="1" dirty="0"/>
              <a:t>Penalties</a:t>
            </a:r>
          </a:p>
          <a:p>
            <a:pPr marL="0" indent="0">
              <a:buSzPct val="100000"/>
              <a:buNone/>
            </a:pPr>
            <a:r>
              <a:rPr lang="en-US" sz="1200" b="1" dirty="0"/>
              <a:t>Subject to penalties under FL CSA</a:t>
            </a:r>
          </a:p>
          <a:p>
            <a:pPr indent="-457200">
              <a:buSzPct val="100000"/>
            </a:pPr>
            <a:r>
              <a:rPr lang="en-US" sz="1000" dirty="0"/>
              <a:t>A qualified patient or caregiver who cultivates marijuana or who purchases or acquires marijuana from any person or entity other than a medical marijuana treatment center </a:t>
            </a:r>
          </a:p>
          <a:p>
            <a:pPr indent="-457200">
              <a:buSzPct val="100000"/>
            </a:pPr>
            <a:r>
              <a:rPr lang="en-US" sz="1000" dirty="0"/>
              <a:t>A person or entity that cultivates, processes, distributes, sells, or dispenses marijuana and is not licensed as a medical marijuana treatment center </a:t>
            </a:r>
          </a:p>
          <a:p>
            <a:pPr marL="0" indent="0">
              <a:buSzPct val="100000"/>
              <a:buNone/>
            </a:pPr>
            <a:r>
              <a:rPr lang="en-US" sz="1200" b="1" dirty="0"/>
              <a:t>Third degree Felonies</a:t>
            </a:r>
          </a:p>
          <a:p>
            <a:pPr lvl="1" indent="-457200">
              <a:buSzPct val="100000"/>
            </a:pPr>
            <a:r>
              <a:rPr lang="en-US" sz="1000" dirty="0"/>
              <a:t>A person who manufactures, distributes, sells, gives, or possesses with the intent to manufacture, distribute, sell, or give marijuana or a marijuana delivery device that he or she holds out to have originated from a licensed medical marijuana treatment center but that is counterfeit </a:t>
            </a:r>
          </a:p>
          <a:p>
            <a:pPr lvl="1" indent="-457200">
              <a:buSzPct val="100000"/>
            </a:pPr>
            <a:r>
              <a:rPr lang="en-US" sz="1000" dirty="0"/>
              <a:t>Any person who possesses or manufactures a blank, forged, stolen, fictitious, fraudulent, counterfeit, or otherwise unlawfully issued medical marijuana use registry identification card </a:t>
            </a:r>
          </a:p>
          <a:p>
            <a:pPr marL="0" indent="0">
              <a:buSzPct val="100000"/>
              <a:buNone/>
            </a:pPr>
            <a:r>
              <a:rPr lang="en-US" sz="1200" b="1" dirty="0"/>
              <a:t>First degree misdemeanors</a:t>
            </a:r>
          </a:p>
          <a:p>
            <a:pPr lvl="1" indent="-457200">
              <a:buSzPct val="100000"/>
            </a:pPr>
            <a:r>
              <a:rPr lang="en-US" sz="1000" dirty="0"/>
              <a:t>Qualified physician issues a physician certification for the medical use of marijuana for a patient without a reasonable belief that the patient is suffering from a qualifying medical condition</a:t>
            </a:r>
          </a:p>
          <a:p>
            <a:pPr lvl="1" indent="-457200">
              <a:buSzPct val="100000"/>
            </a:pPr>
            <a:r>
              <a:rPr lang="en-US" sz="1000" dirty="0"/>
              <a:t>A person fraudulently represents that he or she has a qualifying medical condition to a qualified physician for the purpose of being issued a physician certification </a:t>
            </a:r>
          </a:p>
          <a:p>
            <a:pPr lvl="1" indent="-457200">
              <a:buSzPct val="100000"/>
            </a:pPr>
            <a:r>
              <a:rPr lang="en-US" sz="1000" dirty="0"/>
              <a:t>A qualified patient uses marijuana, not including low-THC cannabis, or a caregiver who administers marijuana, not including low-THC cannabis, in plain view of or in a place open to the general public; in a school bus, a vehicle, an aircraft, or a boat; or on the grounds of a school except as allowed for children with medical uses</a:t>
            </a:r>
          </a:p>
          <a:p>
            <a:pPr lvl="1" indent="-457200">
              <a:buSzPct val="100000"/>
            </a:pPr>
            <a:r>
              <a:rPr lang="en-US" sz="1000" dirty="0"/>
              <a:t>A caregiver who violates any of the applicable provisions of this section or applicable department rules, for the second or subsequent offences</a:t>
            </a:r>
          </a:p>
          <a:p>
            <a:pPr marL="0" indent="0">
              <a:buSzPct val="100000"/>
              <a:buNone/>
            </a:pPr>
            <a:r>
              <a:rPr lang="en-US" sz="1200" b="1" dirty="0"/>
              <a:t>Second Degree misdemeanors</a:t>
            </a:r>
          </a:p>
          <a:p>
            <a:pPr lvl="1" indent="-457200">
              <a:buSzPct val="100000"/>
            </a:pPr>
            <a:r>
              <a:rPr lang="en-US" sz="1000" dirty="0"/>
              <a:t>A qualified patient or caregiver in possession of marijuana or a marijuana delivery device who fails or refuses to present his or her marijuana use registry identification card upon the request of a law enforcement unless it can be determined through the medical marijuana use registry that the person is authorized to be in possession of that marijuana or marijuana delivery device. If they can show it before the court or hearing appearance or produce it in court or to the clerk then the clerk can dismiss the case and assess a fee of $5</a:t>
            </a:r>
          </a:p>
          <a:p>
            <a:pPr lvl="1" indent="-457200">
              <a:buSzPct val="100000"/>
            </a:pPr>
            <a:r>
              <a:rPr lang="en-US" sz="1000" dirty="0"/>
              <a:t>A caregiver who violates any of the applicable provisions of this section or applicable department rules, for the first offense</a:t>
            </a:r>
          </a:p>
          <a:p>
            <a:pPr lvl="1" indent="-457200">
              <a:buSzPct val="100000"/>
            </a:pPr>
            <a:r>
              <a:rPr lang="en-US" sz="1000" dirty="0"/>
              <a:t>A person transporting marijuana or marijuana delivery devices on behalf of a medical marijuana treatment center or marijuana testing laboratory who fails or refuses to present a transportation manifest upon the request of a law enforcement officer </a:t>
            </a:r>
          </a:p>
          <a:p>
            <a:pPr marL="0" indent="0">
              <a:buSzPct val="100000"/>
              <a:buNone/>
            </a:pPr>
            <a:r>
              <a:rPr lang="en-US" sz="1200" b="1" dirty="0"/>
              <a:t>Subject to discipline under practice act</a:t>
            </a:r>
          </a:p>
          <a:p>
            <a:pPr lvl="1" indent="-457200">
              <a:buSzPct val="100000"/>
            </a:pPr>
            <a:r>
              <a:rPr lang="en-US" sz="1000" dirty="0"/>
              <a:t>A qualified physician who issues a physician certification for marijuana or a marijuana delivery device and receives compensation from a medical marijuana treatment center related to the issuance of a physician certification for marijuana or a marijuana delivery device</a:t>
            </a:r>
          </a:p>
        </p:txBody>
      </p:sp>
      <p:sp>
        <p:nvSpPr>
          <p:cNvPr id="4" name="TextBox 3"/>
          <p:cNvSpPr txBox="1"/>
          <p:nvPr/>
        </p:nvSpPr>
        <p:spPr>
          <a:xfrm>
            <a:off x="323274" y="6494918"/>
            <a:ext cx="4363695" cy="276999"/>
          </a:xfrm>
          <a:prstGeom prst="rect">
            <a:avLst/>
          </a:prstGeom>
          <a:noFill/>
        </p:spPr>
        <p:txBody>
          <a:bodyPr wrap="none" rtlCol="0">
            <a:spAutoFit/>
          </a:bodyPr>
          <a:lstStyle/>
          <a:p>
            <a:r>
              <a:rPr lang="en-US" sz="1200" dirty="0">
                <a:hlinkClick r:id="rId3"/>
              </a:rPr>
              <a:t>http://www.flhealthsource.gov/ommu/physician_requirements</a:t>
            </a:r>
            <a:r>
              <a:rPr lang="en-US" sz="1200" dirty="0"/>
              <a:t> </a:t>
            </a:r>
          </a:p>
        </p:txBody>
      </p:sp>
    </p:spTree>
    <p:extLst>
      <p:ext uri="{BB962C8B-B14F-4D97-AF65-F5344CB8AC3E}">
        <p14:creationId xmlns:p14="http://schemas.microsoft.com/office/powerpoint/2010/main" val="28633808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10491" y="0"/>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2400" b="0" i="0" u="none" strike="noStrike" cap="none" dirty="0">
                <a:solidFill>
                  <a:schemeClr val="dk1"/>
                </a:solidFill>
                <a:latin typeface="Calibri"/>
                <a:ea typeface="Calibri"/>
                <a:cs typeface="Calibri"/>
                <a:sym typeface="Calibri"/>
              </a:rPr>
              <a:t>1.4.3 Conditions under which a prescription/order may be filled or refilled – </a:t>
            </a:r>
            <a:r>
              <a:rPr lang="en-US" sz="2400" b="1" i="0" u="none" strike="noStrike" cap="none" dirty="0">
                <a:solidFill>
                  <a:srgbClr val="00B050"/>
                </a:solidFill>
                <a:latin typeface="Calibri"/>
                <a:ea typeface="Calibri"/>
                <a:cs typeface="Calibri"/>
                <a:sym typeface="Calibri"/>
              </a:rPr>
              <a:t>Medical Marijuana</a:t>
            </a:r>
            <a:endParaRPr sz="2800" b="1" i="0" u="none" strike="noStrike" cap="none" dirty="0">
              <a:solidFill>
                <a:srgbClr val="00B050"/>
              </a:solidFill>
              <a:latin typeface="Calibri"/>
              <a:ea typeface="Calibri"/>
              <a:cs typeface="Calibri"/>
              <a:sym typeface="Calibri"/>
            </a:endParaRPr>
          </a:p>
        </p:txBody>
      </p:sp>
      <p:sp>
        <p:nvSpPr>
          <p:cNvPr id="205" name="Shape 205"/>
          <p:cNvSpPr txBox="1">
            <a:spLocks noGrp="1"/>
          </p:cNvSpPr>
          <p:nvPr>
            <p:ph type="body" idx="1"/>
          </p:nvPr>
        </p:nvSpPr>
        <p:spPr>
          <a:xfrm>
            <a:off x="565727" y="937637"/>
            <a:ext cx="10515600" cy="4830301"/>
          </a:xfrm>
          <a:prstGeom prst="rect">
            <a:avLst/>
          </a:prstGeom>
          <a:noFill/>
          <a:ln>
            <a:noFill/>
          </a:ln>
        </p:spPr>
        <p:txBody>
          <a:bodyPr spcFirstLastPara="1" wrap="square" lIns="91425" tIns="45700" rIns="91425" bIns="45700" anchor="t" anchorCtr="0">
            <a:noAutofit/>
          </a:bodyPr>
          <a:lstStyle/>
          <a:p>
            <a:pPr marL="0" indent="0">
              <a:buNone/>
            </a:pPr>
            <a:r>
              <a:rPr lang="en-US" sz="1600" dirty="0"/>
              <a:t>Some definitions under the statute: </a:t>
            </a:r>
          </a:p>
          <a:p>
            <a:pPr marL="0" indent="0">
              <a:buNone/>
            </a:pPr>
            <a:r>
              <a:rPr lang="en-US" sz="1600" dirty="0"/>
              <a:t>“</a:t>
            </a:r>
            <a:r>
              <a:rPr lang="en-US" sz="1600" b="1" dirty="0"/>
              <a:t>Edibles</a:t>
            </a:r>
            <a:r>
              <a:rPr lang="en-US" sz="1600" dirty="0"/>
              <a:t>” – commercially produced food items made with marijuana oil, but no other form of marijuana, that are produced and dispensed by a medical marijuana treatment center</a:t>
            </a:r>
          </a:p>
          <a:p>
            <a:pPr marL="0" indent="0">
              <a:buNone/>
            </a:pPr>
            <a:r>
              <a:rPr lang="en-US" sz="1600" dirty="0"/>
              <a:t>“</a:t>
            </a:r>
            <a:r>
              <a:rPr lang="en-US" sz="1600" b="1" dirty="0"/>
              <a:t>Low-THC cannabis</a:t>
            </a:r>
            <a:r>
              <a:rPr lang="en-US" sz="1600" dirty="0"/>
              <a:t>” – a plant of the genus Cannabis, the dried flowers of which contain 0.8 percent or less of tetrahydrocannabinol and more than 10 percent of </a:t>
            </a:r>
            <a:r>
              <a:rPr lang="en-US" sz="1600" dirty="0" err="1"/>
              <a:t>cannabidiol</a:t>
            </a:r>
            <a:r>
              <a:rPr lang="en-US" sz="1600" dirty="0"/>
              <a:t> weight for weight; the seeds of the plant; the resin extracted from any part of such plant; or any compound, manufacture, salt, derivative, mixture, or preparation of such plant or its seeds or resin that is dispensed from a medical marijuana treatment center</a:t>
            </a:r>
          </a:p>
          <a:p>
            <a:pPr marL="0" indent="0">
              <a:buNone/>
            </a:pPr>
            <a:r>
              <a:rPr lang="en-US" sz="1600" dirty="0"/>
              <a:t>“</a:t>
            </a:r>
            <a:r>
              <a:rPr lang="en-US" sz="1600" b="1" dirty="0"/>
              <a:t>Marijuana</a:t>
            </a:r>
            <a:r>
              <a:rPr lang="en-US" sz="1600" dirty="0"/>
              <a:t>” – all parts of any plant of the genus Cannabis, whether growing or not; the seeds of the plants; the resin extracted from any part of the plant; and every compound, manufacture, salt, derivative, mixture, or preparation of the plant or its seeds or resin, including low-THC cannabis, which are dispensed from a medical marijuana treatment center for medical use by a qualified patient</a:t>
            </a:r>
          </a:p>
          <a:p>
            <a:pPr marL="0" indent="0">
              <a:buNone/>
            </a:pPr>
            <a:r>
              <a:rPr lang="en-US" sz="1600" dirty="0"/>
              <a:t>“</a:t>
            </a:r>
            <a:r>
              <a:rPr lang="en-US" sz="1600" b="1" dirty="0"/>
              <a:t>Physician certification</a:t>
            </a:r>
            <a:r>
              <a:rPr lang="en-US" sz="1600" dirty="0"/>
              <a:t>” – a qualified physician’s authorization for a qualified patient to receive marijuana and a marijuana delivery device from a medical marijuana treatment center</a:t>
            </a:r>
          </a:p>
          <a:p>
            <a:pPr marL="0" indent="0">
              <a:buNone/>
            </a:pPr>
            <a:r>
              <a:rPr lang="en-US" sz="1600" dirty="0"/>
              <a:t>“</a:t>
            </a:r>
            <a:r>
              <a:rPr lang="en-US" sz="1600" b="1" dirty="0"/>
              <a:t>Qualified patient</a:t>
            </a:r>
            <a:r>
              <a:rPr lang="en-US" sz="1600" dirty="0"/>
              <a:t>” – a Florida resident who has been added to the medical marijuana use registry by a qualified physician to receive marijuana or a marijuana delivery device for a medical use and who has a qualified patient identification card</a:t>
            </a:r>
          </a:p>
          <a:p>
            <a:pPr marL="0" indent="0">
              <a:buNone/>
            </a:pPr>
            <a:r>
              <a:rPr lang="en-US" sz="1600" dirty="0"/>
              <a:t>“</a:t>
            </a:r>
            <a:r>
              <a:rPr lang="en-US" sz="1600" b="1" dirty="0"/>
              <a:t>Qualified physician</a:t>
            </a:r>
            <a:r>
              <a:rPr lang="en-US" sz="1600" dirty="0"/>
              <a:t>” – a medical doctor (MD) or osteopathic physician (DO) who is in compliance with the physician education requirements </a:t>
            </a:r>
          </a:p>
          <a:p>
            <a:pPr marL="0" indent="0">
              <a:buNone/>
            </a:pPr>
            <a:r>
              <a:rPr lang="en-US" sz="1600" dirty="0"/>
              <a:t>“</a:t>
            </a:r>
            <a:r>
              <a:rPr lang="en-US" sz="1600" b="1" dirty="0"/>
              <a:t>Terminal condition</a:t>
            </a:r>
            <a:r>
              <a:rPr lang="en-US" sz="1600" dirty="0"/>
              <a:t>” – a progressive disease or medical or surgical condition that causes significant functional impairment, is not considered by a treating physician to be reversible without the administration of life-sustaining procedures, and will result in death within 1 year after diagnosis if the condition runs its normal course.</a:t>
            </a:r>
          </a:p>
        </p:txBody>
      </p:sp>
      <p:sp>
        <p:nvSpPr>
          <p:cNvPr id="4" name="TextBox 3"/>
          <p:cNvSpPr txBox="1"/>
          <p:nvPr/>
        </p:nvSpPr>
        <p:spPr>
          <a:xfrm>
            <a:off x="323274" y="6494918"/>
            <a:ext cx="4363695" cy="276999"/>
          </a:xfrm>
          <a:prstGeom prst="rect">
            <a:avLst/>
          </a:prstGeom>
          <a:noFill/>
        </p:spPr>
        <p:txBody>
          <a:bodyPr wrap="none" rtlCol="0">
            <a:spAutoFit/>
          </a:bodyPr>
          <a:lstStyle/>
          <a:p>
            <a:r>
              <a:rPr lang="en-US" sz="1200" dirty="0">
                <a:hlinkClick r:id="rId3"/>
              </a:rPr>
              <a:t>http://www.flhealthsource.gov/ommu/physician_requirements</a:t>
            </a:r>
            <a:r>
              <a:rPr lang="en-US" sz="1200" dirty="0"/>
              <a:t> </a:t>
            </a:r>
          </a:p>
        </p:txBody>
      </p:sp>
    </p:spTree>
    <p:extLst>
      <p:ext uri="{BB962C8B-B14F-4D97-AF65-F5344CB8AC3E}">
        <p14:creationId xmlns:p14="http://schemas.microsoft.com/office/powerpoint/2010/main" val="36508813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80292" y="0"/>
            <a:ext cx="11453090" cy="1325563"/>
          </a:xfrm>
          <a:prstGeom prst="rect">
            <a:avLst/>
          </a:prstGeom>
          <a:noFill/>
          <a:ln>
            <a:noFill/>
          </a:ln>
        </p:spPr>
        <p:txBody>
          <a:bodyPr spcFirstLastPara="1" wrap="square" lIns="91425" tIns="45700" rIns="91425" bIns="45700" anchor="ctr" anchorCtr="0">
            <a:noAutofit/>
          </a:bodyPr>
          <a:lstStyle/>
          <a:p>
            <a:pPr lvl="0">
              <a:buSzPts val="3600"/>
            </a:pPr>
            <a:r>
              <a:rPr lang="en-US" sz="2400" b="0" i="0" u="none" strike="noStrike" cap="none" dirty="0">
                <a:solidFill>
                  <a:schemeClr val="dk1"/>
                </a:solidFill>
                <a:latin typeface="Calibri"/>
                <a:ea typeface="Calibri"/>
                <a:cs typeface="Calibri"/>
                <a:sym typeface="Calibri"/>
              </a:rPr>
              <a:t>1.4.3 Conditions under which a prescription/order may be filled or refilled – </a:t>
            </a:r>
            <a:r>
              <a:rPr lang="en-US" sz="2400" b="1" dirty="0">
                <a:solidFill>
                  <a:srgbClr val="00B050"/>
                </a:solidFill>
              </a:rPr>
              <a:t>Medical Marijuana – Fla. Stat. §381.986 Compassionate use of low-THC and medical cannabis</a:t>
            </a:r>
            <a:endParaRPr sz="2800" b="1" i="0" u="none" strike="noStrike" cap="none" dirty="0">
              <a:solidFill>
                <a:srgbClr val="00B050"/>
              </a:solidFill>
              <a:latin typeface="Calibri"/>
              <a:ea typeface="Calibri"/>
              <a:cs typeface="Calibri"/>
              <a:sym typeface="Calibri"/>
            </a:endParaRPr>
          </a:p>
        </p:txBody>
      </p:sp>
      <p:sp>
        <p:nvSpPr>
          <p:cNvPr id="205" name="Shape 205"/>
          <p:cNvSpPr txBox="1">
            <a:spLocks noGrp="1"/>
          </p:cNvSpPr>
          <p:nvPr>
            <p:ph type="body" idx="1"/>
          </p:nvPr>
        </p:nvSpPr>
        <p:spPr>
          <a:xfrm>
            <a:off x="565727" y="937637"/>
            <a:ext cx="10515600" cy="4830301"/>
          </a:xfrm>
          <a:prstGeom prst="rect">
            <a:avLst/>
          </a:prstGeom>
          <a:noFill/>
          <a:ln>
            <a:noFill/>
          </a:ln>
        </p:spPr>
        <p:txBody>
          <a:bodyPr spcFirstLastPara="1" wrap="square" lIns="91425" tIns="45700" rIns="91425" bIns="45700" anchor="t" anchorCtr="0">
            <a:noAutofit/>
          </a:bodyPr>
          <a:lstStyle/>
          <a:p>
            <a:pPr marL="0" indent="0">
              <a:buNone/>
            </a:pPr>
            <a:r>
              <a:rPr lang="en-US" sz="1200" dirty="0"/>
              <a:t>A physician is authorized to order low-THC for compassionate use or for cancer/seizures/muscle spasms or order cannabis delivery devices for medical use of low-THC cannabis or medical cannabis only if they comply with the following: </a:t>
            </a:r>
          </a:p>
          <a:p>
            <a:pPr marL="285750" indent="-285750">
              <a:buSzPct val="100000"/>
            </a:pPr>
            <a:r>
              <a:rPr lang="en-US" sz="1200" dirty="0"/>
              <a:t>Must be an MD or a DO</a:t>
            </a:r>
          </a:p>
          <a:p>
            <a:pPr marL="285750" indent="-285750">
              <a:buSzPct val="100000"/>
            </a:pPr>
            <a:r>
              <a:rPr lang="en-US" sz="1200" dirty="0"/>
              <a:t>Has treated the patient for at least 3 months immediately preceding the patient’s registration in the compassionate use registry</a:t>
            </a:r>
          </a:p>
          <a:p>
            <a:pPr marL="285750" indent="-285750">
              <a:buSzPct val="100000"/>
            </a:pPr>
            <a:r>
              <a:rPr lang="en-US" sz="1200" dirty="0"/>
              <a:t>Has successfully completed the course and examination requirements</a:t>
            </a:r>
          </a:p>
          <a:p>
            <a:pPr marL="285750" indent="-285750">
              <a:buSzPct val="100000"/>
            </a:pPr>
            <a:r>
              <a:rPr lang="en-US" sz="1200" dirty="0"/>
              <a:t>Has determined that the risks of treating the patient with low-THC cannabis or medical cannabis are reasonable in light of the potential benefit to the patient. If a patient is younger than 18 years of age, a second physician must concur with this determination, and such determination must be documented in the patient’s medical record</a:t>
            </a:r>
          </a:p>
          <a:p>
            <a:pPr marL="285750" indent="-285750">
              <a:buSzPct val="100000"/>
            </a:pPr>
            <a:r>
              <a:rPr lang="en-US" sz="1200" dirty="0"/>
              <a:t>Registers as the </a:t>
            </a:r>
            <a:r>
              <a:rPr lang="en-US" sz="1200" dirty="0" err="1"/>
              <a:t>orderer</a:t>
            </a:r>
            <a:r>
              <a:rPr lang="en-US" sz="1200" dirty="0"/>
              <a:t> of low-THC cannabis or medical cannabis for the named patient on the compassionate use registry maintained by the department and updates the registry to reflect the contents of the order, including the amount of low-THC cannabis or medical cannabis that will provide the patient with not more than a 45-day supply and a cannabis delivery device needed by the patient for the medical use of low-THC cannabis or medical cannabis. The physician must also update the registry within 7 days after any change is made to the original order to reflect the change. The physician shall deactivate the registration of the patient and the patient’s legal representative when treatment is discontinued.</a:t>
            </a:r>
          </a:p>
          <a:p>
            <a:pPr marL="285750" indent="-285750">
              <a:buSzPct val="100000"/>
            </a:pPr>
            <a:r>
              <a:rPr lang="en-US" sz="1200" dirty="0"/>
              <a:t>Maintains a patient treatment plan that includes the dose, route of administration, planned duration, and monitoring of the patient’s symptoms and other indicators of tolerance or reaction to the low-THC cannabis or medical cannabis.</a:t>
            </a:r>
          </a:p>
          <a:p>
            <a:pPr marL="285750" indent="-285750">
              <a:buSzPct val="100000"/>
            </a:pPr>
            <a:r>
              <a:rPr lang="en-US" sz="1200" dirty="0"/>
              <a:t>Submits the patient treatment plan quarterly to the University of Florida College of Pharmacy for research on the safety and efficacy of low-THC cannabis and medical cannabis on patients.</a:t>
            </a:r>
          </a:p>
          <a:p>
            <a:pPr marL="285750" indent="-285750">
              <a:buSzPct val="100000"/>
            </a:pPr>
            <a:r>
              <a:rPr lang="en-US" sz="1200" dirty="0"/>
              <a:t>Obtains the voluntary written informed consent of the patient or the patient’s legal representative to treatment with low-THC cannabis after sufficiently explaining the current state of knowledge in the medical community of the effectiveness of treatment of the patient’s condition with low-THC cannabis, the medically acceptable alternatives, and the potential risks and side effects</a:t>
            </a:r>
          </a:p>
          <a:p>
            <a:pPr marL="285750" indent="-285750">
              <a:buSzPct val="100000"/>
            </a:pPr>
            <a:r>
              <a:rPr lang="en-US" sz="1200" dirty="0"/>
              <a:t>Obtains written informed consent if the physician is ordering medical cannabis for an eligible patient; and</a:t>
            </a:r>
          </a:p>
          <a:p>
            <a:pPr marL="285750" indent="-285750">
              <a:buSzPct val="100000"/>
            </a:pPr>
            <a:r>
              <a:rPr lang="en-US" sz="1200" dirty="0"/>
              <a:t>Is not a medical director employed by a dispensing organization</a:t>
            </a:r>
          </a:p>
          <a:p>
            <a:pPr marL="0" indent="0">
              <a:buNone/>
            </a:pPr>
            <a:endParaRPr lang="en-US" sz="1200" dirty="0"/>
          </a:p>
        </p:txBody>
      </p:sp>
      <p:sp>
        <p:nvSpPr>
          <p:cNvPr id="4" name="TextBox 3"/>
          <p:cNvSpPr txBox="1"/>
          <p:nvPr/>
        </p:nvSpPr>
        <p:spPr>
          <a:xfrm>
            <a:off x="323274" y="6494918"/>
            <a:ext cx="4363695" cy="276999"/>
          </a:xfrm>
          <a:prstGeom prst="rect">
            <a:avLst/>
          </a:prstGeom>
          <a:noFill/>
        </p:spPr>
        <p:txBody>
          <a:bodyPr wrap="none" rtlCol="0">
            <a:spAutoFit/>
          </a:bodyPr>
          <a:lstStyle/>
          <a:p>
            <a:r>
              <a:rPr lang="en-US" sz="1200" dirty="0">
                <a:hlinkClick r:id="rId3"/>
              </a:rPr>
              <a:t>http://www.flhealthsource.gov/ommu/physician_requirements</a:t>
            </a:r>
            <a:r>
              <a:rPr lang="en-US" sz="1200" dirty="0"/>
              <a:t> </a:t>
            </a:r>
          </a:p>
        </p:txBody>
      </p:sp>
    </p:spTree>
    <p:extLst>
      <p:ext uri="{BB962C8B-B14F-4D97-AF65-F5344CB8AC3E}">
        <p14:creationId xmlns:p14="http://schemas.microsoft.com/office/powerpoint/2010/main" val="12237860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80292" y="0"/>
            <a:ext cx="11453090" cy="1325563"/>
          </a:xfrm>
          <a:prstGeom prst="rect">
            <a:avLst/>
          </a:prstGeom>
          <a:noFill/>
          <a:ln>
            <a:noFill/>
          </a:ln>
        </p:spPr>
        <p:txBody>
          <a:bodyPr spcFirstLastPara="1" wrap="square" lIns="91425" tIns="45700" rIns="91425" bIns="45700" anchor="ctr" anchorCtr="0">
            <a:noAutofit/>
          </a:bodyPr>
          <a:lstStyle/>
          <a:p>
            <a:pPr lvl="0">
              <a:buSzPts val="3600"/>
            </a:pPr>
            <a:r>
              <a:rPr lang="en-US" sz="2400" b="0" i="0" u="none" strike="noStrike" cap="none" dirty="0">
                <a:solidFill>
                  <a:schemeClr val="dk1"/>
                </a:solidFill>
                <a:latin typeface="Calibri"/>
                <a:ea typeface="Calibri"/>
                <a:cs typeface="Calibri"/>
                <a:sym typeface="Calibri"/>
              </a:rPr>
              <a:t>1.4.3 Conditions under which a prescription/order may be filled or refilled – </a:t>
            </a:r>
            <a:r>
              <a:rPr lang="en-US" sz="2400" b="1" dirty="0">
                <a:solidFill>
                  <a:srgbClr val="00B050"/>
                </a:solidFill>
              </a:rPr>
              <a:t>Medical Marijuana – Fla. Stat. §381.986 Compassionate use of low-THC and medical cannabis</a:t>
            </a:r>
            <a:endParaRPr sz="2800" b="1" i="0" u="none" strike="noStrike" cap="none" dirty="0">
              <a:solidFill>
                <a:srgbClr val="00B050"/>
              </a:solidFill>
              <a:latin typeface="Calibri"/>
              <a:ea typeface="Calibri"/>
              <a:cs typeface="Calibri"/>
              <a:sym typeface="Calibri"/>
            </a:endParaRPr>
          </a:p>
        </p:txBody>
      </p:sp>
      <p:sp>
        <p:nvSpPr>
          <p:cNvPr id="205" name="Shape 205"/>
          <p:cNvSpPr txBox="1">
            <a:spLocks noGrp="1"/>
          </p:cNvSpPr>
          <p:nvPr>
            <p:ph type="body" idx="1"/>
          </p:nvPr>
        </p:nvSpPr>
        <p:spPr>
          <a:xfrm>
            <a:off x="565727" y="937637"/>
            <a:ext cx="10515600" cy="4830301"/>
          </a:xfrm>
          <a:prstGeom prst="rect">
            <a:avLst/>
          </a:prstGeom>
          <a:noFill/>
          <a:ln>
            <a:noFill/>
          </a:ln>
        </p:spPr>
        <p:txBody>
          <a:bodyPr spcFirstLastPara="1" wrap="square" lIns="91425" tIns="45700" rIns="91425" bIns="45700" anchor="t" anchorCtr="0">
            <a:noAutofit/>
          </a:bodyPr>
          <a:lstStyle/>
          <a:p>
            <a:pPr marL="0" indent="0">
              <a:buNone/>
            </a:pPr>
            <a:r>
              <a:rPr lang="en-US" sz="1600" b="1" dirty="0"/>
              <a:t>PHYSICIAN EDUCATION </a:t>
            </a:r>
          </a:p>
          <a:p>
            <a:pPr marL="171450" indent="-171450">
              <a:buSzPct val="100000"/>
            </a:pPr>
            <a:r>
              <a:rPr lang="en-US" sz="1600" dirty="0"/>
              <a:t>Before ordering low-THC cannabis, medical cannabis, or a cannabis delivery device for medical use by a Florida patient, the appropriate board shall require the ordering physician to successfully complete:</a:t>
            </a:r>
          </a:p>
          <a:p>
            <a:pPr marL="628650" lvl="1" indent="-171450">
              <a:buSzPct val="100000"/>
            </a:pPr>
            <a:r>
              <a:rPr lang="en-US" sz="1050" dirty="0"/>
              <a:t>An 8-hour course and examination offered by the Florida Medical Association or the Florida Osteopathic Medical Association that encompasses the clinical indications for the appropriate use of low-THC cannabis and medical cannabis, the appropriate cannabis delivery devices, the contraindications for such use, and the relevant state and federal laws governing the ordering, dispensing, and possessing of these substances and devices. </a:t>
            </a:r>
          </a:p>
          <a:p>
            <a:pPr marL="628650" lvl="1" indent="-171450">
              <a:buSzPct val="100000"/>
            </a:pPr>
            <a:r>
              <a:rPr lang="en-US" sz="1000" dirty="0"/>
              <a:t>The course and examination shall be administered at least annually. Successful completion of the course may be used by a physician to satisfy 8 hours of the continuing medical education requirements required by his or her respective board for licensure renewal. This course may be offered in a distance learning format.</a:t>
            </a:r>
          </a:p>
          <a:p>
            <a:pPr marL="171450" indent="-171450">
              <a:buSzPct val="100000"/>
            </a:pPr>
            <a:r>
              <a:rPr lang="en-US" sz="1600" dirty="0"/>
              <a:t>Medical Directors of each dispensing organization must hold an active, unrestricted license as an allopathic physician (MD) or as an osteopathic physician (DO) and successfully complete a 2-hour course and examination offered by the Florida Medical Association or the Florida Osteopathic Medical Association that encompasses appropriate safety procedures and knowledge of low-THC cannabis, medical cannabis, and cannabis delivery devices.</a:t>
            </a:r>
          </a:p>
          <a:p>
            <a:pPr marL="171450" indent="-171450">
              <a:buSzPct val="100000"/>
            </a:pPr>
            <a:r>
              <a:rPr lang="en-US" sz="1600" dirty="0"/>
              <a:t>Successful completion of the course and examination is required for every physician who orders low-THC cannabis, medical cannabis, or a cannabis delivery device each time such physician renews his or her license. In addition, successful completion of the course and examination is required for the medical director of each dispensing organization each time such physician renews his or her license.</a:t>
            </a:r>
          </a:p>
          <a:p>
            <a:pPr marL="171450" indent="-171450">
              <a:buSzPct val="100000"/>
            </a:pPr>
            <a:r>
              <a:rPr lang="en-US" sz="1600" dirty="0"/>
              <a:t>A physician who fails to comply with this subsection and who orders low-THC cannabis, medical cannabis, or a cannabis delivery device may be subject to disciplinary action under the applicable practice act and under s. 456.072(1)(k).</a:t>
            </a:r>
          </a:p>
          <a:p>
            <a:pPr marL="0" indent="0">
              <a:buNone/>
            </a:pPr>
            <a:endParaRPr lang="en-US" sz="1200" dirty="0"/>
          </a:p>
        </p:txBody>
      </p:sp>
      <p:sp>
        <p:nvSpPr>
          <p:cNvPr id="4" name="TextBox 3"/>
          <p:cNvSpPr txBox="1"/>
          <p:nvPr/>
        </p:nvSpPr>
        <p:spPr>
          <a:xfrm>
            <a:off x="323274" y="6494918"/>
            <a:ext cx="4363695" cy="276999"/>
          </a:xfrm>
          <a:prstGeom prst="rect">
            <a:avLst/>
          </a:prstGeom>
          <a:noFill/>
        </p:spPr>
        <p:txBody>
          <a:bodyPr wrap="none" rtlCol="0">
            <a:spAutoFit/>
          </a:bodyPr>
          <a:lstStyle/>
          <a:p>
            <a:r>
              <a:rPr lang="en-US" sz="1200" dirty="0">
                <a:hlinkClick r:id="rId3"/>
              </a:rPr>
              <a:t>http://www.flhealthsource.gov/ommu/physician_requirements</a:t>
            </a:r>
            <a:r>
              <a:rPr lang="en-US" sz="1200" dirty="0"/>
              <a:t> </a:t>
            </a:r>
          </a:p>
        </p:txBody>
      </p:sp>
    </p:spTree>
    <p:extLst>
      <p:ext uri="{BB962C8B-B14F-4D97-AF65-F5344CB8AC3E}">
        <p14:creationId xmlns:p14="http://schemas.microsoft.com/office/powerpoint/2010/main" val="196801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80292" y="0"/>
            <a:ext cx="11453090" cy="1325563"/>
          </a:xfrm>
          <a:prstGeom prst="rect">
            <a:avLst/>
          </a:prstGeom>
          <a:noFill/>
          <a:ln>
            <a:noFill/>
          </a:ln>
        </p:spPr>
        <p:txBody>
          <a:bodyPr spcFirstLastPara="1" wrap="square" lIns="91425" tIns="45700" rIns="91425" bIns="45700" anchor="ctr" anchorCtr="0">
            <a:noAutofit/>
          </a:bodyPr>
          <a:lstStyle/>
          <a:p>
            <a:pPr lvl="0">
              <a:buSzPts val="3600"/>
            </a:pPr>
            <a:r>
              <a:rPr lang="en-US" sz="2400" b="0" i="0" u="none" strike="noStrike" cap="none" dirty="0">
                <a:solidFill>
                  <a:schemeClr val="dk1"/>
                </a:solidFill>
                <a:latin typeface="Calibri"/>
                <a:ea typeface="Calibri"/>
                <a:cs typeface="Calibri"/>
                <a:sym typeface="Calibri"/>
              </a:rPr>
              <a:t>1.4.3 Conditions under which a prescription/order may be filled or refilled – </a:t>
            </a:r>
            <a:r>
              <a:rPr lang="en-US" sz="2400" b="1" dirty="0">
                <a:solidFill>
                  <a:srgbClr val="00B050"/>
                </a:solidFill>
              </a:rPr>
              <a:t>Medical Marijuana – Fla. Stat. §381.986 Compassionate use of low-THC and medical cannabis</a:t>
            </a:r>
            <a:endParaRPr sz="2800" b="1" i="0" u="none" strike="noStrike" cap="none" dirty="0">
              <a:solidFill>
                <a:srgbClr val="00B050"/>
              </a:solidFill>
              <a:latin typeface="Calibri"/>
              <a:ea typeface="Calibri"/>
              <a:cs typeface="Calibri"/>
              <a:sym typeface="Calibri"/>
            </a:endParaRPr>
          </a:p>
        </p:txBody>
      </p:sp>
      <p:sp>
        <p:nvSpPr>
          <p:cNvPr id="205" name="Shape 205"/>
          <p:cNvSpPr txBox="1">
            <a:spLocks noGrp="1"/>
          </p:cNvSpPr>
          <p:nvPr>
            <p:ph type="body" idx="1"/>
          </p:nvPr>
        </p:nvSpPr>
        <p:spPr>
          <a:xfrm>
            <a:off x="565727" y="937637"/>
            <a:ext cx="10515600" cy="4830301"/>
          </a:xfrm>
          <a:prstGeom prst="rect">
            <a:avLst/>
          </a:prstGeom>
          <a:noFill/>
          <a:ln>
            <a:noFill/>
          </a:ln>
        </p:spPr>
        <p:txBody>
          <a:bodyPr spcFirstLastPara="1" wrap="square" lIns="91425" tIns="45700" rIns="91425" bIns="45700" anchor="t" anchorCtr="0">
            <a:noAutofit/>
          </a:bodyPr>
          <a:lstStyle/>
          <a:p>
            <a:pPr marL="0" indent="0">
              <a:buNone/>
            </a:pPr>
            <a:r>
              <a:rPr lang="en-US" sz="1600" b="1" dirty="0"/>
              <a:t>COMPASSIONATE USE REGISTRY</a:t>
            </a:r>
          </a:p>
          <a:p>
            <a:pPr marL="285750" indent="-285750"/>
            <a:r>
              <a:rPr lang="en-US" sz="1600" dirty="0"/>
              <a:t>DOH creates and maintains a secure, electronic, and online compassionate use registry for the registration of physicians, patients, and the legal representatives of patients </a:t>
            </a:r>
          </a:p>
          <a:p>
            <a:pPr marL="285750" indent="-285750"/>
            <a:r>
              <a:rPr lang="en-US" sz="1600" dirty="0"/>
              <a:t>Accessible to law enforcement agencies and to a dispensing organization to verify the authorization of a patient or a patient’s legal representative to possess low-THC cannabis, medical cannabis, or a cannabis delivery device and record the low-THC cannabis, medical cannabis, or cannabis delivery device dispensed</a:t>
            </a:r>
          </a:p>
          <a:p>
            <a:pPr marL="285750" indent="-285750"/>
            <a:r>
              <a:rPr lang="en-US" sz="1600" dirty="0"/>
              <a:t>The registry must prevent an active registration of a patient by multiple physicians</a:t>
            </a:r>
            <a:endParaRPr lang="en-US" sz="1200" dirty="0"/>
          </a:p>
        </p:txBody>
      </p:sp>
      <p:sp>
        <p:nvSpPr>
          <p:cNvPr id="4" name="TextBox 3"/>
          <p:cNvSpPr txBox="1"/>
          <p:nvPr/>
        </p:nvSpPr>
        <p:spPr>
          <a:xfrm>
            <a:off x="323274" y="6494918"/>
            <a:ext cx="4363695" cy="276999"/>
          </a:xfrm>
          <a:prstGeom prst="rect">
            <a:avLst/>
          </a:prstGeom>
          <a:noFill/>
        </p:spPr>
        <p:txBody>
          <a:bodyPr wrap="none" rtlCol="0">
            <a:spAutoFit/>
          </a:bodyPr>
          <a:lstStyle/>
          <a:p>
            <a:r>
              <a:rPr lang="en-US" sz="1200" dirty="0">
                <a:hlinkClick r:id="rId3"/>
              </a:rPr>
              <a:t>http://www.flhealthsource.gov/ommu/physician_requirements</a:t>
            </a:r>
            <a:r>
              <a:rPr lang="en-US" sz="1200" dirty="0"/>
              <a:t> </a:t>
            </a:r>
          </a:p>
        </p:txBody>
      </p:sp>
    </p:spTree>
    <p:extLst>
      <p:ext uri="{BB962C8B-B14F-4D97-AF65-F5344CB8AC3E}">
        <p14:creationId xmlns:p14="http://schemas.microsoft.com/office/powerpoint/2010/main" val="272997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1.4.14 Requirements for reporting to PDMP, accessing information in a PDMP and the maintenance of security and confidentiality of information accessed in PDMPs</a:t>
            </a:r>
            <a:br>
              <a:rPr lang="en-US" sz="2400" dirty="0"/>
            </a:br>
            <a:r>
              <a:rPr lang="en-US" sz="2400" dirty="0"/>
              <a:t>– </a:t>
            </a:r>
            <a:r>
              <a:rPr lang="en-US" sz="2400" b="1" dirty="0">
                <a:solidFill>
                  <a:srgbClr val="C00000"/>
                </a:solidFill>
              </a:rPr>
              <a:t>Prescription Drug Monitoring Programs</a:t>
            </a:r>
          </a:p>
        </p:txBody>
      </p:sp>
      <p:sp>
        <p:nvSpPr>
          <p:cNvPr id="3" name="Text Placeholder 2"/>
          <p:cNvSpPr>
            <a:spLocks noGrp="1"/>
          </p:cNvSpPr>
          <p:nvPr>
            <p:ph type="body" idx="1"/>
          </p:nvPr>
        </p:nvSpPr>
        <p:spPr>
          <a:xfrm>
            <a:off x="680258" y="1690688"/>
            <a:ext cx="10515600" cy="4351338"/>
          </a:xfrm>
        </p:spPr>
        <p:txBody>
          <a:bodyPr/>
          <a:lstStyle/>
          <a:p>
            <a:pPr lvl="0">
              <a:buClr>
                <a:srgbClr val="000000"/>
              </a:buClr>
            </a:pPr>
            <a:r>
              <a:rPr lang="en-US" sz="1500" dirty="0">
                <a:solidFill>
                  <a:srgbClr val="000000"/>
                </a:solidFill>
              </a:rPr>
              <a:t>Signed by Rick Scott on March 19, 2018 and will go into effect on July 1, 2018</a:t>
            </a:r>
          </a:p>
          <a:p>
            <a:pPr lvl="0">
              <a:buClr>
                <a:srgbClr val="000000"/>
              </a:buClr>
            </a:pPr>
            <a:r>
              <a:rPr lang="en-US" sz="1500" dirty="0">
                <a:solidFill>
                  <a:srgbClr val="000000"/>
                </a:solidFill>
              </a:rPr>
              <a:t>HB 21 – </a:t>
            </a:r>
            <a:r>
              <a:rPr lang="en-US" sz="1500" b="1" dirty="0">
                <a:solidFill>
                  <a:srgbClr val="000000"/>
                </a:solidFill>
              </a:rPr>
              <a:t>New Requirements for PDMP </a:t>
            </a:r>
          </a:p>
          <a:p>
            <a:pPr lvl="0">
              <a:buClr>
                <a:srgbClr val="000000"/>
              </a:buClr>
            </a:pPr>
            <a:r>
              <a:rPr lang="en-US" sz="1500" b="1" dirty="0">
                <a:solidFill>
                  <a:srgbClr val="000000"/>
                </a:solidFill>
              </a:rPr>
              <a:t>Prescribers and dispensers or their designees must consult the PDMP to review a patient’s controlled substance dispensing history before prescribing or dispensing a controlled substance for a patient age 16 or older. </a:t>
            </a:r>
          </a:p>
          <a:p>
            <a:pPr lvl="1">
              <a:buClr>
                <a:srgbClr val="000000"/>
              </a:buClr>
            </a:pPr>
            <a:r>
              <a:rPr lang="en-US" sz="1300" dirty="0">
                <a:solidFill>
                  <a:srgbClr val="000000"/>
                </a:solidFill>
              </a:rPr>
              <a:t>Does not apply for prescribing or dispensing a </a:t>
            </a:r>
            <a:r>
              <a:rPr lang="en-US" sz="1300" dirty="0" err="1">
                <a:solidFill>
                  <a:srgbClr val="000000"/>
                </a:solidFill>
              </a:rPr>
              <a:t>nonopioid</a:t>
            </a:r>
            <a:r>
              <a:rPr lang="en-US" sz="1300" dirty="0">
                <a:solidFill>
                  <a:srgbClr val="000000"/>
                </a:solidFill>
              </a:rPr>
              <a:t> controlled substance listed in Schedule V</a:t>
            </a:r>
          </a:p>
          <a:p>
            <a:pPr lvl="0">
              <a:buClr>
                <a:srgbClr val="000000"/>
              </a:buClr>
            </a:pPr>
            <a:r>
              <a:rPr lang="en-US" sz="1500" b="1" dirty="0">
                <a:solidFill>
                  <a:srgbClr val="000000"/>
                </a:solidFill>
              </a:rPr>
              <a:t>Before dispensing a controlled substance to a person they do not know, the pharmacist must require the person purchasing, receiving, or picking up the controlled substance to show ID (e.g. driver’s license, state ID, passport, military ID, </a:t>
            </a:r>
            <a:r>
              <a:rPr lang="en-US" sz="1500" b="1" dirty="0" err="1">
                <a:solidFill>
                  <a:srgbClr val="000000"/>
                </a:solidFill>
              </a:rPr>
              <a:t>etc</a:t>
            </a:r>
            <a:r>
              <a:rPr lang="en-US" sz="1500" b="1" dirty="0">
                <a:solidFill>
                  <a:srgbClr val="000000"/>
                </a:solidFill>
              </a:rPr>
              <a:t>)</a:t>
            </a:r>
          </a:p>
          <a:p>
            <a:pPr lvl="0">
              <a:buClr>
                <a:srgbClr val="000000"/>
              </a:buClr>
            </a:pPr>
            <a:r>
              <a:rPr lang="en-US" sz="1500" b="1" dirty="0">
                <a:solidFill>
                  <a:srgbClr val="000000"/>
                </a:solidFill>
              </a:rPr>
              <a:t>PDMP also requires the pharmacist to report the pick up person’s identity to the PDMP</a:t>
            </a:r>
          </a:p>
          <a:p>
            <a:pPr lvl="1">
              <a:buClr>
                <a:srgbClr val="000000"/>
              </a:buClr>
            </a:pPr>
            <a:r>
              <a:rPr lang="en-US" sz="1300" dirty="0">
                <a:solidFill>
                  <a:srgbClr val="000000"/>
                </a:solidFill>
              </a:rPr>
              <a:t>If the person does not have the proper ID, the pharmacist may verify the validity of the prescription and the identity of the patient with the prescriber or his or her authorized agent</a:t>
            </a:r>
          </a:p>
          <a:p>
            <a:pPr lvl="1">
              <a:buClr>
                <a:srgbClr val="000000"/>
              </a:buClr>
            </a:pPr>
            <a:r>
              <a:rPr lang="en-US" sz="1300" dirty="0">
                <a:solidFill>
                  <a:srgbClr val="000000"/>
                </a:solidFill>
              </a:rPr>
              <a:t>Verification of health plan eligibility through a real time inquiry is considered proper identification</a:t>
            </a:r>
          </a:p>
          <a:p>
            <a:pPr lvl="0">
              <a:buClr>
                <a:srgbClr val="000000"/>
              </a:buClr>
            </a:pPr>
            <a:r>
              <a:rPr lang="en-US" sz="1500" b="1" dirty="0">
                <a:solidFill>
                  <a:srgbClr val="000000"/>
                </a:solidFill>
              </a:rPr>
              <a:t>If prescribers or dispensers fail to consult the PDMP they must document in the medical record/prescription record why they did not consult the system and they shall not prescribe or dispense greater than a 3 day supply of controlled substance to the patient </a:t>
            </a:r>
          </a:p>
          <a:p>
            <a:pPr lvl="1">
              <a:buClr>
                <a:srgbClr val="000000"/>
              </a:buClr>
            </a:pPr>
            <a:r>
              <a:rPr lang="en-US" sz="1300" dirty="0">
                <a:solidFill>
                  <a:srgbClr val="000000"/>
                </a:solidFill>
              </a:rPr>
              <a:t>First offense will be a citation, then disciplinary action will be taken</a:t>
            </a:r>
          </a:p>
          <a:p>
            <a:endParaRPr lang="en-US" dirty="0"/>
          </a:p>
        </p:txBody>
      </p:sp>
    </p:spTree>
    <p:extLst>
      <p:ext uri="{BB962C8B-B14F-4D97-AF65-F5344CB8AC3E}">
        <p14:creationId xmlns:p14="http://schemas.microsoft.com/office/powerpoint/2010/main" val="20528715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290500" y="-45082"/>
            <a:ext cx="113538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2400" b="0" i="0" u="none" strike="noStrike" cap="none" dirty="0">
                <a:solidFill>
                  <a:schemeClr val="dk1"/>
                </a:solidFill>
                <a:latin typeface="Calibri"/>
                <a:ea typeface="Calibri"/>
                <a:cs typeface="Calibri"/>
                <a:sym typeface="Calibri"/>
              </a:rPr>
              <a:t>1.4.11 Conditions regarding the </a:t>
            </a:r>
            <a:r>
              <a:rPr lang="en-US" sz="2400" dirty="0"/>
              <a:t>return and/or reuse of pharmaceutical </a:t>
            </a:r>
            <a:r>
              <a:rPr lang="en-US" sz="2400" b="0" i="0" u="none" strike="noStrike" cap="none" dirty="0">
                <a:solidFill>
                  <a:schemeClr val="dk1"/>
                </a:solidFill>
                <a:latin typeface="Calibri"/>
                <a:ea typeface="Calibri"/>
                <a:cs typeface="Calibri"/>
                <a:sym typeface="Calibri"/>
              </a:rPr>
              <a:t>preparations, bulk drug substances/excipients, and devices – </a:t>
            </a:r>
            <a:r>
              <a:rPr lang="en-US" sz="2400" b="1" i="0" u="none" strike="noStrike" cap="none" dirty="0">
                <a:solidFill>
                  <a:srgbClr val="9966FF"/>
                </a:solidFill>
                <a:sym typeface="Calibri"/>
              </a:rPr>
              <a:t>Charitable programs</a:t>
            </a:r>
            <a:endParaRPr sz="2400" b="1" dirty="0">
              <a:solidFill>
                <a:srgbClr val="9966FF"/>
              </a:solidFill>
            </a:endParaRPr>
          </a:p>
        </p:txBody>
      </p:sp>
      <p:sp>
        <p:nvSpPr>
          <p:cNvPr id="217" name="Shape 217"/>
          <p:cNvSpPr txBox="1">
            <a:spLocks noGrp="1"/>
          </p:cNvSpPr>
          <p:nvPr>
            <p:ph type="body" idx="1"/>
          </p:nvPr>
        </p:nvSpPr>
        <p:spPr>
          <a:xfrm>
            <a:off x="174567" y="1118700"/>
            <a:ext cx="7257009" cy="4351500"/>
          </a:xfrm>
          <a:prstGeom prst="rect">
            <a:avLst/>
          </a:prstGeom>
          <a:noFill/>
          <a:ln>
            <a:noFill/>
          </a:ln>
        </p:spPr>
        <p:txBody>
          <a:bodyPr spcFirstLastPara="1" wrap="square" lIns="91425" tIns="45700" rIns="91425" bIns="45700" anchor="t" anchorCtr="0">
            <a:noAutofit/>
          </a:bodyPr>
          <a:lstStyle/>
          <a:p>
            <a:pPr marL="0" lvl="0" indent="0">
              <a:lnSpc>
                <a:spcPct val="118181"/>
              </a:lnSpc>
              <a:spcBef>
                <a:spcPts val="0"/>
              </a:spcBef>
              <a:buSzPts val="1100"/>
              <a:buNone/>
            </a:pPr>
            <a:r>
              <a:rPr lang="en-US" sz="1800" b="1" cap="all" dirty="0">
                <a:solidFill>
                  <a:srgbClr val="9966FF"/>
                </a:solidFill>
                <a:sym typeface="Arial"/>
              </a:rPr>
              <a:t>Drug samples can be donated BY PHYSICIANS TO CHARITABLE ORGANIZATIONS IN STATE AND OUT OF STATE</a:t>
            </a:r>
          </a:p>
          <a:p>
            <a:pPr marL="0" lvl="0" indent="0">
              <a:lnSpc>
                <a:spcPct val="118181"/>
              </a:lnSpc>
              <a:spcBef>
                <a:spcPts val="0"/>
              </a:spcBef>
              <a:buSzPts val="1100"/>
              <a:buNone/>
            </a:pPr>
            <a:r>
              <a:rPr lang="en-US" sz="1600" dirty="0">
                <a:latin typeface="Calibri" panose="020F0502020204030204" pitchFamily="34" charset="0"/>
                <a:cs typeface="Calibri" panose="020F0502020204030204" pitchFamily="34" charset="0"/>
                <a:sym typeface="Arial"/>
              </a:rPr>
              <a:t>61N-1.008 Complimentary Human Prescription Drug Samples: Distribution and Disposal</a:t>
            </a:r>
            <a:endParaRPr sz="1600" dirty="0">
              <a:latin typeface="Calibri" panose="020F0502020204030204" pitchFamily="34" charset="0"/>
              <a:cs typeface="Calibri" panose="020F0502020204030204" pitchFamily="34" charset="0"/>
              <a:sym typeface="Arial"/>
            </a:endParaRPr>
          </a:p>
          <a:p>
            <a:pPr marL="0" indent="0">
              <a:lnSpc>
                <a:spcPct val="118181"/>
              </a:lnSpc>
              <a:spcBef>
                <a:spcPts val="0"/>
              </a:spcBef>
              <a:buSzPts val="1100"/>
              <a:buNone/>
            </a:pPr>
            <a:r>
              <a:rPr lang="en-US" sz="1200" b="1" dirty="0">
                <a:latin typeface="Calibri" panose="020F0502020204030204" pitchFamily="34" charset="0"/>
                <a:ea typeface="Arial"/>
                <a:cs typeface="Calibri" panose="020F0502020204030204" pitchFamily="34" charset="0"/>
                <a:sym typeface="Arial"/>
              </a:rPr>
              <a:t>Charitable Donations of Prescription Drug Samples</a:t>
            </a:r>
          </a:p>
          <a:p>
            <a:pPr marL="171450" indent="-171450">
              <a:lnSpc>
                <a:spcPct val="118181"/>
              </a:lnSpc>
              <a:spcBef>
                <a:spcPts val="0"/>
              </a:spcBef>
              <a:buSzPts val="1100"/>
            </a:pPr>
            <a:r>
              <a:rPr lang="en-US" sz="1200" dirty="0">
                <a:latin typeface="Calibri" panose="020F0502020204030204" pitchFamily="34" charset="0"/>
                <a:ea typeface="Arial"/>
                <a:cs typeface="Calibri" panose="020F0502020204030204" pitchFamily="34" charset="0"/>
                <a:sym typeface="Arial"/>
              </a:rPr>
              <a:t>A physician or other authorized recipient of prescription drug samples may donate samples to:</a:t>
            </a:r>
          </a:p>
          <a:p>
            <a:pPr marL="628650" lvl="1" indent="-171450">
              <a:lnSpc>
                <a:spcPct val="118181"/>
              </a:lnSpc>
              <a:spcBef>
                <a:spcPts val="0"/>
              </a:spcBef>
              <a:buSzPts val="1100"/>
            </a:pPr>
            <a:r>
              <a:rPr lang="en-US" sz="1200" dirty="0">
                <a:latin typeface="Calibri" panose="020F0502020204030204" pitchFamily="34" charset="0"/>
                <a:ea typeface="Arial"/>
                <a:cs typeface="Calibri" panose="020F0502020204030204" pitchFamily="34" charset="0"/>
                <a:sym typeface="Arial"/>
              </a:rPr>
              <a:t>a Restricted Prescription (Rx) Drug Distributors – Charitable Organization permittee</a:t>
            </a:r>
          </a:p>
          <a:p>
            <a:pPr marL="628650" lvl="1" indent="-171450">
              <a:lnSpc>
                <a:spcPct val="118181"/>
              </a:lnSpc>
              <a:spcBef>
                <a:spcPts val="0"/>
              </a:spcBef>
              <a:buSzPts val="1100"/>
            </a:pPr>
            <a:r>
              <a:rPr lang="en-US" sz="1200" dirty="0">
                <a:latin typeface="Calibri" panose="020F0502020204030204" pitchFamily="34" charset="0"/>
                <a:ea typeface="Arial"/>
                <a:cs typeface="Calibri" panose="020F0502020204030204" pitchFamily="34" charset="0"/>
                <a:sym typeface="Arial"/>
              </a:rPr>
              <a:t>to a charitable institution in this state for administration or dispensing by the charitable institution provided the charitable institution is otherwise licensed to administer or dispense prescription drugs; or </a:t>
            </a:r>
          </a:p>
          <a:p>
            <a:pPr marL="628650" lvl="1" indent="-171450">
              <a:lnSpc>
                <a:spcPct val="118181"/>
              </a:lnSpc>
              <a:spcBef>
                <a:spcPts val="0"/>
              </a:spcBef>
              <a:buSzPts val="1100"/>
            </a:pPr>
            <a:r>
              <a:rPr lang="en-US" sz="1200" dirty="0">
                <a:latin typeface="Calibri" panose="020F0502020204030204" pitchFamily="34" charset="0"/>
                <a:ea typeface="Arial"/>
                <a:cs typeface="Calibri" panose="020F0502020204030204" pitchFamily="34" charset="0"/>
                <a:sym typeface="Arial"/>
              </a:rPr>
              <a:t>to a charitable organization outside of this state that is licensed by that state, if so required. The donation and transfer, however, must be made in accordance with these provisions and the laws or regulations of other applicable jurisdictions.</a:t>
            </a:r>
          </a:p>
          <a:p>
            <a:pPr marL="171450" indent="-171450">
              <a:lnSpc>
                <a:spcPct val="118181"/>
              </a:lnSpc>
              <a:spcBef>
                <a:spcPts val="0"/>
              </a:spcBef>
              <a:buSzPts val="1100"/>
            </a:pPr>
            <a:r>
              <a:rPr lang="en-US" sz="1200" dirty="0">
                <a:latin typeface="Calibri" panose="020F0502020204030204" pitchFamily="34" charset="0"/>
                <a:ea typeface="Arial"/>
                <a:cs typeface="Calibri" panose="020F0502020204030204" pitchFamily="34" charset="0"/>
                <a:sym typeface="Arial"/>
              </a:rPr>
              <a:t>The donation must be freely given and not encumbered by any expressed or implied requirement or expectation of reimbursement or payment of any kind so as not to constitute a sale, purchase, or trade.</a:t>
            </a:r>
          </a:p>
          <a:p>
            <a:pPr marL="171450" indent="-171450">
              <a:lnSpc>
                <a:spcPct val="118181"/>
              </a:lnSpc>
              <a:spcBef>
                <a:spcPts val="0"/>
              </a:spcBef>
              <a:buSzPts val="1100"/>
            </a:pPr>
            <a:r>
              <a:rPr lang="en-US" sz="1200" dirty="0">
                <a:latin typeface="Calibri" panose="020F0502020204030204" pitchFamily="34" charset="0"/>
                <a:ea typeface="Arial"/>
                <a:cs typeface="Calibri" panose="020F0502020204030204" pitchFamily="34" charset="0"/>
                <a:sym typeface="Arial"/>
              </a:rPr>
              <a:t>A donated sample must be suitable for use, not misbranded or adulterated, and must be in its original, unopened package with its labeling intact.</a:t>
            </a:r>
          </a:p>
          <a:p>
            <a:pPr marL="171450" indent="-171450">
              <a:lnSpc>
                <a:spcPct val="118181"/>
              </a:lnSpc>
              <a:spcBef>
                <a:spcPts val="0"/>
              </a:spcBef>
              <a:buSzPts val="1100"/>
            </a:pPr>
            <a:r>
              <a:rPr lang="en-US" sz="1200" dirty="0">
                <a:latin typeface="Calibri" panose="020F0502020204030204" pitchFamily="34" charset="0"/>
                <a:ea typeface="Arial"/>
                <a:cs typeface="Calibri" panose="020F0502020204030204" pitchFamily="34" charset="0"/>
                <a:sym typeface="Arial"/>
              </a:rPr>
              <a:t>A complete and accurate donation record must be prepared and maintained by the donor and recipient. The donation record shall include the elements set forth in subsection 64F-12.012(15), F.A.C. (see the wall of text to the right of this wall of text </a:t>
            </a:r>
            <a:r>
              <a:rPr lang="en-US" sz="1200" dirty="0">
                <a:latin typeface="Calibri" panose="020F0502020204030204" pitchFamily="34" charset="0"/>
                <a:ea typeface="Arial"/>
                <a:cs typeface="Calibri" panose="020F0502020204030204" pitchFamily="34" charset="0"/>
                <a:sym typeface="Wingdings" panose="05000000000000000000" pitchFamily="2" charset="2"/>
              </a:rPr>
              <a:t>)</a:t>
            </a:r>
            <a:endParaRPr lang="en-US" sz="1200" dirty="0">
              <a:latin typeface="Calibri" panose="020F0502020204030204" pitchFamily="34" charset="0"/>
              <a:ea typeface="Arial"/>
              <a:cs typeface="Calibri" panose="020F0502020204030204" pitchFamily="34" charset="0"/>
              <a:sym typeface="Arial"/>
            </a:endParaRPr>
          </a:p>
          <a:p>
            <a:pPr marL="171450" indent="-171450">
              <a:lnSpc>
                <a:spcPct val="118181"/>
              </a:lnSpc>
              <a:spcBef>
                <a:spcPts val="0"/>
              </a:spcBef>
              <a:buSzPts val="1100"/>
            </a:pPr>
            <a:r>
              <a:rPr lang="en-US" sz="1200" dirty="0">
                <a:latin typeface="Calibri" panose="020F0502020204030204" pitchFamily="34" charset="0"/>
                <a:ea typeface="Arial"/>
                <a:cs typeface="Calibri" panose="020F0502020204030204" pitchFamily="34" charset="0"/>
                <a:sym typeface="Arial"/>
              </a:rPr>
              <a:t>The recipient charitable organization shall provide the donor with a written certification that the recipient charitable organization is in conformity with all requirements of the state and federal regulations affecting receipt of prescription drug samples.</a:t>
            </a:r>
            <a:endParaRPr sz="1200" dirty="0">
              <a:latin typeface="Calibri" panose="020F0502020204030204" pitchFamily="34" charset="0"/>
              <a:ea typeface="Arial"/>
              <a:cs typeface="Calibri" panose="020F0502020204030204" pitchFamily="34" charset="0"/>
              <a:sym typeface="Arial"/>
            </a:endParaRPr>
          </a:p>
          <a:p>
            <a:pPr marL="0" lvl="0" indent="0" rtl="0">
              <a:lnSpc>
                <a:spcPct val="118181"/>
              </a:lnSpc>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just" rtl="0">
              <a:lnSpc>
                <a:spcPct val="118181"/>
              </a:lnSpc>
              <a:spcBef>
                <a:spcPts val="0"/>
              </a:spcBef>
              <a:spcAft>
                <a:spcPts val="0"/>
              </a:spcAft>
              <a:buClr>
                <a:schemeClr val="dk1"/>
              </a:buClr>
              <a:buSzPts val="1100"/>
              <a:buFont typeface="Arial"/>
              <a:buNone/>
            </a:pPr>
            <a:r>
              <a:rPr lang="en-US" sz="1100" dirty="0">
                <a:latin typeface="Arial"/>
                <a:ea typeface="Arial"/>
                <a:cs typeface="Arial"/>
                <a:sym typeface="Arial"/>
              </a:rPr>
              <a:t>(</a:t>
            </a:r>
            <a:endParaRPr sz="1100" dirty="0">
              <a:latin typeface="Arial"/>
              <a:ea typeface="Arial"/>
              <a:cs typeface="Arial"/>
              <a:sym typeface="Arial"/>
            </a:endParaRPr>
          </a:p>
          <a:p>
            <a:pPr marL="177800" marR="0" lvl="0" indent="0" algn="l" rtl="0">
              <a:lnSpc>
                <a:spcPct val="90000"/>
              </a:lnSpc>
              <a:spcBef>
                <a:spcPts val="0"/>
              </a:spcBef>
              <a:spcAft>
                <a:spcPts val="0"/>
              </a:spcAft>
              <a:buClr>
                <a:schemeClr val="dk1"/>
              </a:buClr>
              <a:buSzPts val="2800"/>
              <a:buFont typeface="Arial"/>
              <a:buNone/>
            </a:pPr>
            <a:endParaRPr sz="1100" dirty="0"/>
          </a:p>
        </p:txBody>
      </p:sp>
      <p:sp>
        <p:nvSpPr>
          <p:cNvPr id="2" name="TextBox 1"/>
          <p:cNvSpPr txBox="1"/>
          <p:nvPr/>
        </p:nvSpPr>
        <p:spPr>
          <a:xfrm>
            <a:off x="7431577" y="1537472"/>
            <a:ext cx="4627418" cy="5047536"/>
          </a:xfrm>
          <a:prstGeom prst="rect">
            <a:avLst/>
          </a:prstGeom>
          <a:noFill/>
        </p:spPr>
        <p:txBody>
          <a:bodyPr wrap="square" rtlCol="0">
            <a:spAutoFit/>
          </a:bodyPr>
          <a:lstStyle/>
          <a:p>
            <a:pPr fontAlgn="base" hangingPunct="0"/>
            <a:r>
              <a:rPr lang="en-US" b="1" dirty="0">
                <a:latin typeface="Calibri" panose="020F0502020204030204" pitchFamily="34" charset="0"/>
                <a:cs typeface="Calibri" panose="020F0502020204030204" pitchFamily="34" charset="0"/>
              </a:rPr>
              <a:t>Donation Record must include the following</a:t>
            </a:r>
            <a:r>
              <a:rPr lang="en-US" dirty="0">
                <a:latin typeface="Calibri" panose="020F0502020204030204" pitchFamily="34" charset="0"/>
                <a:cs typeface="Calibri" panose="020F0502020204030204" pitchFamily="34" charset="0"/>
              </a:rPr>
              <a:t>: </a:t>
            </a:r>
          </a:p>
          <a:p>
            <a:pPr fontAlgn="base" hangingPunct="0"/>
            <a:endParaRPr lang="en-US" dirty="0">
              <a:latin typeface="Calibri" panose="020F0502020204030204" pitchFamily="34" charset="0"/>
              <a:cs typeface="Calibri" panose="020F0502020204030204" pitchFamily="34" charset="0"/>
            </a:endParaRPr>
          </a:p>
          <a:p>
            <a:pPr fontAlgn="base" hangingPunct="0"/>
            <a:r>
              <a:rPr lang="en-US" dirty="0">
                <a:latin typeface="Calibri" panose="020F0502020204030204" pitchFamily="34" charset="0"/>
                <a:cs typeface="Calibri" panose="020F0502020204030204" pitchFamily="34" charset="0"/>
              </a:rPr>
              <a:t>61N-1.012(15) Records of Drugs </a:t>
            </a:r>
          </a:p>
          <a:p>
            <a:pPr fontAlgn="base" hangingPunct="0"/>
            <a:r>
              <a:rPr lang="en-US" b="1" dirty="0">
                <a:latin typeface="Calibri" panose="020F0502020204030204" pitchFamily="34" charset="0"/>
                <a:cs typeface="Calibri" panose="020F0502020204030204" pitchFamily="34" charset="0"/>
              </a:rPr>
              <a:t>Charitable Donations of Prescription Drug</a:t>
            </a:r>
            <a:endParaRPr lang="en-US" dirty="0">
              <a:latin typeface="Calibri" panose="020F0502020204030204" pitchFamily="34" charset="0"/>
              <a:cs typeface="Calibri" panose="020F0502020204030204" pitchFamily="34" charset="0"/>
            </a:endParaRPr>
          </a:p>
          <a:p>
            <a:pPr fontAlgn="base" hangingPunct="0"/>
            <a:r>
              <a:rPr lang="en-US" dirty="0">
                <a:latin typeface="Calibri" panose="020F0502020204030204" pitchFamily="34" charset="0"/>
                <a:cs typeface="Calibri" panose="020F0502020204030204" pitchFamily="34" charset="0"/>
              </a:rPr>
              <a:t>A physician or other authorized recipient donating prescription drugs, including prescription drug samples must prepare and maintain a donation record that includes at a minimum:</a:t>
            </a:r>
          </a:p>
          <a:p>
            <a:pPr marL="285750" indent="-285750" fontAlgn="base" hangingPunct="0">
              <a:buFont typeface="Arial" panose="020B0604020202020204" pitchFamily="34" charset="0"/>
              <a:buChar char="•"/>
            </a:pPr>
            <a:r>
              <a:rPr lang="en-US" dirty="0">
                <a:latin typeface="Calibri" panose="020F0502020204030204" pitchFamily="34" charset="0"/>
                <a:cs typeface="Calibri" panose="020F0502020204030204" pitchFamily="34" charset="0"/>
              </a:rPr>
              <a:t>The donor’s name, address, telephone number, the practitioner’s state license number, and D.E.A. number if a controlled substance is donated</a:t>
            </a:r>
          </a:p>
          <a:p>
            <a:pPr marL="285750" indent="-285750" fontAlgn="base" hangingPunct="0">
              <a:buFont typeface="Arial" panose="020B0604020202020204" pitchFamily="34" charset="0"/>
              <a:buChar char="•"/>
            </a:pPr>
            <a:r>
              <a:rPr lang="en-US" dirty="0">
                <a:latin typeface="Calibri" panose="020F0502020204030204" pitchFamily="34" charset="0"/>
                <a:cs typeface="Calibri" panose="020F0502020204030204" pitchFamily="34" charset="0"/>
              </a:rPr>
              <a:t>The manufacturer, brand name, strength, and dosage form of the product; the quantity donated by lot number; and the expiration date of the product</a:t>
            </a:r>
          </a:p>
          <a:p>
            <a:pPr marL="285750" indent="-285750" fontAlgn="base" hangingPunct="0">
              <a:buFont typeface="Arial" panose="020B0604020202020204" pitchFamily="34" charset="0"/>
              <a:buChar char="•"/>
            </a:pPr>
            <a:r>
              <a:rPr lang="en-US" dirty="0">
                <a:latin typeface="Calibri" panose="020F0502020204030204" pitchFamily="34" charset="0"/>
                <a:cs typeface="Calibri" panose="020F0502020204030204" pitchFamily="34" charset="0"/>
              </a:rPr>
              <a:t>The date of the donation</a:t>
            </a:r>
          </a:p>
          <a:p>
            <a:pPr marL="285750" indent="-285750" fontAlgn="base" hangingPunct="0">
              <a:buFont typeface="Arial" panose="020B0604020202020204" pitchFamily="34" charset="0"/>
              <a:buChar char="•"/>
            </a:pPr>
            <a:r>
              <a:rPr lang="en-US" dirty="0">
                <a:latin typeface="Calibri" panose="020F0502020204030204" pitchFamily="34" charset="0"/>
                <a:cs typeface="Calibri" panose="020F0502020204030204" pitchFamily="34" charset="0"/>
              </a:rPr>
              <a:t>The name, address, and state license number that authorizes the possession of prescription drugs by the charitable organization, if applicable, and,</a:t>
            </a:r>
          </a:p>
          <a:p>
            <a:pPr marL="285750" indent="-285750" fontAlgn="base" hangingPunct="0">
              <a:buFont typeface="Arial" panose="020B0604020202020204" pitchFamily="34" charset="0"/>
              <a:buChar char="•"/>
            </a:pPr>
            <a:r>
              <a:rPr lang="en-US" dirty="0">
                <a:latin typeface="Calibri" panose="020F0502020204030204" pitchFamily="34" charset="0"/>
                <a:cs typeface="Calibri" panose="020F0502020204030204" pitchFamily="34" charset="0"/>
              </a:rPr>
              <a:t>Within 48 hours of receipt, excluding holidays and weekends, the recipient charitable institution must provide a written receipt to the donor acknowledging receipt of the donated prescription drugs.</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290500" y="-45082"/>
            <a:ext cx="113538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2400" b="0" i="0" u="none" strike="noStrike" cap="none" dirty="0">
                <a:solidFill>
                  <a:schemeClr val="dk1"/>
                </a:solidFill>
                <a:latin typeface="Calibri"/>
                <a:ea typeface="Calibri"/>
                <a:cs typeface="Calibri"/>
                <a:sym typeface="Calibri"/>
              </a:rPr>
              <a:t>1.4.11 Conditions regarding the </a:t>
            </a:r>
            <a:r>
              <a:rPr lang="en-US" sz="2400" dirty="0"/>
              <a:t>return and/or reuse of pharmaceutical </a:t>
            </a:r>
            <a:r>
              <a:rPr lang="en-US" sz="2400" b="0" i="0" u="none" strike="noStrike" cap="none" dirty="0">
                <a:solidFill>
                  <a:schemeClr val="dk1"/>
                </a:solidFill>
                <a:latin typeface="Calibri"/>
                <a:ea typeface="Calibri"/>
                <a:cs typeface="Calibri"/>
                <a:sym typeface="Calibri"/>
              </a:rPr>
              <a:t>preparations, bulk drug substances/excipients, and devices – </a:t>
            </a:r>
            <a:r>
              <a:rPr lang="en-US" sz="2400" b="1" i="0" u="none" strike="noStrike" cap="none" dirty="0">
                <a:solidFill>
                  <a:srgbClr val="9966FF"/>
                </a:solidFill>
                <a:sym typeface="Calibri"/>
              </a:rPr>
              <a:t>Charitable programs</a:t>
            </a:r>
            <a:endParaRPr sz="2400" b="1" dirty="0">
              <a:solidFill>
                <a:srgbClr val="9966FF"/>
              </a:solidFill>
            </a:endParaRPr>
          </a:p>
        </p:txBody>
      </p:sp>
      <p:sp>
        <p:nvSpPr>
          <p:cNvPr id="217" name="Shape 217"/>
          <p:cNvSpPr txBox="1">
            <a:spLocks noGrp="1"/>
          </p:cNvSpPr>
          <p:nvPr>
            <p:ph type="body" idx="1"/>
          </p:nvPr>
        </p:nvSpPr>
        <p:spPr>
          <a:xfrm>
            <a:off x="290500" y="1118700"/>
            <a:ext cx="11743200" cy="4351500"/>
          </a:xfrm>
          <a:prstGeom prst="rect">
            <a:avLst/>
          </a:prstGeom>
          <a:noFill/>
          <a:ln>
            <a:noFill/>
          </a:ln>
        </p:spPr>
        <p:txBody>
          <a:bodyPr spcFirstLastPara="1" wrap="square" lIns="91425" tIns="45700" rIns="91425" bIns="45700" anchor="t" anchorCtr="0">
            <a:noAutofit/>
          </a:bodyPr>
          <a:lstStyle/>
          <a:p>
            <a:pPr marL="0" lvl="0" indent="0" algn="just">
              <a:lnSpc>
                <a:spcPct val="118181"/>
              </a:lnSpc>
              <a:spcBef>
                <a:spcPts val="0"/>
              </a:spcBef>
              <a:buSzPts val="1100"/>
              <a:buNone/>
            </a:pPr>
            <a:r>
              <a:rPr lang="en-US" sz="1600" dirty="0">
                <a:sym typeface="Arial"/>
              </a:rPr>
              <a:t>61N-1.008 Complimentary Human Prescription Drug Samples: Distribution and Disposal</a:t>
            </a:r>
          </a:p>
          <a:p>
            <a:pPr marL="0" lvl="0" indent="0" algn="just" rtl="0">
              <a:lnSpc>
                <a:spcPct val="118181"/>
              </a:lnSpc>
              <a:spcBef>
                <a:spcPts val="0"/>
              </a:spcBef>
              <a:spcAft>
                <a:spcPts val="0"/>
              </a:spcAft>
              <a:buClr>
                <a:schemeClr val="dk1"/>
              </a:buClr>
              <a:buSzPts val="1100"/>
              <a:buFont typeface="Arial"/>
              <a:buNone/>
            </a:pPr>
            <a:endParaRPr sz="1100" dirty="0">
              <a:latin typeface="Arial"/>
              <a:ea typeface="Arial"/>
              <a:cs typeface="Arial"/>
              <a:sym typeface="Arial"/>
            </a:endParaRPr>
          </a:p>
          <a:p>
            <a:pPr fontAlgn="base" hangingPunct="0"/>
            <a:r>
              <a:rPr lang="en-US" sz="1800" dirty="0"/>
              <a:t>Disposal</a:t>
            </a:r>
          </a:p>
          <a:p>
            <a:pPr lvl="1" fontAlgn="base" hangingPunct="0"/>
            <a:r>
              <a:rPr lang="en-US" sz="1400" dirty="0"/>
              <a:t>All complimentary or sample packages of prescription drugs which are expired shall be returned to the manufacturer or distributor. </a:t>
            </a:r>
          </a:p>
          <a:p>
            <a:pPr lvl="1" fontAlgn="base" hangingPunct="0"/>
            <a:r>
              <a:rPr lang="en-US" sz="1400" dirty="0"/>
              <a:t>Complimentary or sample packages of prescription drugs which are otherwise unsuitable for the purpose of administering or dispensing may be returned to the manufacturer or distributor or may be destroyed in accordance with the provisions of below*. </a:t>
            </a:r>
          </a:p>
          <a:p>
            <a:pPr lvl="1" fontAlgn="base" hangingPunct="0"/>
            <a:r>
              <a:rPr lang="en-US" sz="1400" dirty="0"/>
              <a:t>Prescription drug samples may be sent to a reverse distributor if the manufacturer of the sample has authorized the reverse distributor to handle that manufacturer’s prescription drug sample returns.</a:t>
            </a:r>
          </a:p>
          <a:p>
            <a:pPr fontAlgn="base" hangingPunct="0"/>
            <a:r>
              <a:rPr lang="en-US" sz="1800" dirty="0"/>
              <a:t>Complimentary or sample packages of prescription drugs returned to the manufacturer or distributor from which obtained or to a reverse distributor acting on behalf of the manufacturer, must be documented with records which include all of the following: </a:t>
            </a:r>
          </a:p>
          <a:p>
            <a:pPr lvl="1" fontAlgn="base" hangingPunct="0"/>
            <a:r>
              <a:rPr lang="en-US" sz="1400" dirty="0"/>
              <a:t>1) the date of the return</a:t>
            </a:r>
          </a:p>
          <a:p>
            <a:pPr lvl="1" fontAlgn="base" hangingPunct="0"/>
            <a:r>
              <a:rPr lang="en-US" sz="1400" dirty="0"/>
              <a:t>2) the name, form and quantity of the substance by lot number</a:t>
            </a:r>
          </a:p>
          <a:p>
            <a:pPr lvl="1" fontAlgn="base" hangingPunct="0"/>
            <a:r>
              <a:rPr lang="en-US" sz="1400" dirty="0"/>
              <a:t>3) the name, address, and license or permit number, of the person making the return; and </a:t>
            </a:r>
          </a:p>
          <a:p>
            <a:pPr lvl="1" fontAlgn="base" hangingPunct="0"/>
            <a:r>
              <a:rPr lang="en-US" sz="1400" dirty="0"/>
              <a:t>4) the name, address, and license or permit number, of the manufacturer or person to whom the prescription drug samples are returned.</a:t>
            </a:r>
          </a:p>
          <a:p>
            <a:r>
              <a:rPr lang="en-US" sz="1800" dirty="0"/>
              <a:t>*The destruction of complimentary or sample packages of prescription drugs which may be destroyed must be documented with a complete inventory identifying the items destroyed and a notation on the inventory as to the date and method of destruction</a:t>
            </a:r>
            <a:endParaRPr sz="900" dirty="0">
              <a:latin typeface="Arial"/>
              <a:ea typeface="Arial"/>
              <a:cs typeface="Arial"/>
              <a:sym typeface="Arial"/>
            </a:endParaRPr>
          </a:p>
          <a:p>
            <a:pPr marL="177800" marR="0" lvl="0" indent="0" algn="l" rtl="0">
              <a:lnSpc>
                <a:spcPct val="90000"/>
              </a:lnSpc>
              <a:spcBef>
                <a:spcPts val="0"/>
              </a:spcBef>
              <a:spcAft>
                <a:spcPts val="0"/>
              </a:spcAft>
              <a:buClr>
                <a:schemeClr val="dk1"/>
              </a:buClr>
              <a:buSzPts val="2800"/>
              <a:buFont typeface="Arial"/>
              <a:buNone/>
            </a:pPr>
            <a:endParaRPr sz="1100" dirty="0"/>
          </a:p>
        </p:txBody>
      </p:sp>
    </p:spTree>
    <p:extLst>
      <p:ext uri="{BB962C8B-B14F-4D97-AF65-F5344CB8AC3E}">
        <p14:creationId xmlns:p14="http://schemas.microsoft.com/office/powerpoint/2010/main" val="532685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838200" y="167053"/>
            <a:ext cx="10515600" cy="1066571"/>
          </a:xfrm>
          <a:prstGeom prst="rect">
            <a:avLst/>
          </a:prstGeom>
          <a:noFill/>
          <a:ln>
            <a:noFill/>
          </a:ln>
        </p:spPr>
        <p:txBody>
          <a:bodyPr spcFirstLastPara="1" wrap="square" lIns="91425" tIns="45700" rIns="91425" bIns="45700" anchor="ctr" anchorCtr="0">
            <a:noAutofit/>
          </a:bodyPr>
          <a:lstStyle/>
          <a:p>
            <a:pPr lvl="0"/>
            <a:r>
              <a:rPr lang="en-US" sz="2000" dirty="0">
                <a:solidFill>
                  <a:srgbClr val="000000"/>
                </a:solidFill>
              </a:rPr>
              <a:t>1.3.2 Scope of authority, scope of practice, and valid registration of all practitioners who are authorized under law to prescribe, dispense, or administer pharmaceutical products, including controlled substances – </a:t>
            </a:r>
            <a:r>
              <a:rPr lang="en-US" sz="2000" b="1" i="0" u="none" strike="noStrike" cap="none" dirty="0">
                <a:solidFill>
                  <a:srgbClr val="0070C0"/>
                </a:solidFill>
                <a:sym typeface="Calibri"/>
              </a:rPr>
              <a:t>Internet Prescribing</a:t>
            </a:r>
            <a:endParaRPr sz="2000" b="1" dirty="0">
              <a:solidFill>
                <a:srgbClr val="0070C0"/>
              </a:solidFill>
            </a:endParaRPr>
          </a:p>
        </p:txBody>
      </p:sp>
      <p:sp>
        <p:nvSpPr>
          <p:cNvPr id="157" name="Shape 157"/>
          <p:cNvSpPr txBox="1">
            <a:spLocks noGrp="1"/>
          </p:cNvSpPr>
          <p:nvPr>
            <p:ph type="body" idx="1"/>
          </p:nvPr>
        </p:nvSpPr>
        <p:spPr>
          <a:xfrm>
            <a:off x="592016" y="1328700"/>
            <a:ext cx="6125307" cy="5336400"/>
          </a:xfrm>
          <a:prstGeom prst="rect">
            <a:avLst/>
          </a:prstGeom>
          <a:noFill/>
          <a:ln>
            <a:noFill/>
          </a:ln>
        </p:spPr>
        <p:txBody>
          <a:bodyPr spcFirstLastPara="1" wrap="square" lIns="91425" tIns="45700" rIns="91425" bIns="45700" anchor="t" anchorCtr="0">
            <a:noAutofit/>
          </a:bodyPr>
          <a:lstStyle/>
          <a:p>
            <a:pPr marL="27940" lvl="0" indent="0">
              <a:lnSpc>
                <a:spcPct val="70000"/>
              </a:lnSpc>
              <a:spcBef>
                <a:spcPts val="0"/>
              </a:spcBef>
              <a:buSzPts val="1100"/>
              <a:buNone/>
            </a:pPr>
            <a:r>
              <a:rPr lang="en-US" sz="1800" b="1" dirty="0">
                <a:solidFill>
                  <a:srgbClr val="0070C0"/>
                </a:solidFill>
              </a:rPr>
              <a:t>FLORIDA MEDICAID REIMBURSES FOR TELEMEDICINE SERVICES</a:t>
            </a:r>
          </a:p>
          <a:p>
            <a:pPr marL="27940" lvl="0" indent="0">
              <a:lnSpc>
                <a:spcPct val="70000"/>
              </a:lnSpc>
              <a:spcBef>
                <a:spcPts val="0"/>
              </a:spcBef>
              <a:buSzPts val="1100"/>
              <a:buNone/>
            </a:pPr>
            <a:endParaRPr lang="en-US" sz="1600" dirty="0"/>
          </a:p>
          <a:p>
            <a:pPr marL="27940" lvl="0" indent="0">
              <a:lnSpc>
                <a:spcPct val="70000"/>
              </a:lnSpc>
              <a:spcBef>
                <a:spcPts val="0"/>
              </a:spcBef>
              <a:buSzPts val="1100"/>
              <a:buNone/>
            </a:pPr>
            <a:r>
              <a:rPr lang="en-US" sz="1600" dirty="0"/>
              <a:t>59G-1.057 Telemedicine</a:t>
            </a:r>
          </a:p>
          <a:p>
            <a:pPr marL="27940" lvl="0" indent="0">
              <a:lnSpc>
                <a:spcPct val="70000"/>
              </a:lnSpc>
              <a:spcBef>
                <a:spcPts val="0"/>
              </a:spcBef>
              <a:buSzPts val="1100"/>
              <a:buNone/>
            </a:pPr>
            <a:endParaRPr lang="en-US" sz="1600" dirty="0"/>
          </a:p>
          <a:p>
            <a:pPr marL="27940" lvl="0" indent="0">
              <a:lnSpc>
                <a:spcPct val="70000"/>
              </a:lnSpc>
              <a:spcBef>
                <a:spcPts val="0"/>
              </a:spcBef>
              <a:buSzPts val="1100"/>
              <a:buNone/>
            </a:pPr>
            <a:r>
              <a:rPr lang="en-US" sz="1600" dirty="0"/>
              <a:t>This rule applies to any person or entity prescribing or reviewing a request for Florida Medicaid services and to all providers of Florida Medicaid services that are enrolled in or registered with the Florida Medicaid program</a:t>
            </a:r>
          </a:p>
          <a:p>
            <a:pPr marL="27940" lvl="0" indent="0">
              <a:lnSpc>
                <a:spcPct val="70000"/>
              </a:lnSpc>
              <a:spcBef>
                <a:spcPts val="0"/>
              </a:spcBef>
              <a:buSzPts val="1100"/>
              <a:buNone/>
            </a:pPr>
            <a:endParaRPr lang="en-US" sz="1600" dirty="0"/>
          </a:p>
          <a:p>
            <a:pPr marL="27940" lvl="0" indent="0">
              <a:lnSpc>
                <a:spcPct val="70000"/>
              </a:lnSpc>
              <a:spcBef>
                <a:spcPts val="0"/>
              </a:spcBef>
              <a:buSzPts val="1100"/>
              <a:buNone/>
            </a:pPr>
            <a:r>
              <a:rPr lang="en-US" sz="1600" dirty="0"/>
              <a:t>Telemedicine is the practice of health care delivery by a practitioner who is located at a site other than the site where a recipient is located for the purposes of evaluation, diagnosis, or treatment</a:t>
            </a:r>
          </a:p>
          <a:p>
            <a:pPr marL="313690" indent="-285750">
              <a:lnSpc>
                <a:spcPct val="70000"/>
              </a:lnSpc>
              <a:spcBef>
                <a:spcPts val="0"/>
              </a:spcBef>
              <a:buSzPts val="1100"/>
            </a:pPr>
            <a:r>
              <a:rPr lang="en-US" sz="1600" dirty="0"/>
              <a:t>Practitioners licensed within their scope of practice to perform the service can provide these services</a:t>
            </a:r>
          </a:p>
          <a:p>
            <a:pPr marL="313690" indent="-285750">
              <a:lnSpc>
                <a:spcPct val="70000"/>
              </a:lnSpc>
              <a:spcBef>
                <a:spcPts val="0"/>
              </a:spcBef>
              <a:buSzPts val="1100"/>
            </a:pPr>
            <a:r>
              <a:rPr lang="en-US" sz="1600" b="1" dirty="0">
                <a:solidFill>
                  <a:srgbClr val="0070C0"/>
                </a:solidFill>
              </a:rPr>
              <a:t>Florida Medicaid reimburses for telemedicine services using interactive telecommunications equipment </a:t>
            </a:r>
            <a:r>
              <a:rPr lang="en-US" sz="1600" dirty="0"/>
              <a:t>that includes, </a:t>
            </a:r>
            <a:r>
              <a:rPr lang="en-US" sz="1600" b="1" dirty="0">
                <a:solidFill>
                  <a:srgbClr val="0070C0"/>
                </a:solidFill>
              </a:rPr>
              <a:t>at a minimum audio and video equipment permitting two-way, real time, interactive communication between a recipient and a practitioner</a:t>
            </a:r>
          </a:p>
          <a:p>
            <a:pPr marL="313690" indent="-285750">
              <a:lnSpc>
                <a:spcPct val="70000"/>
              </a:lnSpc>
              <a:spcBef>
                <a:spcPts val="0"/>
              </a:spcBef>
              <a:buSzPts val="1100"/>
            </a:pPr>
            <a:r>
              <a:rPr lang="en-US" sz="1600" dirty="0"/>
              <a:t>Florida Medicaid does not reimburse for: telephone conversations, chart review(s), electronic mail messages, facsimile transmissions, or equipment required to provide telemedicine services</a:t>
            </a:r>
          </a:p>
          <a:p>
            <a:pPr marL="313690" indent="-285750">
              <a:lnSpc>
                <a:spcPct val="70000"/>
              </a:lnSpc>
              <a:spcBef>
                <a:spcPts val="0"/>
              </a:spcBef>
              <a:buSzPts val="1100"/>
            </a:pPr>
            <a:endParaRPr lang="en-US" sz="1600" dirty="0"/>
          </a:p>
          <a:p>
            <a:pPr marL="27940" lvl="0" indent="0">
              <a:lnSpc>
                <a:spcPct val="70000"/>
              </a:lnSpc>
              <a:spcBef>
                <a:spcPts val="0"/>
              </a:spcBef>
              <a:buSzPts val="1100"/>
              <a:buNone/>
            </a:pPr>
            <a:r>
              <a:rPr lang="en-US" sz="1600" dirty="0"/>
              <a:t>For practitioners rendering services in the fee-for-service delivery system:</a:t>
            </a:r>
          </a:p>
          <a:p>
            <a:pPr marL="313690" indent="-285750">
              <a:lnSpc>
                <a:spcPct val="70000"/>
              </a:lnSpc>
              <a:spcBef>
                <a:spcPts val="0"/>
              </a:spcBef>
              <a:buSzPts val="1100"/>
            </a:pPr>
            <a:r>
              <a:rPr lang="en-US" sz="1600" dirty="0"/>
              <a:t>Florida Medicaid reimburses the practitioner who is providing the evaluation, diagnosis, or treatment recommendation located at a site other than where the recipient is located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768" y="1233624"/>
            <a:ext cx="4460631" cy="24266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2930" y="3996900"/>
            <a:ext cx="3309156" cy="1743925"/>
          </a:xfrm>
          <a:prstGeom prst="rect">
            <a:avLst/>
          </a:prstGeom>
        </p:spPr>
      </p:pic>
    </p:spTree>
    <p:extLst>
      <p:ext uri="{BB962C8B-B14F-4D97-AF65-F5344CB8AC3E}">
        <p14:creationId xmlns:p14="http://schemas.microsoft.com/office/powerpoint/2010/main" val="17085821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838199" y="124980"/>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800"/>
              <a:buFont typeface="Calibri"/>
              <a:buNone/>
            </a:pPr>
            <a:r>
              <a:rPr lang="en-US" sz="2400" b="0" i="0" u="none" strike="noStrike" cap="none" dirty="0">
                <a:solidFill>
                  <a:schemeClr val="dk1"/>
                </a:solidFill>
                <a:sym typeface="Calibri"/>
              </a:rPr>
              <a:t>1.4.11 Conditions regarding the return and/or reuse of pharmaceutical products, preparations, bulk drug substances/excipients, and devices – </a:t>
            </a:r>
            <a:br>
              <a:rPr lang="en-US" sz="2400" b="0" i="0" u="none" strike="noStrike" cap="none" dirty="0">
                <a:solidFill>
                  <a:schemeClr val="dk1"/>
                </a:solidFill>
                <a:sym typeface="Calibri"/>
              </a:rPr>
            </a:br>
            <a:r>
              <a:rPr lang="en-US" sz="2400" b="1" i="0" u="none" strike="noStrike" cap="none" dirty="0">
                <a:solidFill>
                  <a:srgbClr val="7030A0"/>
                </a:solidFill>
                <a:sym typeface="Calibri"/>
              </a:rPr>
              <a:t>Cancer or Other Repository Programs</a:t>
            </a:r>
            <a:endParaRPr sz="4000" b="1" dirty="0">
              <a:solidFill>
                <a:srgbClr val="7030A0"/>
              </a:solidFill>
            </a:endParaRPr>
          </a:p>
        </p:txBody>
      </p:sp>
      <p:sp>
        <p:nvSpPr>
          <p:cNvPr id="223" name="Shape 223"/>
          <p:cNvSpPr txBox="1">
            <a:spLocks noGrp="1"/>
          </p:cNvSpPr>
          <p:nvPr>
            <p:ph type="body" idx="1"/>
          </p:nvPr>
        </p:nvSpPr>
        <p:spPr>
          <a:xfrm>
            <a:off x="400627" y="1450543"/>
            <a:ext cx="11076709"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400" b="1" dirty="0">
                <a:solidFill>
                  <a:srgbClr val="000000"/>
                </a:solidFill>
                <a:highlight>
                  <a:srgbClr val="FFFFFF"/>
                </a:highlight>
              </a:rPr>
              <a:t>499.029 Cancer Drug Donation Program</a:t>
            </a:r>
            <a:endParaRPr sz="1400" b="1" dirty="0">
              <a:solidFill>
                <a:srgbClr val="000000"/>
              </a:solidFill>
              <a:highlight>
                <a:srgbClr val="FFFFFF"/>
              </a:highlight>
            </a:endParaRPr>
          </a:p>
          <a:p>
            <a:pPr lvl="0" indent="-317500">
              <a:spcBef>
                <a:spcPts val="0"/>
              </a:spcBef>
              <a:buClr>
                <a:srgbClr val="000000"/>
              </a:buClr>
              <a:buSzPts val="1400"/>
              <a:buFont typeface="Calibri"/>
              <a:buChar char="•"/>
            </a:pPr>
            <a:r>
              <a:rPr lang="en-US" sz="1400" dirty="0">
                <a:solidFill>
                  <a:srgbClr val="000000"/>
                </a:solidFill>
                <a:highlight>
                  <a:srgbClr val="FFFFFF"/>
                </a:highlight>
              </a:rPr>
              <a:t>“Cancer drug” means a prescription drug that has been approved under the Federal Food, Drug, and Cosmetic Act and is used to treat cancer or its side effects or is used to treat the side effects of a prescription drug used to treat cancer or its side effects</a:t>
            </a:r>
          </a:p>
          <a:p>
            <a:pPr lvl="0" indent="-317500">
              <a:spcBef>
                <a:spcPts val="0"/>
              </a:spcBef>
              <a:buClr>
                <a:srgbClr val="000000"/>
              </a:buClr>
              <a:buSzPts val="1400"/>
              <a:buFont typeface="Calibri"/>
              <a:buChar char="•"/>
            </a:pPr>
            <a:r>
              <a:rPr lang="en-US" sz="1400" dirty="0">
                <a:solidFill>
                  <a:srgbClr val="000000"/>
                </a:solidFill>
                <a:highlight>
                  <a:srgbClr val="FFFFFF"/>
                </a:highlight>
              </a:rPr>
              <a:t>“Cancer drug” under the Florida law does not include a substance listed in Schedule II, Schedule III, Schedule IV, or Schedule V </a:t>
            </a:r>
          </a:p>
          <a:p>
            <a:pPr marL="139700" marR="0" lvl="0" indent="0" algn="l" rtl="0">
              <a:lnSpc>
                <a:spcPct val="90000"/>
              </a:lnSpc>
              <a:spcBef>
                <a:spcPts val="0"/>
              </a:spcBef>
              <a:spcAft>
                <a:spcPts val="0"/>
              </a:spcAft>
              <a:buClr>
                <a:srgbClr val="000000"/>
              </a:buClr>
              <a:buSzPts val="1400"/>
              <a:buNone/>
            </a:pPr>
            <a:endParaRPr lang="en-US" sz="1400" dirty="0">
              <a:solidFill>
                <a:srgbClr val="000000"/>
              </a:solidFill>
              <a:highlight>
                <a:srgbClr val="FFFFFF"/>
              </a:highlight>
            </a:endParaRPr>
          </a:p>
          <a:p>
            <a:pPr marL="457200" marR="0" lvl="0" indent="-317500" algn="l" rtl="0">
              <a:lnSpc>
                <a:spcPct val="90000"/>
              </a:lnSpc>
              <a:spcBef>
                <a:spcPts val="0"/>
              </a:spcBef>
              <a:spcAft>
                <a:spcPts val="0"/>
              </a:spcAft>
              <a:buClr>
                <a:srgbClr val="000000"/>
              </a:buClr>
              <a:buSzPts val="1400"/>
              <a:buFont typeface="Calibri"/>
              <a:buChar char="•"/>
            </a:pPr>
            <a:r>
              <a:rPr lang="en-US" sz="1400" dirty="0">
                <a:solidFill>
                  <a:srgbClr val="000000"/>
                </a:solidFill>
                <a:highlight>
                  <a:srgbClr val="FFFFFF"/>
                </a:highlight>
              </a:rPr>
              <a:t>Any donor may donate cancer drugs or supplies to a participant facility that elects to participate in the program and meets criteria established by the department for such participation</a:t>
            </a:r>
          </a:p>
          <a:p>
            <a:pPr marL="457200" marR="0" lvl="0" indent="-317500" algn="l" rtl="0">
              <a:lnSpc>
                <a:spcPct val="90000"/>
              </a:lnSpc>
              <a:spcBef>
                <a:spcPts val="0"/>
              </a:spcBef>
              <a:spcAft>
                <a:spcPts val="0"/>
              </a:spcAft>
              <a:buClr>
                <a:srgbClr val="000000"/>
              </a:buClr>
              <a:buSzPts val="1400"/>
              <a:buFont typeface="Calibri"/>
              <a:buChar char="•"/>
            </a:pPr>
            <a:endParaRPr lang="en-US" sz="1400" dirty="0">
              <a:solidFill>
                <a:srgbClr val="000000"/>
              </a:solidFill>
              <a:highlight>
                <a:srgbClr val="FFFFFF"/>
              </a:highlight>
            </a:endParaRPr>
          </a:p>
          <a:p>
            <a:pPr marL="457200" marR="0" lvl="0" indent="-317500" algn="l" rtl="0">
              <a:lnSpc>
                <a:spcPct val="90000"/>
              </a:lnSpc>
              <a:spcBef>
                <a:spcPts val="0"/>
              </a:spcBef>
              <a:spcAft>
                <a:spcPts val="0"/>
              </a:spcAft>
              <a:buClr>
                <a:srgbClr val="000000"/>
              </a:buClr>
              <a:buSzPts val="1400"/>
              <a:buFont typeface="Calibri"/>
              <a:buChar char="•"/>
            </a:pPr>
            <a:r>
              <a:rPr lang="en-US" sz="1400" dirty="0">
                <a:solidFill>
                  <a:srgbClr val="000000"/>
                </a:solidFill>
                <a:highlight>
                  <a:srgbClr val="FFFFFF"/>
                </a:highlight>
              </a:rPr>
              <a:t>Cancer drugs or supplies may not be donated to a specific cancer patient, and donated drugs or supplies may not be resold by the program. </a:t>
            </a:r>
          </a:p>
          <a:p>
            <a:pPr marL="457200" marR="0" lvl="0" indent="-317500" algn="l" rtl="0">
              <a:lnSpc>
                <a:spcPct val="90000"/>
              </a:lnSpc>
              <a:spcBef>
                <a:spcPts val="0"/>
              </a:spcBef>
              <a:spcAft>
                <a:spcPts val="0"/>
              </a:spcAft>
              <a:buClr>
                <a:srgbClr val="000000"/>
              </a:buClr>
              <a:buSzPts val="1400"/>
              <a:buFont typeface="Calibri"/>
              <a:buChar char="•"/>
            </a:pPr>
            <a:endParaRPr lang="en-US" sz="1400" dirty="0">
              <a:solidFill>
                <a:srgbClr val="000000"/>
              </a:solidFill>
              <a:highlight>
                <a:srgbClr val="FFFFFF"/>
              </a:highlight>
            </a:endParaRPr>
          </a:p>
          <a:p>
            <a:pPr marL="457200" marR="0" lvl="0" indent="-317500" algn="l" rtl="0">
              <a:lnSpc>
                <a:spcPct val="90000"/>
              </a:lnSpc>
              <a:spcBef>
                <a:spcPts val="0"/>
              </a:spcBef>
              <a:spcAft>
                <a:spcPts val="0"/>
              </a:spcAft>
              <a:buClr>
                <a:srgbClr val="000000"/>
              </a:buClr>
              <a:buSzPts val="1400"/>
              <a:buFont typeface="Calibri"/>
              <a:buChar char="•"/>
            </a:pPr>
            <a:r>
              <a:rPr lang="en-US" sz="1400" dirty="0">
                <a:solidFill>
                  <a:srgbClr val="000000"/>
                </a:solidFill>
                <a:highlight>
                  <a:srgbClr val="FFFFFF"/>
                </a:highlight>
              </a:rPr>
              <a:t>Cancer drugs billed to and paid for by Medicaid in long-term care facilities that are eligible for return to stock under federal Medicaid regulations shall be credited to Medicaid and are not eligible for donation under the program. </a:t>
            </a:r>
          </a:p>
          <a:p>
            <a:pPr marL="457200" marR="0" lvl="0" indent="-317500" algn="l" rtl="0">
              <a:lnSpc>
                <a:spcPct val="90000"/>
              </a:lnSpc>
              <a:spcBef>
                <a:spcPts val="0"/>
              </a:spcBef>
              <a:spcAft>
                <a:spcPts val="0"/>
              </a:spcAft>
              <a:buClr>
                <a:srgbClr val="000000"/>
              </a:buClr>
              <a:buSzPts val="1400"/>
              <a:buFont typeface="Calibri"/>
              <a:buChar char="•"/>
            </a:pPr>
            <a:endParaRPr lang="en-US" sz="1400" dirty="0">
              <a:solidFill>
                <a:srgbClr val="000000"/>
              </a:solidFill>
              <a:highlight>
                <a:srgbClr val="FFFFFF"/>
              </a:highlight>
            </a:endParaRPr>
          </a:p>
          <a:p>
            <a:pPr marL="457200" marR="0" lvl="0" indent="-317500" algn="l" rtl="0">
              <a:lnSpc>
                <a:spcPct val="90000"/>
              </a:lnSpc>
              <a:spcBef>
                <a:spcPts val="0"/>
              </a:spcBef>
              <a:spcAft>
                <a:spcPts val="0"/>
              </a:spcAft>
              <a:buClr>
                <a:srgbClr val="000000"/>
              </a:buClr>
              <a:buSzPts val="1400"/>
              <a:buFont typeface="Calibri"/>
              <a:buChar char="•"/>
            </a:pPr>
            <a:r>
              <a:rPr lang="en-US" sz="1400" dirty="0">
                <a:solidFill>
                  <a:srgbClr val="000000"/>
                </a:solidFill>
                <a:highlight>
                  <a:srgbClr val="FFFFFF"/>
                </a:highlight>
              </a:rPr>
              <a:t>A participant facility may provide dispensing and consulting services to individuals who are not patients of the hospital.</a:t>
            </a:r>
          </a:p>
          <a:p>
            <a:pPr marL="457200" marR="0" lvl="0" indent="-317500" algn="l" rtl="0">
              <a:lnSpc>
                <a:spcPct val="90000"/>
              </a:lnSpc>
              <a:spcBef>
                <a:spcPts val="0"/>
              </a:spcBef>
              <a:spcAft>
                <a:spcPts val="0"/>
              </a:spcAft>
              <a:buClr>
                <a:srgbClr val="000000"/>
              </a:buClr>
              <a:buSzPts val="1400"/>
              <a:buFont typeface="Calibri"/>
              <a:buChar char="•"/>
            </a:pPr>
            <a:endParaRPr sz="1400" dirty="0">
              <a:solidFill>
                <a:srgbClr val="000000"/>
              </a:solidFill>
              <a:highlight>
                <a:srgbClr val="FFFFFF"/>
              </a:highlight>
            </a:endParaRPr>
          </a:p>
          <a:p>
            <a:pPr lvl="0" indent="-317500">
              <a:spcBef>
                <a:spcPts val="0"/>
              </a:spcBef>
              <a:buClr>
                <a:srgbClr val="000000"/>
              </a:buClr>
              <a:buSzPts val="1400"/>
              <a:buFont typeface="Calibri"/>
              <a:buChar char="•"/>
            </a:pPr>
            <a:r>
              <a:rPr lang="en-US" sz="1400" dirty="0">
                <a:solidFill>
                  <a:srgbClr val="000000"/>
                </a:solidFill>
                <a:highlight>
                  <a:srgbClr val="FFFFFF"/>
                </a:highlight>
              </a:rPr>
              <a:t>The cancer drugs or supplies donated to the program may be prescribed only by a prescribing practitioner (MD or DO or “any other medical professional with authority under state law to prescribe cancer medication”) for use by an eligible patient and may be dispensed only by a pharmacist</a:t>
            </a:r>
          </a:p>
          <a:p>
            <a:pPr lvl="0" indent="-317500">
              <a:spcBef>
                <a:spcPts val="0"/>
              </a:spcBef>
              <a:buClr>
                <a:srgbClr val="000000"/>
              </a:buClr>
              <a:buSzPts val="1400"/>
              <a:buFont typeface="Calibri"/>
              <a:buChar char="•"/>
            </a:pPr>
            <a:endParaRPr lang="en-US" sz="1400" dirty="0">
              <a:solidFill>
                <a:srgbClr val="000000"/>
              </a:solidFill>
              <a:highlight>
                <a:srgbClr val="FFFFFF"/>
              </a:highlight>
            </a:endParaRPr>
          </a:p>
          <a:p>
            <a:pPr lvl="0" indent="-317500">
              <a:spcBef>
                <a:spcPts val="0"/>
              </a:spcBef>
              <a:buClr>
                <a:srgbClr val="000000"/>
              </a:buClr>
              <a:buSzPts val="1400"/>
              <a:buFont typeface="Calibri"/>
              <a:buChar char="•"/>
            </a:pPr>
            <a:r>
              <a:rPr lang="en-US" sz="1400" dirty="0">
                <a:solidFill>
                  <a:srgbClr val="000000"/>
                </a:solidFill>
                <a:highlight>
                  <a:srgbClr val="FFFFFF"/>
                </a:highlight>
              </a:rPr>
              <a:t>Any donor of cancer drugs or supplies, or any participant in the program, who exercises reasonable care in donating, accepting, distributing, or dispensing cancer drugs or supplies under the program and the rules adopted under this section shall be immune from civil or criminal liability and from professional disciplinary action of any kind for any injury, death, or loss to person or property relating to such activities.</a:t>
            </a:r>
          </a:p>
          <a:p>
            <a:pPr lvl="0" indent="-317500">
              <a:spcBef>
                <a:spcPts val="0"/>
              </a:spcBef>
              <a:buClr>
                <a:srgbClr val="000000"/>
              </a:buClr>
              <a:buSzPts val="1400"/>
              <a:buFont typeface="Calibri"/>
              <a:buChar char="•"/>
            </a:pPr>
            <a:endParaRPr lang="en-US" sz="1400" dirty="0">
              <a:solidFill>
                <a:srgbClr val="000000"/>
              </a:solidFill>
              <a:highlight>
                <a:srgbClr val="FFFFFF"/>
              </a:highlight>
            </a:endParaRPr>
          </a:p>
          <a:p>
            <a:pPr lvl="0" indent="-317500">
              <a:spcBef>
                <a:spcPts val="0"/>
              </a:spcBef>
              <a:buClr>
                <a:srgbClr val="000000"/>
              </a:buClr>
              <a:buSzPts val="1400"/>
              <a:buFont typeface="Calibri"/>
              <a:buChar char="•"/>
            </a:pPr>
            <a:r>
              <a:rPr lang="en-US" sz="1400" dirty="0">
                <a:solidFill>
                  <a:srgbClr val="000000"/>
                </a:solidFill>
                <a:highlight>
                  <a:srgbClr val="FFFFFF"/>
                </a:highlight>
              </a:rPr>
              <a:t>A pharmaceutical manufacturer is not liable for any claim or injury arising from the transfer of any cancer drug under this section, including, but not limited to, liability for failure to transfer or communicate product or consumer information regarding the transferred drug, as well as the expiration date of the transferred drug.</a:t>
            </a:r>
            <a:endParaRPr sz="1400" dirty="0">
              <a:solidFill>
                <a:srgbClr val="000000"/>
              </a:solidFill>
              <a:highlight>
                <a:srgbClr val="FFFFFF"/>
              </a:highlight>
            </a:endParaRPr>
          </a:p>
          <a:p>
            <a:pPr marL="0" marR="0" lvl="0" indent="0" algn="l" rtl="0">
              <a:lnSpc>
                <a:spcPct val="90000"/>
              </a:lnSpc>
              <a:spcBef>
                <a:spcPts val="0"/>
              </a:spcBef>
              <a:spcAft>
                <a:spcPts val="0"/>
              </a:spcAft>
              <a:buNone/>
            </a:pPr>
            <a:endParaRPr sz="1200" dirty="0">
              <a:solidFill>
                <a:srgbClr val="000080"/>
              </a:solidFill>
              <a:highlight>
                <a:srgbClr val="FFFFFF"/>
              </a:highligh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736600" y="69562"/>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800"/>
              <a:buFont typeface="Calibri"/>
              <a:buNone/>
            </a:pPr>
            <a:r>
              <a:rPr lang="en-US" sz="2400" b="0" i="0" u="none" strike="noStrike" cap="none" dirty="0">
                <a:solidFill>
                  <a:schemeClr val="dk1"/>
                </a:solidFill>
                <a:sym typeface="Calibri"/>
              </a:rPr>
              <a:t>1.4.11 Conditions regarding the return and/or reuse of pharmaceutical products, preparations, bulk drug substances/excipients, and devices – </a:t>
            </a:r>
            <a:br>
              <a:rPr lang="en-US" sz="2400" b="0" i="0" u="none" strike="noStrike" cap="none" dirty="0">
                <a:solidFill>
                  <a:schemeClr val="dk1"/>
                </a:solidFill>
                <a:sym typeface="Calibri"/>
              </a:rPr>
            </a:br>
            <a:r>
              <a:rPr lang="en-US" sz="2400" b="1" i="0" u="none" strike="noStrike" cap="none" dirty="0">
                <a:solidFill>
                  <a:srgbClr val="7030A0"/>
                </a:solidFill>
                <a:sym typeface="Calibri"/>
              </a:rPr>
              <a:t>Cancer or Other Repository Programs</a:t>
            </a:r>
            <a:endParaRPr sz="4000" b="1" dirty="0">
              <a:solidFill>
                <a:srgbClr val="7030A0"/>
              </a:solidFill>
            </a:endParaRPr>
          </a:p>
        </p:txBody>
      </p:sp>
      <p:sp>
        <p:nvSpPr>
          <p:cNvPr id="223" name="Shape 223"/>
          <p:cNvSpPr txBox="1">
            <a:spLocks noGrp="1"/>
          </p:cNvSpPr>
          <p:nvPr>
            <p:ph type="body" idx="1"/>
          </p:nvPr>
        </p:nvSpPr>
        <p:spPr>
          <a:xfrm>
            <a:off x="400627" y="1317625"/>
            <a:ext cx="11187545"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400" b="1" dirty="0">
                <a:solidFill>
                  <a:srgbClr val="000000"/>
                </a:solidFill>
                <a:highlight>
                  <a:srgbClr val="FFFFFF"/>
                </a:highlight>
              </a:rPr>
              <a:t>499.029 Cancer Drug Donation Program</a:t>
            </a:r>
            <a:endParaRPr sz="1400" b="1" dirty="0">
              <a:solidFill>
                <a:srgbClr val="000000"/>
              </a:solidFill>
              <a:highlight>
                <a:srgbClr val="FFFFFF"/>
              </a:highlight>
            </a:endParaRPr>
          </a:p>
          <a:p>
            <a:pPr marL="457200" marR="0" lvl="0" indent="-317500" algn="l" rtl="0">
              <a:lnSpc>
                <a:spcPct val="90000"/>
              </a:lnSpc>
              <a:spcBef>
                <a:spcPts val="0"/>
              </a:spcBef>
              <a:spcAft>
                <a:spcPts val="0"/>
              </a:spcAft>
              <a:buClr>
                <a:srgbClr val="000000"/>
              </a:buClr>
              <a:buSzPts val="1400"/>
              <a:buFont typeface="Calibri"/>
              <a:buChar char="•"/>
            </a:pPr>
            <a:r>
              <a:rPr lang="en-US" sz="1400" dirty="0">
                <a:solidFill>
                  <a:srgbClr val="000000"/>
                </a:solidFill>
                <a:highlight>
                  <a:srgbClr val="FFFFFF"/>
                </a:highlight>
              </a:rPr>
              <a:t>A cancer drug may only be accepted or dispensed under the program if the drug is in its original, unopened, sealed container, or in a tamper-evident unit-dose packaging, except that a cancer drug packaged in single-unit doses may be accepted and dispensed if the outside packaging is opened but the single-unit-dose packaging is unopened with tamper-resistant packaging intact</a:t>
            </a:r>
          </a:p>
          <a:p>
            <a:pPr marL="457200" marR="0" lvl="0" indent="-317500" algn="l" rtl="0">
              <a:lnSpc>
                <a:spcPct val="90000"/>
              </a:lnSpc>
              <a:spcBef>
                <a:spcPts val="0"/>
              </a:spcBef>
              <a:spcAft>
                <a:spcPts val="0"/>
              </a:spcAft>
              <a:buClr>
                <a:srgbClr val="000000"/>
              </a:buClr>
              <a:buSzPts val="1400"/>
              <a:buFont typeface="Calibri"/>
              <a:buChar char="•"/>
            </a:pPr>
            <a:endParaRPr sz="1400" dirty="0">
              <a:solidFill>
                <a:srgbClr val="000000"/>
              </a:solidFill>
              <a:highlight>
                <a:srgbClr val="FFFFFF"/>
              </a:highlight>
            </a:endParaRPr>
          </a:p>
          <a:p>
            <a:pPr marL="457200" marR="0" lvl="0" indent="-317500" algn="l" rtl="0">
              <a:lnSpc>
                <a:spcPct val="90000"/>
              </a:lnSpc>
              <a:spcBef>
                <a:spcPts val="0"/>
              </a:spcBef>
              <a:spcAft>
                <a:spcPts val="0"/>
              </a:spcAft>
              <a:buClr>
                <a:srgbClr val="000000"/>
              </a:buClr>
              <a:buSzPts val="1400"/>
              <a:buFont typeface="Calibri"/>
              <a:buChar char="•"/>
            </a:pPr>
            <a:r>
              <a:rPr lang="en-US" sz="1400" dirty="0">
                <a:solidFill>
                  <a:srgbClr val="000000"/>
                </a:solidFill>
                <a:highlight>
                  <a:srgbClr val="FFFFFF"/>
                </a:highlight>
              </a:rPr>
              <a:t>A cancer drug may not be accepted or dispensed under the program if the drug bears an expiration date that is less than 6 months after the date the drug was donated or if the drug appears to have been tampered with or mislabeled </a:t>
            </a:r>
          </a:p>
          <a:p>
            <a:pPr marL="457200" marR="0" lvl="0" indent="-317500" algn="l" rtl="0">
              <a:lnSpc>
                <a:spcPct val="90000"/>
              </a:lnSpc>
              <a:spcBef>
                <a:spcPts val="0"/>
              </a:spcBef>
              <a:spcAft>
                <a:spcPts val="0"/>
              </a:spcAft>
              <a:buClr>
                <a:srgbClr val="000000"/>
              </a:buClr>
              <a:buSzPts val="1400"/>
              <a:buFont typeface="Calibri"/>
              <a:buChar char="•"/>
            </a:pPr>
            <a:endParaRPr lang="en-US" sz="1400" dirty="0">
              <a:solidFill>
                <a:srgbClr val="000000"/>
              </a:solidFill>
              <a:highlight>
                <a:srgbClr val="FFFFFF"/>
              </a:highlight>
            </a:endParaRPr>
          </a:p>
          <a:p>
            <a:pPr lvl="0" indent="-317500">
              <a:spcBef>
                <a:spcPts val="0"/>
              </a:spcBef>
              <a:buClr>
                <a:srgbClr val="000000"/>
              </a:buClr>
              <a:buSzPts val="1400"/>
              <a:buFont typeface="Calibri"/>
              <a:buChar char="•"/>
            </a:pPr>
            <a:r>
              <a:rPr lang="en-US" sz="1400" dirty="0">
                <a:solidFill>
                  <a:srgbClr val="000000"/>
                </a:solidFill>
                <a:highlight>
                  <a:srgbClr val="FFFFFF"/>
                </a:highlight>
              </a:rPr>
              <a:t>Prior to being dispensed to an eligible patient, the cancer drug or supplies donated under the program shall be inspected by a pharmacist to determine that the drug and supplies do not appear to have been tampered with or mislabeled</a:t>
            </a:r>
          </a:p>
          <a:p>
            <a:pPr lvl="0" indent="-317500">
              <a:spcBef>
                <a:spcPts val="0"/>
              </a:spcBef>
              <a:buClr>
                <a:srgbClr val="000000"/>
              </a:buClr>
              <a:buSzPts val="1400"/>
              <a:buFont typeface="Calibri"/>
              <a:buChar char="•"/>
            </a:pPr>
            <a:endParaRPr lang="en-US" sz="1400" dirty="0">
              <a:solidFill>
                <a:srgbClr val="000000"/>
              </a:solidFill>
              <a:highlight>
                <a:srgbClr val="FFFFFF"/>
              </a:highlight>
            </a:endParaRPr>
          </a:p>
          <a:p>
            <a:pPr lvl="0" indent="-317500">
              <a:spcBef>
                <a:spcPts val="0"/>
              </a:spcBef>
              <a:buClr>
                <a:srgbClr val="000000"/>
              </a:buClr>
              <a:buSzPts val="1400"/>
              <a:buFont typeface="Calibri"/>
              <a:buChar char="•"/>
            </a:pPr>
            <a:r>
              <a:rPr lang="en-US" sz="1400" dirty="0">
                <a:solidFill>
                  <a:srgbClr val="000000"/>
                </a:solidFill>
                <a:highlight>
                  <a:srgbClr val="FFFFFF"/>
                </a:highlight>
              </a:rPr>
              <a:t>A donation of cancer drugs or supplies shall be made only at a participant facility. A participant facility may decline to accept a donation. A participant facility that accepts donated cancer drugs or supplies under the program shall comply with all applicable provisions of state and federal law relating to the storage and dispensing of the donated cancer drugs or supplies</a:t>
            </a:r>
          </a:p>
          <a:p>
            <a:pPr lvl="0" indent="-317500">
              <a:spcBef>
                <a:spcPts val="0"/>
              </a:spcBef>
              <a:buClr>
                <a:srgbClr val="000000"/>
              </a:buClr>
              <a:buSzPts val="1400"/>
              <a:buFont typeface="Calibri"/>
              <a:buChar char="•"/>
            </a:pPr>
            <a:endParaRPr lang="en-US" sz="1400" dirty="0">
              <a:solidFill>
                <a:srgbClr val="000000"/>
              </a:solidFill>
              <a:highlight>
                <a:srgbClr val="FFFFFF"/>
              </a:highlight>
            </a:endParaRPr>
          </a:p>
          <a:p>
            <a:pPr lvl="0" indent="-317500">
              <a:spcBef>
                <a:spcPts val="0"/>
              </a:spcBef>
              <a:buClr>
                <a:srgbClr val="000000"/>
              </a:buClr>
              <a:buSzPts val="1400"/>
              <a:buFont typeface="Calibri"/>
              <a:buChar char="•"/>
            </a:pPr>
            <a:r>
              <a:rPr lang="en-US" sz="1400" dirty="0">
                <a:solidFill>
                  <a:srgbClr val="000000"/>
                </a:solidFill>
                <a:highlight>
                  <a:srgbClr val="FFFFFF"/>
                </a:highlight>
              </a:rPr>
              <a:t>A dispenser of donated cancer drugs or supplies may not submit a claim or otherwise seek reimbursement from any public or private third-party </a:t>
            </a:r>
            <a:r>
              <a:rPr lang="en-US" sz="1400" dirty="0" err="1">
                <a:solidFill>
                  <a:srgbClr val="000000"/>
                </a:solidFill>
                <a:highlight>
                  <a:srgbClr val="FFFFFF"/>
                </a:highlight>
              </a:rPr>
              <a:t>payor</a:t>
            </a:r>
            <a:r>
              <a:rPr lang="en-US" sz="1400" dirty="0">
                <a:solidFill>
                  <a:srgbClr val="000000"/>
                </a:solidFill>
                <a:highlight>
                  <a:srgbClr val="FFFFFF"/>
                </a:highlight>
              </a:rPr>
              <a:t> for donated cancer drugs or supplies dispensed to any patient under the program, and a public or private third-party </a:t>
            </a:r>
            <a:r>
              <a:rPr lang="en-US" sz="1400" dirty="0" err="1">
                <a:solidFill>
                  <a:srgbClr val="000000"/>
                </a:solidFill>
                <a:highlight>
                  <a:srgbClr val="FFFFFF"/>
                </a:highlight>
              </a:rPr>
              <a:t>payor</a:t>
            </a:r>
            <a:r>
              <a:rPr lang="en-US" sz="1400" dirty="0">
                <a:solidFill>
                  <a:srgbClr val="000000"/>
                </a:solidFill>
                <a:highlight>
                  <a:srgbClr val="FFFFFF"/>
                </a:highlight>
              </a:rPr>
              <a:t> is not required to provide reimbursement to a dispenser for donated cancer drugs or supplies dispensed to any patient under the program</a:t>
            </a:r>
          </a:p>
          <a:p>
            <a:pPr marL="457200" marR="0" lvl="0" indent="-317500" algn="l" rtl="0">
              <a:lnSpc>
                <a:spcPct val="90000"/>
              </a:lnSpc>
              <a:spcBef>
                <a:spcPts val="0"/>
              </a:spcBef>
              <a:spcAft>
                <a:spcPts val="0"/>
              </a:spcAft>
              <a:buClr>
                <a:srgbClr val="000000"/>
              </a:buClr>
              <a:buSzPts val="1400"/>
              <a:buFont typeface="Calibri"/>
              <a:buChar char="•"/>
            </a:pPr>
            <a:endParaRPr sz="1400" dirty="0">
              <a:solidFill>
                <a:srgbClr val="000000"/>
              </a:solidFill>
              <a:highlight>
                <a:srgbClr val="FFFFFF"/>
              </a:highlight>
            </a:endParaRPr>
          </a:p>
          <a:p>
            <a:pPr marL="457200" marR="0" lvl="0" indent="-317500" algn="l" rtl="0">
              <a:lnSpc>
                <a:spcPct val="90000"/>
              </a:lnSpc>
              <a:spcBef>
                <a:spcPts val="0"/>
              </a:spcBef>
              <a:spcAft>
                <a:spcPts val="0"/>
              </a:spcAft>
              <a:buClr>
                <a:srgbClr val="000000"/>
              </a:buClr>
              <a:buSzPts val="1400"/>
              <a:buFont typeface="Calibri"/>
              <a:buChar char="•"/>
            </a:pPr>
            <a:r>
              <a:rPr lang="en-US" sz="1400" dirty="0">
                <a:solidFill>
                  <a:srgbClr val="000000"/>
                </a:solidFill>
              </a:rPr>
              <a:t>A Florida resident is ineligible to participate in the cancer drug donation program if the person is eligible to receive cancer drugs or supplies through the Medicaid program, third-party insurer or any other prescription drug program funded in whole or in part by the Federal Government, unless these benefits have been exhausted, or a certain cancer drug or supply need by the patient is not covered by the prescription drug program</a:t>
            </a:r>
          </a:p>
          <a:p>
            <a:pPr marL="457200" marR="0" lvl="0" indent="-317500" algn="l" rtl="0">
              <a:lnSpc>
                <a:spcPct val="90000"/>
              </a:lnSpc>
              <a:spcBef>
                <a:spcPts val="0"/>
              </a:spcBef>
              <a:spcAft>
                <a:spcPts val="0"/>
              </a:spcAft>
              <a:buClr>
                <a:srgbClr val="000000"/>
              </a:buClr>
              <a:buSzPts val="1400"/>
              <a:buFont typeface="Calibri"/>
              <a:buChar char="•"/>
            </a:pPr>
            <a:endParaRPr sz="1400" dirty="0">
              <a:solidFill>
                <a:schemeClr val="tx1"/>
              </a:solidFill>
            </a:endParaRPr>
          </a:p>
          <a:p>
            <a:pPr marL="457200" marR="0" lvl="0" indent="-317500" algn="l" rtl="0">
              <a:lnSpc>
                <a:spcPct val="90000"/>
              </a:lnSpc>
              <a:spcBef>
                <a:spcPts val="0"/>
              </a:spcBef>
              <a:spcAft>
                <a:spcPts val="0"/>
              </a:spcAft>
              <a:buClr>
                <a:srgbClr val="000000"/>
              </a:buClr>
              <a:buSzPts val="1400"/>
              <a:buFont typeface="Calibri"/>
              <a:buChar char="•"/>
            </a:pPr>
            <a:r>
              <a:rPr lang="en-US" sz="1400" dirty="0">
                <a:solidFill>
                  <a:schemeClr val="tx1"/>
                </a:solidFill>
                <a:highlight>
                  <a:srgbClr val="FFFFFF"/>
                </a:highlight>
              </a:rPr>
              <a:t>The department shall establish and maintain a participant facility registry for the program. The participant facility registry shall include the participant facility’s name, address, and telephone number. The list shall be available on the DOH website. Website also shall contain links to cancer drug manufacturers that offer drug assistance programs or free medication</a:t>
            </a:r>
            <a:endParaRPr sz="1400" dirty="0">
              <a:solidFill>
                <a:schemeClr val="tx1"/>
              </a:solidFill>
            </a:endParaRPr>
          </a:p>
          <a:p>
            <a:pPr marL="0" marR="0" lvl="0" indent="0" algn="l" rtl="0">
              <a:lnSpc>
                <a:spcPct val="90000"/>
              </a:lnSpc>
              <a:spcBef>
                <a:spcPts val="0"/>
              </a:spcBef>
              <a:spcAft>
                <a:spcPts val="0"/>
              </a:spcAft>
              <a:buNone/>
            </a:pPr>
            <a:endParaRPr sz="1200" dirty="0">
              <a:solidFill>
                <a:srgbClr val="000080"/>
              </a:solidFill>
              <a:highlight>
                <a:srgbClr val="FFFFFF"/>
              </a:highlight>
            </a:endParaRPr>
          </a:p>
        </p:txBody>
      </p:sp>
    </p:spTree>
    <p:extLst>
      <p:ext uri="{BB962C8B-B14F-4D97-AF65-F5344CB8AC3E}">
        <p14:creationId xmlns:p14="http://schemas.microsoft.com/office/powerpoint/2010/main" val="4470291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buSzPts val="2800"/>
            </a:pPr>
            <a:r>
              <a:rPr lang="en-US" sz="2400" dirty="0"/>
              <a:t>1.4.11 Conditions regarding the return and/or reuse of pharmaceutical products, preparations, bulk drug substances/excipients, and devices – </a:t>
            </a:r>
            <a:br>
              <a:rPr lang="en-US" sz="2400" dirty="0"/>
            </a:br>
            <a:r>
              <a:rPr lang="en-US" sz="2400" b="1" dirty="0">
                <a:solidFill>
                  <a:srgbClr val="7030A0"/>
                </a:solidFill>
              </a:rPr>
              <a:t>Cancer or Other Repository Programs </a:t>
            </a:r>
            <a:r>
              <a:rPr lang="en-US" sz="2400" dirty="0">
                <a:solidFill>
                  <a:schemeClr val="tx1"/>
                </a:solidFill>
              </a:rPr>
              <a:t>- 61N-1.026 Cancer Drug Donation Program</a:t>
            </a:r>
            <a:endParaRPr sz="4000" b="1" dirty="0">
              <a:solidFill>
                <a:srgbClr val="7030A0"/>
              </a:solidFill>
            </a:endParaRPr>
          </a:p>
        </p:txBody>
      </p:sp>
      <p:sp>
        <p:nvSpPr>
          <p:cNvPr id="223" name="Shape 223"/>
          <p:cNvSpPr txBox="1">
            <a:spLocks noGrp="1"/>
          </p:cNvSpPr>
          <p:nvPr>
            <p:ph type="body" idx="1"/>
          </p:nvPr>
        </p:nvSpPr>
        <p:spPr>
          <a:xfrm>
            <a:off x="563187" y="1690688"/>
            <a:ext cx="6153497" cy="4351338"/>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en-US" sz="1400" b="1" dirty="0">
                <a:solidFill>
                  <a:srgbClr val="000000"/>
                </a:solidFill>
                <a:highlight>
                  <a:srgbClr val="FFFFFF"/>
                </a:highlight>
              </a:rPr>
              <a:t>61N-1.026 Cancer Drug Donation Program</a:t>
            </a:r>
          </a:p>
          <a:p>
            <a:pPr marL="0" lvl="0" indent="0">
              <a:spcBef>
                <a:spcPts val="0"/>
              </a:spcBef>
              <a:buNone/>
            </a:pPr>
            <a:endParaRPr lang="en-US" sz="1400" b="1" dirty="0">
              <a:solidFill>
                <a:srgbClr val="000000"/>
              </a:solidFill>
              <a:highlight>
                <a:srgbClr val="FFFFFF"/>
              </a:highlight>
            </a:endParaRPr>
          </a:p>
          <a:p>
            <a:pPr marL="0" lvl="0" indent="0">
              <a:spcBef>
                <a:spcPts val="0"/>
              </a:spcBef>
              <a:buNone/>
            </a:pPr>
            <a:r>
              <a:rPr lang="en-US" sz="1400" b="1" dirty="0">
                <a:solidFill>
                  <a:srgbClr val="000000"/>
                </a:solidFill>
                <a:highlight>
                  <a:srgbClr val="FFFFFF"/>
                </a:highlight>
              </a:rPr>
              <a:t>Recipient Eligibility</a:t>
            </a:r>
          </a:p>
          <a:p>
            <a:pPr marL="285750" indent="-285750">
              <a:spcBef>
                <a:spcPts val="0"/>
              </a:spcBef>
            </a:pPr>
            <a:r>
              <a:rPr lang="en-US" sz="1400" dirty="0">
                <a:solidFill>
                  <a:schemeClr val="tx1"/>
                </a:solidFill>
              </a:rPr>
              <a:t>A Florida resident who is diagnosed with cancer is eligible to receive drugs or supplies under the cancer drug donation program unless they are eligible to receive cancer drugs or supplies through the Medicaid program, third-party insurer or any other prescription drug program funded in whole or in part by the Federal Government, unless these benefits have been exhausted, or a certain cancer drug or supply need by the patient is not covered by the prescription drug program </a:t>
            </a:r>
          </a:p>
          <a:p>
            <a:pPr marL="0" indent="0">
              <a:spcBef>
                <a:spcPts val="0"/>
              </a:spcBef>
              <a:buNone/>
            </a:pPr>
            <a:r>
              <a:rPr lang="en-US" sz="1400" b="1" dirty="0">
                <a:solidFill>
                  <a:schemeClr val="tx1"/>
                </a:solidFill>
              </a:rPr>
              <a:t>Donor Eligibility</a:t>
            </a:r>
          </a:p>
          <a:p>
            <a:pPr marL="285750" indent="-285750">
              <a:spcBef>
                <a:spcPts val="0"/>
              </a:spcBef>
            </a:pPr>
            <a:r>
              <a:rPr lang="en-US" sz="1400" dirty="0">
                <a:solidFill>
                  <a:schemeClr val="tx1"/>
                </a:solidFill>
              </a:rPr>
              <a:t>A donor is a patient or patient representative who donates cancer drugs or supplies needed to administer cancer drugs that have been maintained within a closed drug delivery system</a:t>
            </a:r>
          </a:p>
          <a:p>
            <a:pPr marL="285750" indent="-285750">
              <a:spcBef>
                <a:spcPts val="0"/>
              </a:spcBef>
            </a:pPr>
            <a:r>
              <a:rPr lang="en-US" sz="1400" dirty="0">
                <a:solidFill>
                  <a:schemeClr val="tx1"/>
                </a:solidFill>
              </a:rPr>
              <a:t>Also can be health care facilities, nursing homes, hospices, or hospitals with closed drug delivery systems</a:t>
            </a:r>
          </a:p>
          <a:p>
            <a:pPr marL="285750" indent="-285750">
              <a:spcBef>
                <a:spcPts val="0"/>
              </a:spcBef>
            </a:pPr>
            <a:r>
              <a:rPr lang="en-US" sz="1400" dirty="0">
                <a:solidFill>
                  <a:schemeClr val="tx1"/>
                </a:solidFill>
              </a:rPr>
              <a:t>Also pharmacies, drug manufacturers, medical device manufacturers or suppliers, or wholesalers of drugs or supplies</a:t>
            </a:r>
          </a:p>
          <a:p>
            <a:pPr marL="285750" indent="-285750">
              <a:spcBef>
                <a:spcPts val="0"/>
              </a:spcBef>
            </a:pPr>
            <a:r>
              <a:rPr lang="en-US" sz="1400" dirty="0">
                <a:solidFill>
                  <a:schemeClr val="tx1"/>
                </a:solidFill>
              </a:rPr>
              <a:t>Donors can also be physicians (MDs &amp; DOs) who receive cancer drugs or supplies directly from a drug manufacturer, wholesale distributor, or pharmacy</a:t>
            </a:r>
            <a:endParaRPr sz="1400" dirty="0">
              <a:solidFill>
                <a:schemeClr val="tx1"/>
              </a:solidFill>
            </a:endParaRPr>
          </a:p>
          <a:p>
            <a:pPr marL="0" marR="0" lvl="0" indent="0" algn="l" rtl="0">
              <a:lnSpc>
                <a:spcPct val="90000"/>
              </a:lnSpc>
              <a:spcBef>
                <a:spcPts val="0"/>
              </a:spcBef>
              <a:spcAft>
                <a:spcPts val="0"/>
              </a:spcAft>
              <a:buNone/>
            </a:pPr>
            <a:endParaRPr sz="1200" dirty="0">
              <a:solidFill>
                <a:srgbClr val="000080"/>
              </a:solidFill>
              <a:highlight>
                <a:srgbClr val="FFFFFF"/>
              </a:highligh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6684" y="1558563"/>
            <a:ext cx="4954316" cy="2609273"/>
          </a:xfrm>
          <a:prstGeom prst="rect">
            <a:avLst/>
          </a:prstGeom>
        </p:spPr>
      </p:pic>
      <p:sp>
        <p:nvSpPr>
          <p:cNvPr id="5" name="TextBox 4"/>
          <p:cNvSpPr txBox="1"/>
          <p:nvPr/>
        </p:nvSpPr>
        <p:spPr>
          <a:xfrm>
            <a:off x="6716684" y="4213105"/>
            <a:ext cx="5329382" cy="2492990"/>
          </a:xfrm>
          <a:prstGeom prst="rect">
            <a:avLst/>
          </a:prstGeom>
          <a:noFill/>
        </p:spPr>
        <p:txBody>
          <a:bodyPr wrap="square" rtlCol="0">
            <a:spAutoFit/>
          </a:bodyPr>
          <a:lstStyle/>
          <a:p>
            <a:r>
              <a:rPr lang="en-US" sz="1200" dirty="0" err="1"/>
              <a:t>Deadpool</a:t>
            </a:r>
            <a:r>
              <a:rPr lang="en-US" sz="1200" dirty="0"/>
              <a:t> wearing pink, instead of his normal red, to raise money for a cancer charity like a cutie pie! For the non nerdy, </a:t>
            </a:r>
            <a:r>
              <a:rPr lang="en-US" sz="1200" dirty="0" err="1"/>
              <a:t>Deadpool</a:t>
            </a:r>
            <a:r>
              <a:rPr lang="en-US" sz="1200" dirty="0"/>
              <a:t>, the character, had cancer, so he doesn’t like it. But he would like cancer drug donation programs!</a:t>
            </a:r>
          </a:p>
          <a:p>
            <a:endParaRPr lang="en-US" sz="1200" dirty="0"/>
          </a:p>
          <a:p>
            <a:r>
              <a:rPr lang="en-US" sz="1200" dirty="0" err="1"/>
              <a:t>Deadpool</a:t>
            </a:r>
            <a:r>
              <a:rPr lang="en-US" sz="1200" dirty="0"/>
              <a:t> said in his fundraising announcement: </a:t>
            </a:r>
          </a:p>
          <a:p>
            <a:r>
              <a:rPr lang="en-US" sz="1200" dirty="0"/>
              <a:t>"Oh, hello there, you may be wondering, 'Why the pink suit?'... Pink is tied, like a beautiful ribbon, to a cause very close to me: cancer. So, </a:t>
            </a:r>
            <a:r>
              <a:rPr lang="en-US" sz="1200" dirty="0" err="1"/>
              <a:t>Omaze</a:t>
            </a:r>
            <a:r>
              <a:rPr lang="en-US" sz="1200" dirty="0"/>
              <a:t> and I are joining together to scare up some serious cash for F**k Cancer.“</a:t>
            </a:r>
          </a:p>
          <a:p>
            <a:endParaRPr lang="en-US" sz="1200" dirty="0"/>
          </a:p>
          <a:p>
            <a:r>
              <a:rPr lang="en-US" sz="1200" dirty="0"/>
              <a:t>I love his pink stuff (look at the unicorns, nail polish, pink lights, pink lemonade, duckies, and donut!! This is what I like about him! Only the cute, non raunchy stuff!)</a:t>
            </a:r>
          </a:p>
        </p:txBody>
      </p:sp>
    </p:spTree>
    <p:extLst>
      <p:ext uri="{BB962C8B-B14F-4D97-AF65-F5344CB8AC3E}">
        <p14:creationId xmlns:p14="http://schemas.microsoft.com/office/powerpoint/2010/main" val="10129854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buSzPts val="2800"/>
            </a:pPr>
            <a:r>
              <a:rPr lang="en-US" sz="2400" dirty="0"/>
              <a:t>1.4.11 Conditions regarding the return and/or reuse of pharmaceutical products, preparations, bulk drug substances/excipients, and devices – </a:t>
            </a:r>
            <a:br>
              <a:rPr lang="en-US" sz="2400" dirty="0"/>
            </a:br>
            <a:r>
              <a:rPr lang="en-US" sz="2400" b="1" dirty="0">
                <a:solidFill>
                  <a:srgbClr val="7030A0"/>
                </a:solidFill>
              </a:rPr>
              <a:t>Cancer or Other Repository Programs </a:t>
            </a:r>
            <a:r>
              <a:rPr lang="en-US" sz="2400" dirty="0">
                <a:solidFill>
                  <a:schemeClr val="tx1"/>
                </a:solidFill>
              </a:rPr>
              <a:t>- 61N-1.026 Cancer Drug Donation Program</a:t>
            </a:r>
            <a:endParaRPr sz="4000" b="1" dirty="0">
              <a:solidFill>
                <a:srgbClr val="7030A0"/>
              </a:solidFill>
            </a:endParaRPr>
          </a:p>
        </p:txBody>
      </p:sp>
      <p:sp>
        <p:nvSpPr>
          <p:cNvPr id="223" name="Shape 223"/>
          <p:cNvSpPr txBox="1">
            <a:spLocks noGrp="1"/>
          </p:cNvSpPr>
          <p:nvPr>
            <p:ph type="body" idx="1"/>
          </p:nvPr>
        </p:nvSpPr>
        <p:spPr>
          <a:xfrm>
            <a:off x="563187" y="1690688"/>
            <a:ext cx="7361613" cy="4351338"/>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en-US" sz="1400" b="1" dirty="0">
                <a:solidFill>
                  <a:srgbClr val="000000"/>
                </a:solidFill>
                <a:highlight>
                  <a:srgbClr val="FFFFFF"/>
                </a:highlight>
              </a:rPr>
              <a:t>Requirements for Participant Facilities</a:t>
            </a:r>
          </a:p>
          <a:p>
            <a:pPr marL="0" lvl="0" indent="0">
              <a:spcBef>
                <a:spcPts val="0"/>
              </a:spcBef>
              <a:buNone/>
            </a:pPr>
            <a:endParaRPr lang="en-US" sz="1400" b="1" dirty="0">
              <a:solidFill>
                <a:srgbClr val="000000"/>
              </a:solidFill>
              <a:highlight>
                <a:srgbClr val="FFFFFF"/>
              </a:highlight>
            </a:endParaRPr>
          </a:p>
          <a:p>
            <a:pPr marL="0" indent="0">
              <a:spcBef>
                <a:spcPts val="0"/>
              </a:spcBef>
              <a:buNone/>
            </a:pPr>
            <a:r>
              <a:rPr lang="en-US" sz="1400" b="1" dirty="0">
                <a:solidFill>
                  <a:schemeClr val="tx1"/>
                </a:solidFill>
                <a:highlight>
                  <a:srgbClr val="FFFFFF"/>
                </a:highlight>
                <a:latin typeface="Calibri" panose="020F0502020204030204" pitchFamily="34" charset="0"/>
                <a:cs typeface="Calibri" panose="020F0502020204030204" pitchFamily="34" charset="0"/>
              </a:rPr>
              <a:t>Eligibility</a:t>
            </a:r>
          </a:p>
          <a:p>
            <a:pPr marL="171450" indent="-171450">
              <a:spcBef>
                <a:spcPts val="0"/>
              </a:spcBef>
            </a:pPr>
            <a:r>
              <a:rPr lang="en-US" sz="1400" dirty="0">
                <a:solidFill>
                  <a:schemeClr val="tx1"/>
                </a:solidFill>
                <a:highlight>
                  <a:srgbClr val="FFFFFF"/>
                </a:highlight>
                <a:latin typeface="Calibri" panose="020F0502020204030204" pitchFamily="34" charset="0"/>
                <a:cs typeface="Calibri" panose="020F0502020204030204" pitchFamily="34" charset="0"/>
              </a:rPr>
              <a:t>Only a Class II Institutional Pharmacy that accepts, stores, and dispenses donated cancer drugs and supplies may participate in the cancer drug donation program</a:t>
            </a:r>
          </a:p>
          <a:p>
            <a:pPr marL="0" indent="0">
              <a:spcBef>
                <a:spcPts val="0"/>
              </a:spcBef>
              <a:buNone/>
            </a:pPr>
            <a:r>
              <a:rPr lang="en-US" sz="1400" b="1" dirty="0">
                <a:solidFill>
                  <a:schemeClr val="tx1"/>
                </a:solidFill>
                <a:highlight>
                  <a:srgbClr val="FFFFFF"/>
                </a:highlight>
                <a:latin typeface="Calibri" panose="020F0502020204030204" pitchFamily="34" charset="0"/>
                <a:cs typeface="Calibri" panose="020F0502020204030204" pitchFamily="34" charset="0"/>
              </a:rPr>
              <a:t>Notice of Participation</a:t>
            </a:r>
          </a:p>
          <a:p>
            <a:pPr marL="171450" indent="-171450">
              <a:spcBef>
                <a:spcPts val="0"/>
              </a:spcBef>
            </a:pPr>
            <a:r>
              <a:rPr lang="en-US" sz="1400" dirty="0">
                <a:solidFill>
                  <a:schemeClr val="tx1"/>
                </a:solidFill>
                <a:highlight>
                  <a:srgbClr val="FFFFFF"/>
                </a:highlight>
                <a:latin typeface="Calibri" panose="020F0502020204030204" pitchFamily="34" charset="0"/>
                <a:cs typeface="Calibri" panose="020F0502020204030204" pitchFamily="34" charset="0"/>
              </a:rPr>
              <a:t>Participation is voluntary</a:t>
            </a:r>
          </a:p>
          <a:p>
            <a:pPr marL="171450" indent="-171450">
              <a:spcBef>
                <a:spcPts val="0"/>
              </a:spcBef>
            </a:pPr>
            <a:r>
              <a:rPr lang="en-US" sz="1400" dirty="0">
                <a:solidFill>
                  <a:schemeClr val="tx1"/>
                </a:solidFill>
                <a:highlight>
                  <a:srgbClr val="FFFFFF"/>
                </a:highlight>
                <a:latin typeface="Calibri" panose="020F0502020204030204" pitchFamily="34" charset="0"/>
                <a:cs typeface="Calibri" panose="020F0502020204030204" pitchFamily="34" charset="0"/>
              </a:rPr>
              <a:t>To be eligible for participation in the cancer drug donation program, a Class II Institutional Pharmacy must elect to participate, fill out a form, and provide the department with all of the following:</a:t>
            </a:r>
          </a:p>
          <a:p>
            <a:pPr marL="628650" lvl="1" indent="-171450">
              <a:spcBef>
                <a:spcPts val="0"/>
              </a:spcBef>
            </a:pPr>
            <a:r>
              <a:rPr lang="en-US" sz="1400" dirty="0">
                <a:solidFill>
                  <a:schemeClr val="tx1"/>
                </a:solidFill>
                <a:highlight>
                  <a:srgbClr val="FFFFFF"/>
                </a:highlight>
                <a:latin typeface="Calibri" panose="020F0502020204030204" pitchFamily="34" charset="0"/>
                <a:cs typeface="Calibri" panose="020F0502020204030204" pitchFamily="34" charset="0"/>
              </a:rPr>
              <a:t>The name, permit number, street address, and telephone number of the pharmacy</a:t>
            </a:r>
          </a:p>
          <a:p>
            <a:pPr marL="628650" lvl="1" indent="-171450">
              <a:spcBef>
                <a:spcPts val="0"/>
              </a:spcBef>
            </a:pPr>
            <a:r>
              <a:rPr lang="en-US" sz="1400" dirty="0">
                <a:solidFill>
                  <a:schemeClr val="tx1"/>
                </a:solidFill>
                <a:highlight>
                  <a:srgbClr val="FFFFFF"/>
                </a:highlight>
                <a:latin typeface="Calibri" panose="020F0502020204030204" pitchFamily="34" charset="0"/>
                <a:cs typeface="Calibri" panose="020F0502020204030204" pitchFamily="34" charset="0"/>
              </a:rPr>
              <a:t>The name and telephone number of a pharmacist or another contact as determined by the pharmacist who is employed by or under contract with the pharmacy</a:t>
            </a:r>
          </a:p>
          <a:p>
            <a:pPr marL="628650" lvl="1" indent="-171450">
              <a:spcBef>
                <a:spcPts val="0"/>
              </a:spcBef>
            </a:pPr>
            <a:r>
              <a:rPr lang="en-US" sz="1400" dirty="0">
                <a:solidFill>
                  <a:schemeClr val="tx1"/>
                </a:solidFill>
                <a:highlight>
                  <a:srgbClr val="FFFFFF"/>
                </a:highlight>
                <a:latin typeface="Calibri" panose="020F0502020204030204" pitchFamily="34" charset="0"/>
                <a:cs typeface="Calibri" panose="020F0502020204030204" pitchFamily="34" charset="0"/>
              </a:rPr>
              <a:t>A statement indicating the pharmacy meets the eligibility requirements (i.e. it is a Class II Institutional Pharmacy that accepts, stores, and dispenses cancer drugs and supplies)</a:t>
            </a:r>
          </a:p>
          <a:p>
            <a:pPr marL="0" indent="0">
              <a:spcBef>
                <a:spcPts val="0"/>
              </a:spcBef>
              <a:buNone/>
            </a:pPr>
            <a:r>
              <a:rPr lang="en-US" sz="1400" b="1" dirty="0">
                <a:solidFill>
                  <a:schemeClr val="tx1"/>
                </a:solidFill>
                <a:highlight>
                  <a:srgbClr val="FFFFFF"/>
                </a:highlight>
                <a:latin typeface="Calibri" panose="020F0502020204030204" pitchFamily="34" charset="0"/>
                <a:cs typeface="Calibri" panose="020F0502020204030204" pitchFamily="34" charset="0"/>
              </a:rPr>
              <a:t>Withdrawal from participation</a:t>
            </a:r>
          </a:p>
          <a:p>
            <a:pPr marL="285750" indent="-285750">
              <a:spcBef>
                <a:spcPts val="0"/>
              </a:spcBef>
            </a:pPr>
            <a:r>
              <a:rPr lang="en-US" sz="1400" dirty="0">
                <a:solidFill>
                  <a:schemeClr val="tx1"/>
                </a:solidFill>
                <a:highlight>
                  <a:srgbClr val="FFFFFF"/>
                </a:highlight>
                <a:latin typeface="Calibri" panose="020F0502020204030204" pitchFamily="34" charset="0"/>
                <a:cs typeface="Calibri" panose="020F0502020204030204" pitchFamily="34" charset="0"/>
              </a:rPr>
              <a:t>A pharmacy may withdraw from participation in the cancer drug donation program upon at least 10 days written notification to the department by filling out a Cancer Drug Donation Program Notice of Participation or Withdrawal Form </a:t>
            </a:r>
          </a:p>
          <a:p>
            <a:pPr marL="0" indent="0">
              <a:spcBef>
                <a:spcPts val="0"/>
              </a:spcBef>
              <a:buNone/>
            </a:pPr>
            <a:r>
              <a:rPr lang="en-US" sz="1400" b="1" dirty="0">
                <a:solidFill>
                  <a:schemeClr val="tx1"/>
                </a:solidFill>
                <a:highlight>
                  <a:srgbClr val="FFFFFF"/>
                </a:highlight>
                <a:latin typeface="Calibri" panose="020F0502020204030204" pitchFamily="34" charset="0"/>
                <a:cs typeface="Calibri" panose="020F0502020204030204" pitchFamily="34" charset="0"/>
              </a:rPr>
              <a:t>Storage</a:t>
            </a:r>
          </a:p>
          <a:p>
            <a:pPr marL="171450" indent="-171450">
              <a:spcBef>
                <a:spcPts val="0"/>
              </a:spcBef>
            </a:pPr>
            <a:r>
              <a:rPr lang="en-US" sz="1400" dirty="0">
                <a:solidFill>
                  <a:schemeClr val="tx1"/>
                </a:solidFill>
                <a:highlight>
                  <a:srgbClr val="FFFFFF"/>
                </a:highlight>
                <a:latin typeface="Calibri" panose="020F0502020204030204" pitchFamily="34" charset="0"/>
                <a:cs typeface="Calibri" panose="020F0502020204030204" pitchFamily="34" charset="0"/>
              </a:rPr>
              <a:t>Shall be stored in a secure storage area under environmental conditions appropriate for the cancer drugs or supplies being stored</a:t>
            </a:r>
          </a:p>
          <a:p>
            <a:pPr marL="171450" indent="-171450">
              <a:spcBef>
                <a:spcPts val="0"/>
              </a:spcBef>
            </a:pPr>
            <a:r>
              <a:rPr lang="en-US" sz="1400" dirty="0">
                <a:solidFill>
                  <a:schemeClr val="tx1"/>
                </a:solidFill>
                <a:highlight>
                  <a:srgbClr val="FFFFFF"/>
                </a:highlight>
                <a:latin typeface="Calibri" panose="020F0502020204030204" pitchFamily="34" charset="0"/>
                <a:cs typeface="Calibri" panose="020F0502020204030204" pitchFamily="34" charset="0"/>
              </a:rPr>
              <a:t>May not be stored with non-donated inventory</a:t>
            </a:r>
          </a:p>
          <a:p>
            <a:pPr marL="0" lvl="0" indent="0">
              <a:spcBef>
                <a:spcPts val="0"/>
              </a:spcBef>
              <a:buNone/>
            </a:pPr>
            <a:endParaRPr sz="1200" dirty="0">
              <a:solidFill>
                <a:srgbClr val="000080"/>
              </a:solidFill>
              <a:highlight>
                <a:srgbClr val="FFFFFF"/>
              </a:highligh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1821727"/>
            <a:ext cx="3810000" cy="21431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3300" y="4358987"/>
            <a:ext cx="2286000" cy="189547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9398" y="4358987"/>
            <a:ext cx="2620441" cy="1888259"/>
          </a:xfrm>
          <a:prstGeom prst="rect">
            <a:avLst/>
          </a:prstGeom>
        </p:spPr>
      </p:pic>
    </p:spTree>
    <p:extLst>
      <p:ext uri="{BB962C8B-B14F-4D97-AF65-F5344CB8AC3E}">
        <p14:creationId xmlns:p14="http://schemas.microsoft.com/office/powerpoint/2010/main" val="31692760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buSzPts val="2800"/>
            </a:pPr>
            <a:r>
              <a:rPr lang="en-US" sz="2400" dirty="0"/>
              <a:t>1.4.11 Conditions regarding the return and/or reuse of pharmaceutical products, preparations, bulk drug substances/excipients, and devices – </a:t>
            </a:r>
            <a:br>
              <a:rPr lang="en-US" sz="2400" dirty="0"/>
            </a:br>
            <a:r>
              <a:rPr lang="en-US" sz="2400" b="1" dirty="0">
                <a:solidFill>
                  <a:srgbClr val="7030A0"/>
                </a:solidFill>
              </a:rPr>
              <a:t>Cancer or Other Repository Programs </a:t>
            </a:r>
            <a:r>
              <a:rPr lang="en-US" sz="2400" dirty="0">
                <a:solidFill>
                  <a:schemeClr val="tx1"/>
                </a:solidFill>
              </a:rPr>
              <a:t>- 61N-1.026 Cancer Drug Donation Program</a:t>
            </a:r>
            <a:endParaRPr sz="4000" b="1" dirty="0">
              <a:solidFill>
                <a:srgbClr val="7030A0"/>
              </a:solidFill>
            </a:endParaRPr>
          </a:p>
        </p:txBody>
      </p:sp>
      <p:sp>
        <p:nvSpPr>
          <p:cNvPr id="223" name="Shape 223"/>
          <p:cNvSpPr txBox="1">
            <a:spLocks noGrp="1"/>
          </p:cNvSpPr>
          <p:nvPr>
            <p:ph type="body" idx="1"/>
          </p:nvPr>
        </p:nvSpPr>
        <p:spPr>
          <a:xfrm>
            <a:off x="563187" y="1690688"/>
            <a:ext cx="7350529" cy="4351338"/>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en-US" sz="1400" b="1" dirty="0">
                <a:solidFill>
                  <a:srgbClr val="000000"/>
                </a:solidFill>
                <a:highlight>
                  <a:srgbClr val="FFFFFF"/>
                </a:highlight>
              </a:rPr>
              <a:t>Requirements for Participant Facilities (continued)</a:t>
            </a:r>
          </a:p>
          <a:p>
            <a:pPr marL="0" lvl="0" indent="0">
              <a:spcBef>
                <a:spcPts val="0"/>
              </a:spcBef>
              <a:buNone/>
            </a:pPr>
            <a:endParaRPr lang="en-US" sz="1400" b="1" dirty="0">
              <a:solidFill>
                <a:srgbClr val="000000"/>
              </a:solidFill>
              <a:highlight>
                <a:srgbClr val="FFFFFF"/>
              </a:highlight>
            </a:endParaRPr>
          </a:p>
          <a:p>
            <a:pPr marL="0" indent="0">
              <a:spcBef>
                <a:spcPts val="0"/>
              </a:spcBef>
              <a:buNone/>
            </a:pPr>
            <a:r>
              <a:rPr lang="en-US" sz="1400" b="1" dirty="0">
                <a:solidFill>
                  <a:schemeClr val="tx1"/>
                </a:solidFill>
                <a:highlight>
                  <a:srgbClr val="FFFFFF"/>
                </a:highlight>
                <a:latin typeface="Calibri" panose="020F0502020204030204" pitchFamily="34" charset="0"/>
                <a:cs typeface="Calibri" panose="020F0502020204030204" pitchFamily="34" charset="0"/>
              </a:rPr>
              <a:t>Dispensing</a:t>
            </a:r>
          </a:p>
          <a:p>
            <a:pPr marL="285750" indent="-285750">
              <a:lnSpc>
                <a:spcPct val="100000"/>
              </a:lnSpc>
              <a:spcBef>
                <a:spcPts val="0"/>
              </a:spcBef>
            </a:pPr>
            <a:r>
              <a:rPr lang="en-US" sz="1600" dirty="0">
                <a:solidFill>
                  <a:schemeClr val="tx1"/>
                </a:solidFill>
                <a:highlight>
                  <a:srgbClr val="FFFFFF"/>
                </a:highlight>
                <a:latin typeface="Calibri" panose="020F0502020204030204" pitchFamily="34" charset="0"/>
                <a:cs typeface="Calibri" panose="020F0502020204030204" pitchFamily="34" charset="0"/>
              </a:rPr>
              <a:t>Cancer drugs and supplies shall be dispensed by a licensed pharmacist, whether or not employed by or under contract with a participant facility</a:t>
            </a:r>
          </a:p>
          <a:p>
            <a:pPr marL="285750" indent="-285750">
              <a:lnSpc>
                <a:spcPct val="100000"/>
              </a:lnSpc>
              <a:spcBef>
                <a:spcPts val="0"/>
              </a:spcBef>
            </a:pPr>
            <a:r>
              <a:rPr lang="en-US" sz="1600" dirty="0">
                <a:solidFill>
                  <a:schemeClr val="tx1"/>
                </a:solidFill>
                <a:highlight>
                  <a:srgbClr val="FFFFFF"/>
                </a:highlight>
                <a:latin typeface="Calibri" panose="020F0502020204030204" pitchFamily="34" charset="0"/>
                <a:cs typeface="Calibri" panose="020F0502020204030204" pitchFamily="34" charset="0"/>
              </a:rPr>
              <a:t>The pharmacist shall inspect the donated cancer drugs and supplies for adulteration, misbranding, mislabeling, and the date of expiration before dispensing</a:t>
            </a:r>
          </a:p>
          <a:p>
            <a:pPr marL="742950" lvl="1" indent="-285750">
              <a:lnSpc>
                <a:spcPct val="100000"/>
              </a:lnSpc>
              <a:spcBef>
                <a:spcPts val="0"/>
              </a:spcBef>
            </a:pPr>
            <a:r>
              <a:rPr lang="en-US" sz="1200" dirty="0">
                <a:solidFill>
                  <a:schemeClr val="tx1"/>
                </a:solidFill>
                <a:highlight>
                  <a:srgbClr val="FFFFFF"/>
                </a:highlight>
                <a:latin typeface="Calibri" panose="020F0502020204030204" pitchFamily="34" charset="0"/>
                <a:cs typeface="Calibri" panose="020F0502020204030204" pitchFamily="34" charset="0"/>
              </a:rPr>
              <a:t>Cancer drugs or supplies that are tampered with, expired, adulterated, mislabeled or misbranded may not be dispensed</a:t>
            </a:r>
          </a:p>
          <a:p>
            <a:pPr marL="285750" indent="-285750">
              <a:lnSpc>
                <a:spcPct val="100000"/>
              </a:lnSpc>
              <a:spcBef>
                <a:spcPts val="0"/>
              </a:spcBef>
            </a:pPr>
            <a:r>
              <a:rPr lang="en-US" sz="1600" dirty="0">
                <a:solidFill>
                  <a:schemeClr val="tx1"/>
                </a:solidFill>
                <a:highlight>
                  <a:srgbClr val="FFFFFF"/>
                </a:highlight>
                <a:latin typeface="Calibri" panose="020F0502020204030204" pitchFamily="34" charset="0"/>
                <a:cs typeface="Calibri" panose="020F0502020204030204" pitchFamily="34" charset="0"/>
              </a:rPr>
              <a:t>Before a cancer drug or supply may be dispensed to a recipient, the recipient shall sign a cancer drug donation program Recipient Record Form and shall be notified, both orally and in writing, that the cancer drug or supply may have been previously dispensed</a:t>
            </a:r>
          </a:p>
          <a:p>
            <a:pPr marL="285750" indent="-285750">
              <a:lnSpc>
                <a:spcPct val="100000"/>
              </a:lnSpc>
              <a:spcBef>
                <a:spcPts val="0"/>
              </a:spcBef>
            </a:pPr>
            <a:r>
              <a:rPr lang="en-US" sz="1600" dirty="0">
                <a:solidFill>
                  <a:schemeClr val="tx1"/>
                </a:solidFill>
                <a:highlight>
                  <a:srgbClr val="FFFFFF"/>
                </a:highlight>
                <a:latin typeface="Calibri" panose="020F0502020204030204" pitchFamily="34" charset="0"/>
                <a:cs typeface="Calibri" panose="020F0502020204030204" pitchFamily="34" charset="0"/>
              </a:rPr>
              <a:t>Cancer drugs and supplies shall be dispensed only to recipients who meet the following eligibility requirements:</a:t>
            </a:r>
          </a:p>
          <a:p>
            <a:pPr marL="742950" lvl="1" indent="-285750">
              <a:lnSpc>
                <a:spcPct val="100000"/>
              </a:lnSpc>
              <a:spcBef>
                <a:spcPts val="0"/>
              </a:spcBef>
            </a:pPr>
            <a:r>
              <a:rPr lang="en-US" sz="1600" dirty="0">
                <a:solidFill>
                  <a:schemeClr val="tx1"/>
                </a:solidFill>
                <a:highlight>
                  <a:srgbClr val="FFFFFF"/>
                </a:highlight>
                <a:latin typeface="Calibri" panose="020F0502020204030204" pitchFamily="34" charset="0"/>
                <a:cs typeface="Calibri" panose="020F0502020204030204" pitchFamily="34" charset="0"/>
              </a:rPr>
              <a:t>Individuals who are uninsured</a:t>
            </a:r>
          </a:p>
          <a:p>
            <a:pPr marL="742950" lvl="1" indent="-285750">
              <a:lnSpc>
                <a:spcPct val="100000"/>
              </a:lnSpc>
              <a:spcBef>
                <a:spcPts val="0"/>
              </a:spcBef>
            </a:pPr>
            <a:r>
              <a:rPr lang="en-US" sz="1600" dirty="0">
                <a:solidFill>
                  <a:schemeClr val="tx1"/>
                </a:solidFill>
                <a:highlight>
                  <a:srgbClr val="FFFFFF"/>
                </a:highlight>
                <a:latin typeface="Calibri" panose="020F0502020204030204" pitchFamily="34" charset="0"/>
                <a:cs typeface="Calibri" panose="020F0502020204030204" pitchFamily="34" charset="0"/>
              </a:rPr>
              <a:t>All other individuals who are otherwise eligible to receive cancer drugs or supplies from the cancer drug donation program</a:t>
            </a:r>
          </a:p>
          <a:p>
            <a:pPr marL="285750" indent="-285750">
              <a:lnSpc>
                <a:spcPct val="100000"/>
              </a:lnSpc>
              <a:spcBef>
                <a:spcPts val="0"/>
              </a:spcBef>
            </a:pPr>
            <a:r>
              <a:rPr lang="en-US" sz="1600" dirty="0">
                <a:solidFill>
                  <a:schemeClr val="tx1"/>
                </a:solidFill>
                <a:highlight>
                  <a:srgbClr val="FFFFFF"/>
                </a:highlight>
                <a:latin typeface="Calibri" panose="020F0502020204030204" pitchFamily="34" charset="0"/>
                <a:cs typeface="Calibri" panose="020F0502020204030204" pitchFamily="34" charset="0"/>
              </a:rPr>
              <a:t>Cancer drugs or supplies may not be donated to a specific cancer patient</a:t>
            </a:r>
          </a:p>
          <a:p>
            <a:pPr marL="0" lvl="0" indent="0">
              <a:spcBef>
                <a:spcPts val="0"/>
              </a:spcBef>
              <a:buNone/>
            </a:pPr>
            <a:endParaRPr sz="1200" dirty="0">
              <a:solidFill>
                <a:srgbClr val="000080"/>
              </a:solidFill>
              <a:highlight>
                <a:srgbClr val="FFFFFF"/>
              </a:highligh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7609" y="2137353"/>
            <a:ext cx="3976774" cy="3976774"/>
          </a:xfrm>
          <a:prstGeom prst="rect">
            <a:avLst/>
          </a:prstGeom>
          <a:ln w="63500">
            <a:solidFill>
              <a:srgbClr val="FF3300"/>
            </a:solidFill>
          </a:ln>
        </p:spPr>
      </p:pic>
    </p:spTree>
    <p:extLst>
      <p:ext uri="{BB962C8B-B14F-4D97-AF65-F5344CB8AC3E}">
        <p14:creationId xmlns:p14="http://schemas.microsoft.com/office/powerpoint/2010/main" val="29961091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buSzPts val="2800"/>
            </a:pPr>
            <a:r>
              <a:rPr lang="en-US" sz="2400" dirty="0"/>
              <a:t>1.4.11 Conditions regarding the return and/or reuse of pharmaceutical products, preparations, bulk drug substances/excipients, and devices – </a:t>
            </a:r>
            <a:br>
              <a:rPr lang="en-US" sz="2400" dirty="0"/>
            </a:br>
            <a:r>
              <a:rPr lang="en-US" sz="2400" b="1" dirty="0">
                <a:solidFill>
                  <a:srgbClr val="7030A0"/>
                </a:solidFill>
              </a:rPr>
              <a:t>Cancer or Other Repository Programs </a:t>
            </a:r>
            <a:r>
              <a:rPr lang="en-US" sz="2400" dirty="0">
                <a:solidFill>
                  <a:schemeClr val="tx1"/>
                </a:solidFill>
              </a:rPr>
              <a:t>- 61N-1.026 Cancer Drug Donation Program</a:t>
            </a:r>
            <a:endParaRPr sz="4000" b="1" dirty="0">
              <a:solidFill>
                <a:srgbClr val="7030A0"/>
              </a:solidFill>
            </a:endParaRPr>
          </a:p>
        </p:txBody>
      </p:sp>
      <p:sp>
        <p:nvSpPr>
          <p:cNvPr id="223" name="Shape 223"/>
          <p:cNvSpPr txBox="1">
            <a:spLocks noGrp="1"/>
          </p:cNvSpPr>
          <p:nvPr>
            <p:ph type="body" idx="1"/>
          </p:nvPr>
        </p:nvSpPr>
        <p:spPr>
          <a:xfrm>
            <a:off x="838200" y="1825625"/>
            <a:ext cx="6468687" cy="4351338"/>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US" sz="1600" b="1" dirty="0">
                <a:solidFill>
                  <a:srgbClr val="000000"/>
                </a:solidFill>
                <a:highlight>
                  <a:srgbClr val="FFFFFF"/>
                </a:highlight>
              </a:rPr>
              <a:t>Requirements for Participant Facilities (continued)</a:t>
            </a:r>
          </a:p>
          <a:p>
            <a:pPr marL="0" lvl="0" indent="0">
              <a:spcBef>
                <a:spcPts val="0"/>
              </a:spcBef>
              <a:buNone/>
            </a:pPr>
            <a:endParaRPr lang="en-US" sz="1600" b="1" dirty="0">
              <a:solidFill>
                <a:srgbClr val="000000"/>
              </a:solidFill>
              <a:highlight>
                <a:srgbClr val="FFFFFF"/>
              </a:highlight>
            </a:endParaRPr>
          </a:p>
          <a:p>
            <a:pPr marL="0" lvl="0" indent="0">
              <a:spcBef>
                <a:spcPts val="0"/>
              </a:spcBef>
              <a:buNone/>
            </a:pPr>
            <a:r>
              <a:rPr lang="en-US" sz="1600" b="1" dirty="0">
                <a:solidFill>
                  <a:srgbClr val="000000"/>
                </a:solidFill>
                <a:highlight>
                  <a:srgbClr val="FFFFFF"/>
                </a:highlight>
              </a:rPr>
              <a:t>Recordkeeping requirements</a:t>
            </a:r>
          </a:p>
          <a:p>
            <a:pPr marL="285750" indent="-285750">
              <a:spcBef>
                <a:spcPts val="0"/>
              </a:spcBef>
            </a:pPr>
            <a:r>
              <a:rPr lang="en-US" sz="1600" dirty="0">
                <a:solidFill>
                  <a:srgbClr val="000000"/>
                </a:solidFill>
                <a:highlight>
                  <a:srgbClr val="FFFFFF"/>
                </a:highlight>
              </a:rPr>
              <a:t>Donor Records, Recipient Records, and Destruction Records shall be maintained at least 3 years by the participant facility</a:t>
            </a:r>
          </a:p>
          <a:p>
            <a:pPr marL="285750" indent="-285750">
              <a:spcBef>
                <a:spcPts val="0"/>
              </a:spcBef>
            </a:pPr>
            <a:r>
              <a:rPr lang="en-US" sz="1600" dirty="0">
                <a:solidFill>
                  <a:srgbClr val="000000"/>
                </a:solidFill>
                <a:highlight>
                  <a:srgbClr val="FFFFFF"/>
                </a:highlight>
              </a:rPr>
              <a:t>For each drug or supply destroyed the record shall include all of the following information:</a:t>
            </a:r>
          </a:p>
          <a:p>
            <a:pPr marL="1200150" lvl="2" indent="-285750">
              <a:spcBef>
                <a:spcPts val="0"/>
              </a:spcBef>
            </a:pPr>
            <a:r>
              <a:rPr lang="en-US" sz="1400" dirty="0">
                <a:solidFill>
                  <a:srgbClr val="000000"/>
                </a:solidFill>
                <a:highlight>
                  <a:srgbClr val="FFFFFF"/>
                </a:highlight>
              </a:rPr>
              <a:t>The date of destruction</a:t>
            </a:r>
          </a:p>
          <a:p>
            <a:pPr marL="1200150" lvl="2" indent="-285750">
              <a:spcBef>
                <a:spcPts val="0"/>
              </a:spcBef>
            </a:pPr>
            <a:r>
              <a:rPr lang="en-US" sz="1400" dirty="0">
                <a:solidFill>
                  <a:srgbClr val="000000"/>
                </a:solidFill>
                <a:highlight>
                  <a:srgbClr val="FFFFFF"/>
                </a:highlight>
              </a:rPr>
              <a:t>The name, strength and quantity of the cancer drug destroyed</a:t>
            </a:r>
          </a:p>
          <a:p>
            <a:pPr marL="1200150" lvl="2" indent="-285750">
              <a:spcBef>
                <a:spcPts val="0"/>
              </a:spcBef>
            </a:pPr>
            <a:r>
              <a:rPr lang="en-US" sz="1400" dirty="0">
                <a:solidFill>
                  <a:srgbClr val="000000"/>
                </a:solidFill>
                <a:highlight>
                  <a:srgbClr val="FFFFFF"/>
                </a:highlight>
              </a:rPr>
              <a:t>The name of the person or firm that destroyed the drug</a:t>
            </a:r>
          </a:p>
          <a:p>
            <a:pPr marL="1200150" lvl="2" indent="-285750">
              <a:spcBef>
                <a:spcPts val="0"/>
              </a:spcBef>
            </a:pPr>
            <a:r>
              <a:rPr lang="en-US" sz="1400" dirty="0">
                <a:solidFill>
                  <a:srgbClr val="000000"/>
                </a:solidFill>
                <a:highlight>
                  <a:srgbClr val="FFFFFF"/>
                </a:highlight>
              </a:rPr>
              <a:t>The source of the drugs or supplies destroyed</a:t>
            </a:r>
          </a:p>
          <a:p>
            <a:pPr marL="0" lvl="0" indent="0">
              <a:spcBef>
                <a:spcPts val="0"/>
              </a:spcBef>
              <a:buNone/>
            </a:pPr>
            <a:endParaRPr lang="en-US" sz="1000" b="1" dirty="0">
              <a:solidFill>
                <a:srgbClr val="000000"/>
              </a:solidFill>
              <a:highlight>
                <a:srgbClr val="FFFFFF"/>
              </a:highlight>
            </a:endParaRPr>
          </a:p>
          <a:p>
            <a:pPr marL="0" indent="0">
              <a:spcBef>
                <a:spcPts val="0"/>
              </a:spcBef>
              <a:buNone/>
            </a:pPr>
            <a:r>
              <a:rPr lang="en-US" sz="1600" b="1" dirty="0"/>
              <a:t>Dispensing Fees</a:t>
            </a:r>
          </a:p>
          <a:p>
            <a:pPr marL="285750" indent="-285750">
              <a:spcBef>
                <a:spcPts val="0"/>
              </a:spcBef>
            </a:pPr>
            <a:r>
              <a:rPr lang="en-US" sz="1600" dirty="0"/>
              <a:t>A cancer drug donation program participant facility may charge the recipient of the drug or supply a handling fee of no more than 300% of the Medicaid dispensing fee or no more than $15.00, whichever is less, for each cancer drug or supply dispensed</a:t>
            </a:r>
          </a:p>
          <a:p>
            <a:pPr marL="0" lvl="0" indent="0">
              <a:spcBef>
                <a:spcPts val="0"/>
              </a:spcBef>
              <a:buNone/>
            </a:pPr>
            <a:endParaRPr lang="en-US" sz="1400" dirty="0">
              <a:solidFill>
                <a:srgbClr val="000000"/>
              </a:solidFill>
              <a:highlight>
                <a:srgbClr val="FFFFFF"/>
              </a:highlight>
            </a:endParaRPr>
          </a:p>
          <a:p>
            <a:pPr marL="0" marR="0" lvl="0" indent="0" algn="l" rtl="0">
              <a:lnSpc>
                <a:spcPct val="90000"/>
              </a:lnSpc>
              <a:spcBef>
                <a:spcPts val="0"/>
              </a:spcBef>
              <a:spcAft>
                <a:spcPts val="0"/>
              </a:spcAft>
              <a:buNone/>
            </a:pPr>
            <a:endParaRPr sz="1200" dirty="0">
              <a:solidFill>
                <a:srgbClr val="000080"/>
              </a:solidFill>
              <a:highlight>
                <a:srgbClr val="FFFFFF"/>
              </a:highligh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3021" y="3474719"/>
            <a:ext cx="3570779" cy="2008563"/>
          </a:xfrm>
          <a:prstGeom prst="rect">
            <a:avLst/>
          </a:prstGeom>
        </p:spPr>
      </p:pic>
      <p:sp>
        <p:nvSpPr>
          <p:cNvPr id="3" name="TextBox 2"/>
          <p:cNvSpPr txBox="1"/>
          <p:nvPr/>
        </p:nvSpPr>
        <p:spPr>
          <a:xfrm>
            <a:off x="7862654" y="2992582"/>
            <a:ext cx="3411511" cy="400110"/>
          </a:xfrm>
          <a:prstGeom prst="rect">
            <a:avLst/>
          </a:prstGeom>
          <a:noFill/>
        </p:spPr>
        <p:txBody>
          <a:bodyPr wrap="none" rtlCol="0">
            <a:spAutoFit/>
          </a:bodyPr>
          <a:lstStyle/>
          <a:p>
            <a:r>
              <a:rPr lang="en-US" sz="2000" b="1" cap="all" dirty="0">
                <a:solidFill>
                  <a:srgbClr val="0070C0"/>
                </a:solidFill>
              </a:rPr>
              <a:t>Keep records 3 years</a:t>
            </a:r>
          </a:p>
        </p:txBody>
      </p:sp>
    </p:spTree>
    <p:extLst>
      <p:ext uri="{BB962C8B-B14F-4D97-AF65-F5344CB8AC3E}">
        <p14:creationId xmlns:p14="http://schemas.microsoft.com/office/powerpoint/2010/main" val="28614548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838200" y="157307"/>
            <a:ext cx="10515600" cy="1325563"/>
          </a:xfrm>
          <a:prstGeom prst="rect">
            <a:avLst/>
          </a:prstGeom>
          <a:noFill/>
          <a:ln>
            <a:noFill/>
          </a:ln>
        </p:spPr>
        <p:txBody>
          <a:bodyPr spcFirstLastPara="1" wrap="square" lIns="91425" tIns="45700" rIns="91425" bIns="45700" anchor="ctr" anchorCtr="0">
            <a:noAutofit/>
          </a:bodyPr>
          <a:lstStyle/>
          <a:p>
            <a:pPr lvl="0">
              <a:buSzPts val="2800"/>
            </a:pPr>
            <a:r>
              <a:rPr lang="en-US" sz="2400" b="0" i="0" u="none" strike="noStrike" cap="none" dirty="0">
                <a:solidFill>
                  <a:schemeClr val="dk1"/>
                </a:solidFill>
                <a:sym typeface="Calibri"/>
              </a:rPr>
              <a:t>1.4.11 Conditions regarding the return and/or reuse of pharmaceutical products, preparations, bulk drug substances/excipients, and devices – </a:t>
            </a:r>
            <a:br>
              <a:rPr lang="en-US" sz="2400" b="0" i="0" u="none" strike="noStrike" cap="none" dirty="0">
                <a:solidFill>
                  <a:schemeClr val="dk1"/>
                </a:solidFill>
                <a:sym typeface="Calibri"/>
              </a:rPr>
            </a:br>
            <a:r>
              <a:rPr lang="en-US" sz="2400" b="1" i="0" u="none" strike="noStrike" cap="none" dirty="0">
                <a:solidFill>
                  <a:srgbClr val="7030A0"/>
                </a:solidFill>
                <a:sym typeface="Calibri"/>
              </a:rPr>
              <a:t>Cancer or Other Repository </a:t>
            </a:r>
            <a:r>
              <a:rPr lang="en-US" sz="2400" b="1" dirty="0">
                <a:solidFill>
                  <a:srgbClr val="7030A0"/>
                </a:solidFill>
              </a:rPr>
              <a:t>Programs </a:t>
            </a:r>
            <a:r>
              <a:rPr lang="en-US" sz="2400" dirty="0">
                <a:solidFill>
                  <a:schemeClr val="tx1"/>
                </a:solidFill>
              </a:rPr>
              <a:t>- 61N-1.026 Cancer Drug Donation Program</a:t>
            </a:r>
            <a:endParaRPr sz="4000" dirty="0">
              <a:solidFill>
                <a:schemeClr val="tx1"/>
              </a:solidFill>
            </a:endParaRPr>
          </a:p>
        </p:txBody>
      </p:sp>
      <p:sp>
        <p:nvSpPr>
          <p:cNvPr id="223" name="Shape 223"/>
          <p:cNvSpPr txBox="1">
            <a:spLocks noGrp="1"/>
          </p:cNvSpPr>
          <p:nvPr>
            <p:ph type="body" idx="1"/>
          </p:nvPr>
        </p:nvSpPr>
        <p:spPr>
          <a:xfrm>
            <a:off x="746760" y="1293610"/>
            <a:ext cx="7216833" cy="4351338"/>
          </a:xfrm>
          <a:prstGeom prst="rect">
            <a:avLst/>
          </a:prstGeom>
          <a:noFill/>
          <a:ln>
            <a:noFill/>
          </a:ln>
        </p:spPr>
        <p:txBody>
          <a:bodyPr spcFirstLastPara="1" wrap="square" lIns="91425" tIns="45700" rIns="91425" bIns="45700" anchor="t" anchorCtr="0">
            <a:noAutofit/>
          </a:bodyPr>
          <a:lstStyle/>
          <a:p>
            <a:pPr marL="50800" indent="0">
              <a:buNone/>
            </a:pPr>
            <a:r>
              <a:rPr lang="en-US" sz="1400" b="1" dirty="0"/>
              <a:t>Cancer drugs – to be donated must meet ALL of the following requirements:</a:t>
            </a:r>
          </a:p>
          <a:p>
            <a:r>
              <a:rPr lang="en-US" sz="1400" dirty="0"/>
              <a:t>Donation is accompanied by a completed cancer drug donation program Donation Record signed by the person making the donation or that person’s authorized representative</a:t>
            </a:r>
          </a:p>
          <a:p>
            <a:r>
              <a:rPr lang="en-US" sz="1400" dirty="0"/>
              <a:t>The drug’s expiration date is at least 6 months later than the date that the drug was donated and its tamper resistant packaging is intact</a:t>
            </a:r>
          </a:p>
          <a:p>
            <a:r>
              <a:rPr lang="en-US" sz="1400" dirty="0"/>
              <a:t>The drug is in its original, unopened, sealed, tamper-evident unit dose packaging that includes the drug’s lot number and expiration date. Single-unit dose drugs may be accepted if the single-unit dose packaging is unopened</a:t>
            </a:r>
          </a:p>
          <a:p>
            <a:r>
              <a:rPr lang="en-US" sz="1400" dirty="0"/>
              <a:t>Cancer drugs billed to and paid for by Medicaid in long-term care facilities are not eligible for donation unless not reimbursable by Medicaid</a:t>
            </a:r>
          </a:p>
          <a:p>
            <a:pPr marL="50800" indent="0">
              <a:buNone/>
            </a:pPr>
            <a:r>
              <a:rPr lang="en-US" sz="1400" b="1" dirty="0"/>
              <a:t>Cancer supplies – to be donated must meet ALL of the following requirements:</a:t>
            </a:r>
          </a:p>
          <a:p>
            <a:r>
              <a:rPr lang="en-US" sz="1400" dirty="0"/>
              <a:t>The supplies have not been tampered with or mislabeled; the supplies are in their original, unopened, sealed packaging</a:t>
            </a:r>
          </a:p>
          <a:p>
            <a:r>
              <a:rPr lang="en-US" sz="1400" dirty="0"/>
              <a:t>The donation is accompanied by a completed cancer drug donation program Donation Record that is signed by the person making the donation or that person’s authorized representative</a:t>
            </a:r>
            <a:endParaRPr lang="en-US" sz="1400" b="1" dirty="0">
              <a:solidFill>
                <a:srgbClr val="000000"/>
              </a:solidFill>
              <a:highlight>
                <a:srgbClr val="FFFFFF"/>
              </a:highlight>
            </a:endParaRPr>
          </a:p>
          <a:p>
            <a:pPr marL="0" lvl="0" indent="0">
              <a:spcBef>
                <a:spcPts val="0"/>
              </a:spcBef>
              <a:buNone/>
            </a:pPr>
            <a:endParaRPr lang="en-US" sz="1400" b="1" dirty="0">
              <a:solidFill>
                <a:srgbClr val="000000"/>
              </a:solidFill>
              <a:highlight>
                <a:srgbClr val="FFFFFF"/>
              </a:highlight>
            </a:endParaRPr>
          </a:p>
          <a:p>
            <a:pPr marL="0" lvl="0" indent="0">
              <a:spcBef>
                <a:spcPts val="0"/>
              </a:spcBef>
              <a:buNone/>
            </a:pPr>
            <a:r>
              <a:rPr lang="en-US" sz="1400" b="1" dirty="0">
                <a:solidFill>
                  <a:srgbClr val="000000"/>
                </a:solidFill>
                <a:highlight>
                  <a:srgbClr val="FFFFFF"/>
                </a:highlight>
              </a:rPr>
              <a:t>Drugs that CANNOT be donated:</a:t>
            </a:r>
          </a:p>
          <a:p>
            <a:pPr marL="0" lvl="0" indent="0">
              <a:spcBef>
                <a:spcPts val="0"/>
              </a:spcBef>
              <a:buNone/>
            </a:pPr>
            <a:endParaRPr lang="en-US" sz="1400" b="1" dirty="0">
              <a:solidFill>
                <a:srgbClr val="000000"/>
              </a:solidFill>
              <a:highlight>
                <a:srgbClr val="FFFFFF"/>
              </a:highlight>
            </a:endParaRPr>
          </a:p>
          <a:p>
            <a:pPr marL="285750" indent="-285750">
              <a:spcBef>
                <a:spcPts val="0"/>
              </a:spcBef>
            </a:pPr>
            <a:r>
              <a:rPr lang="en-US" sz="1400" dirty="0">
                <a:solidFill>
                  <a:schemeClr val="tx1"/>
                </a:solidFill>
              </a:rPr>
              <a:t>Schedule II, Schedule III, Schedule IV or Schedule V controlled substances</a:t>
            </a:r>
          </a:p>
          <a:p>
            <a:pPr marL="285750" indent="-285750">
              <a:spcBef>
                <a:spcPts val="0"/>
              </a:spcBef>
            </a:pPr>
            <a:r>
              <a:rPr lang="en-US" sz="1400" dirty="0">
                <a:solidFill>
                  <a:schemeClr val="tx1"/>
                </a:solidFill>
              </a:rPr>
              <a:t>Drugs and supplies that do not meet the eligibility criteria above</a:t>
            </a:r>
          </a:p>
          <a:p>
            <a:pPr marL="285750" indent="-285750">
              <a:spcBef>
                <a:spcPts val="0"/>
              </a:spcBef>
            </a:pPr>
            <a:r>
              <a:rPr lang="en-US" sz="1400" dirty="0">
                <a:solidFill>
                  <a:schemeClr val="tx1"/>
                </a:solidFill>
              </a:rPr>
              <a:t>Drugs that expire less than 6 months after the date of donation</a:t>
            </a:r>
          </a:p>
          <a:p>
            <a:pPr marL="0" lvl="0" indent="0">
              <a:spcBef>
                <a:spcPts val="0"/>
              </a:spcBef>
              <a:buNone/>
            </a:pPr>
            <a:endParaRPr sz="1400" dirty="0">
              <a:solidFill>
                <a:schemeClr val="tx1"/>
              </a:solidFill>
            </a:endParaRPr>
          </a:p>
          <a:p>
            <a:pPr marL="0" marR="0" lvl="0" indent="0" algn="l" rtl="0">
              <a:lnSpc>
                <a:spcPct val="90000"/>
              </a:lnSpc>
              <a:spcBef>
                <a:spcPts val="0"/>
              </a:spcBef>
              <a:spcAft>
                <a:spcPts val="0"/>
              </a:spcAft>
              <a:buNone/>
            </a:pPr>
            <a:endParaRPr sz="1200" dirty="0">
              <a:solidFill>
                <a:srgbClr val="000080"/>
              </a:solidFill>
              <a:highlight>
                <a:srgbClr val="FFFFFF"/>
              </a:highligh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9696" y="3566333"/>
            <a:ext cx="3552825" cy="2152650"/>
          </a:xfrm>
          <a:prstGeom prst="rect">
            <a:avLst/>
          </a:prstGeom>
        </p:spPr>
      </p:pic>
      <p:sp>
        <p:nvSpPr>
          <p:cNvPr id="3" name="TextBox 2"/>
          <p:cNvSpPr txBox="1"/>
          <p:nvPr/>
        </p:nvSpPr>
        <p:spPr>
          <a:xfrm>
            <a:off x="8958593" y="5865580"/>
            <a:ext cx="2345514" cy="523220"/>
          </a:xfrm>
          <a:prstGeom prst="rect">
            <a:avLst/>
          </a:prstGeom>
          <a:noFill/>
        </p:spPr>
        <p:txBody>
          <a:bodyPr wrap="none" rtlCol="0">
            <a:spAutoFit/>
          </a:bodyPr>
          <a:lstStyle/>
          <a:p>
            <a:pPr algn="ctr"/>
            <a:r>
              <a:rPr lang="en-US" dirty="0"/>
              <a:t>Except Schedule I…? LOL!</a:t>
            </a:r>
          </a:p>
          <a:p>
            <a:pPr algn="ctr"/>
            <a:r>
              <a:rPr lang="en-US" dirty="0"/>
              <a:t>nope nope </a:t>
            </a:r>
            <a:r>
              <a:rPr lang="en-US" dirty="0" err="1"/>
              <a:t>nope</a:t>
            </a:r>
            <a:r>
              <a:rPr lang="en-US" dirty="0"/>
              <a: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2633" y="1629467"/>
            <a:ext cx="2652173" cy="1780655"/>
          </a:xfrm>
          <a:prstGeom prst="rect">
            <a:avLst/>
          </a:prstGeom>
        </p:spPr>
      </p:pic>
    </p:spTree>
    <p:extLst>
      <p:ext uri="{BB962C8B-B14F-4D97-AF65-F5344CB8AC3E}">
        <p14:creationId xmlns:p14="http://schemas.microsoft.com/office/powerpoint/2010/main" val="187174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r>
              <a:rPr lang="en-US" sz="2000" dirty="0"/>
              <a:t>1.6.3 Requirements for the distribution and/or dispensing of poisons, restricted, non-prescription</a:t>
            </a:r>
            <a:br>
              <a:rPr lang="en-US" sz="2000" dirty="0"/>
            </a:br>
            <a:r>
              <a:rPr lang="en-US" sz="2000" dirty="0"/>
              <a:t>pharmaceutical products, and other restricted materials or devices – </a:t>
            </a:r>
            <a:r>
              <a:rPr lang="en-US" sz="2000" b="1" dirty="0">
                <a:solidFill>
                  <a:srgbClr val="0070C0"/>
                </a:solidFill>
              </a:rPr>
              <a:t>Emergency Contraception</a:t>
            </a:r>
            <a:endParaRPr sz="2000" b="1" dirty="0">
              <a:solidFill>
                <a:srgbClr val="0070C0"/>
              </a:solidFill>
            </a:endParaRPr>
          </a:p>
        </p:txBody>
      </p:sp>
      <p:sp>
        <p:nvSpPr>
          <p:cNvPr id="211" name="Shape 211"/>
          <p:cNvSpPr txBox="1">
            <a:spLocks noGrp="1"/>
          </p:cNvSpPr>
          <p:nvPr>
            <p:ph type="body" idx="1"/>
          </p:nvPr>
        </p:nvSpPr>
        <p:spPr>
          <a:xfrm>
            <a:off x="431800" y="1589088"/>
            <a:ext cx="7659255" cy="4351200"/>
          </a:xfrm>
          <a:prstGeom prst="rect">
            <a:avLst/>
          </a:prstGeom>
          <a:noFill/>
          <a:ln>
            <a:noFill/>
          </a:ln>
        </p:spPr>
        <p:txBody>
          <a:bodyPr spcFirstLastPara="1" wrap="square" lIns="91425" tIns="45700" rIns="91425" bIns="45700" anchor="t" anchorCtr="0">
            <a:noAutofit/>
          </a:bodyPr>
          <a:lstStyle/>
          <a:p>
            <a:pPr marL="228600" lvl="0" indent="-228600">
              <a:spcBef>
                <a:spcPts val="0"/>
              </a:spcBef>
            </a:pPr>
            <a:r>
              <a:rPr lang="en-US" sz="2400" dirty="0"/>
              <a:t>In Florida, there are no specific laws related to emergency contraception (other than the conscience clause)</a:t>
            </a:r>
          </a:p>
          <a:p>
            <a:pPr marL="685800" lvl="1" indent="-228600">
              <a:spcBef>
                <a:spcPts val="0"/>
              </a:spcBef>
            </a:pPr>
            <a:r>
              <a:rPr lang="en-US" sz="2000" dirty="0"/>
              <a:t>Your store may have a specific policy</a:t>
            </a:r>
            <a:endParaRPr lang="en-US"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800"/>
              <a:buNone/>
            </a:pPr>
            <a:r>
              <a:rPr lang="en-US" sz="2400" dirty="0"/>
              <a:t>E</a:t>
            </a:r>
            <a:r>
              <a:rPr lang="en-US" sz="2400" b="0" i="0" u="none" strike="noStrike" cap="none" dirty="0">
                <a:solidFill>
                  <a:schemeClr val="dk1"/>
                </a:solidFill>
                <a:latin typeface="Calibri"/>
                <a:ea typeface="Calibri"/>
                <a:cs typeface="Calibri"/>
                <a:sym typeface="Calibri"/>
              </a:rPr>
              <a:t>mergency contraception</a:t>
            </a:r>
          </a:p>
          <a:p>
            <a:pPr marL="228600" marR="0" lvl="0" indent="-228600" algn="l" rtl="0">
              <a:lnSpc>
                <a:spcPct val="90000"/>
              </a:lnSpc>
              <a:spcBef>
                <a:spcPts val="0"/>
              </a:spcBef>
              <a:spcAft>
                <a:spcPts val="0"/>
              </a:spcAft>
              <a:buClr>
                <a:schemeClr val="dk1"/>
              </a:buClr>
              <a:buSzPts val="2800"/>
              <a:buFont typeface="Arial"/>
              <a:buChar char="•"/>
            </a:pPr>
            <a:r>
              <a:rPr lang="en-US" sz="2400" b="0" i="0" u="none" strike="noStrike" cap="none" dirty="0">
                <a:solidFill>
                  <a:schemeClr val="dk1"/>
                </a:solidFill>
                <a:latin typeface="Calibri"/>
                <a:ea typeface="Calibri"/>
                <a:cs typeface="Calibri"/>
                <a:sym typeface="Calibri"/>
              </a:rPr>
              <a:t>Plan B One-Step, Next Choice</a:t>
            </a:r>
            <a:endParaRPr sz="2400" dirty="0"/>
          </a:p>
          <a:p>
            <a:pPr marL="685800" marR="0" lvl="1" indent="-228600" algn="l" rtl="0">
              <a:lnSpc>
                <a:spcPct val="90000"/>
              </a:lnSpc>
              <a:spcBef>
                <a:spcPts val="500"/>
              </a:spcBef>
              <a:spcAft>
                <a:spcPts val="0"/>
              </a:spcAft>
              <a:buClr>
                <a:schemeClr val="dk1"/>
              </a:buClr>
              <a:buSzPts val="2400"/>
              <a:buFont typeface="Arial"/>
              <a:buChar char="•"/>
            </a:pPr>
            <a:r>
              <a:rPr lang="en-US" sz="2000" b="0" i="0" u="none" strike="noStrike" cap="none" dirty="0">
                <a:solidFill>
                  <a:schemeClr val="dk1"/>
                </a:solidFill>
                <a:latin typeface="Calibri"/>
                <a:ea typeface="Calibri"/>
                <a:cs typeface="Calibri"/>
                <a:sym typeface="Calibri"/>
              </a:rPr>
              <a:t>Available over-the-counter in the family planning aisle </a:t>
            </a:r>
            <a:endParaRPr sz="2000" dirty="0"/>
          </a:p>
          <a:p>
            <a:pPr marL="685800" marR="0" lvl="1" indent="-228600" algn="l" rtl="0">
              <a:lnSpc>
                <a:spcPct val="90000"/>
              </a:lnSpc>
              <a:spcBef>
                <a:spcPts val="500"/>
              </a:spcBef>
              <a:spcAft>
                <a:spcPts val="0"/>
              </a:spcAft>
              <a:buClr>
                <a:schemeClr val="dk1"/>
              </a:buClr>
              <a:buSzPts val="2400"/>
              <a:buFont typeface="Arial"/>
              <a:buChar char="•"/>
            </a:pPr>
            <a:r>
              <a:rPr lang="en-US" sz="2000" b="0" i="0" u="none" strike="noStrike" cap="none" dirty="0">
                <a:solidFill>
                  <a:schemeClr val="dk1"/>
                </a:solidFill>
                <a:latin typeface="Calibri"/>
                <a:ea typeface="Calibri"/>
                <a:cs typeface="Calibri"/>
                <a:sym typeface="Calibri"/>
              </a:rPr>
              <a:t>No prescription or ID check required and no age restriction</a:t>
            </a:r>
            <a:endParaRPr sz="2000" dirty="0"/>
          </a:p>
          <a:p>
            <a:pPr marL="685800" marR="0" lvl="1" indent="-228600" algn="l" rtl="0">
              <a:lnSpc>
                <a:spcPct val="90000"/>
              </a:lnSpc>
              <a:spcBef>
                <a:spcPts val="500"/>
              </a:spcBef>
              <a:spcAft>
                <a:spcPts val="0"/>
              </a:spcAft>
              <a:buClr>
                <a:schemeClr val="dk1"/>
              </a:buClr>
              <a:buSzPts val="2400"/>
              <a:buFont typeface="Arial"/>
              <a:buChar char="•"/>
            </a:pPr>
            <a:r>
              <a:rPr lang="en-US" sz="2000" b="0" i="0" u="none" strike="noStrike" cap="none" dirty="0">
                <a:solidFill>
                  <a:schemeClr val="dk1"/>
                </a:solidFill>
                <a:latin typeface="Calibri"/>
                <a:ea typeface="Calibri"/>
                <a:cs typeface="Calibri"/>
                <a:sym typeface="Calibri"/>
              </a:rPr>
              <a:t>No requirement to talk to partner</a:t>
            </a:r>
          </a:p>
          <a:p>
            <a:pPr marL="228600" indent="-228600">
              <a:spcBef>
                <a:spcPts val="500"/>
              </a:spcBef>
              <a:buSzPts val="2400"/>
            </a:pPr>
            <a:r>
              <a:rPr lang="en-US" sz="2400" dirty="0" err="1"/>
              <a:t>ellaOne</a:t>
            </a:r>
            <a:r>
              <a:rPr lang="en-US" sz="2400" dirty="0"/>
              <a:t> is a type of emergency contraception that requires a prescription </a:t>
            </a:r>
            <a:endParaRPr sz="2400" dirty="0"/>
          </a:p>
          <a:p>
            <a:pPr marL="228600" marR="0" lvl="0" indent="-228600" algn="l" rtl="0">
              <a:lnSpc>
                <a:spcPct val="90000"/>
              </a:lnSpc>
              <a:spcBef>
                <a:spcPts val="1000"/>
              </a:spcBef>
              <a:spcAft>
                <a:spcPts val="0"/>
              </a:spcAft>
              <a:buClr>
                <a:schemeClr val="dk1"/>
              </a:buClr>
              <a:buSzPts val="2800"/>
              <a:buFont typeface="Arial"/>
              <a:buChar char="•"/>
            </a:pPr>
            <a:r>
              <a:rPr lang="en-US" sz="2400" b="0" i="0" u="none" strike="noStrike" cap="none" dirty="0">
                <a:solidFill>
                  <a:schemeClr val="dk1"/>
                </a:solidFill>
                <a:latin typeface="Calibri"/>
                <a:ea typeface="Calibri"/>
                <a:cs typeface="Calibri"/>
                <a:sym typeface="Calibri"/>
              </a:rPr>
              <a:t>Other states have laws requiring hospitals to provide information about </a:t>
            </a:r>
            <a:r>
              <a:rPr lang="en-US" sz="2400" dirty="0"/>
              <a:t>emergency contraception</a:t>
            </a:r>
            <a:r>
              <a:rPr lang="en-US" sz="2400" b="0" i="0" u="none" strike="noStrike" cap="none" dirty="0">
                <a:solidFill>
                  <a:schemeClr val="dk1"/>
                </a:solidFill>
                <a:latin typeface="Calibri"/>
                <a:ea typeface="Calibri"/>
                <a:cs typeface="Calibri"/>
                <a:sym typeface="Calibri"/>
              </a:rPr>
              <a:t> or initiation of emergency contraception for survivors of sexual assault</a:t>
            </a:r>
            <a:endParaRPr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1306" y="4320454"/>
            <a:ext cx="2484159" cy="188393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6687" r="5948"/>
          <a:stretch/>
        </p:blipFill>
        <p:spPr>
          <a:xfrm>
            <a:off x="8121535" y="1538072"/>
            <a:ext cx="1554480" cy="227741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6495" y="1690688"/>
            <a:ext cx="2246168" cy="2246168"/>
          </a:xfrm>
          <a:prstGeom prst="rect">
            <a:avLst/>
          </a:prstGeom>
        </p:spPr>
      </p:pic>
      <p:sp>
        <p:nvSpPr>
          <p:cNvPr id="6" name="TextBox 5"/>
          <p:cNvSpPr txBox="1"/>
          <p:nvPr/>
        </p:nvSpPr>
        <p:spPr>
          <a:xfrm>
            <a:off x="8857564" y="3020659"/>
            <a:ext cx="1972015" cy="1107996"/>
          </a:xfrm>
          <a:prstGeom prst="rect">
            <a:avLst/>
          </a:prstGeom>
          <a:noFill/>
        </p:spPr>
        <p:txBody>
          <a:bodyPr wrap="none" rtlCol="0">
            <a:spAutoFit/>
          </a:bodyPr>
          <a:lstStyle/>
          <a:p>
            <a:r>
              <a:rPr lang="en-US" sz="6600" b="1" dirty="0">
                <a:solidFill>
                  <a:srgbClr val="00B050"/>
                </a:solidFill>
              </a:rPr>
              <a:t>OTC</a:t>
            </a:r>
          </a:p>
        </p:txBody>
      </p:sp>
      <p:sp>
        <p:nvSpPr>
          <p:cNvPr id="9" name="TextBox 8"/>
          <p:cNvSpPr txBox="1"/>
          <p:nvPr/>
        </p:nvSpPr>
        <p:spPr>
          <a:xfrm>
            <a:off x="8206202" y="5572319"/>
            <a:ext cx="3603872" cy="1015663"/>
          </a:xfrm>
          <a:prstGeom prst="rect">
            <a:avLst/>
          </a:prstGeom>
          <a:noFill/>
        </p:spPr>
        <p:txBody>
          <a:bodyPr wrap="none" rtlCol="0">
            <a:spAutoFit/>
          </a:bodyPr>
          <a:lstStyle/>
          <a:p>
            <a:r>
              <a:rPr lang="en-US" sz="6000" b="1" dirty="0">
                <a:solidFill>
                  <a:srgbClr val="C00000"/>
                </a:solidFill>
              </a:rPr>
              <a:t>RX ONLY</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0637" y="184163"/>
            <a:ext cx="2791364" cy="2093523"/>
          </a:xfrm>
          <a:prstGeom prst="rect">
            <a:avLst/>
          </a:prstGeom>
        </p:spPr>
      </p:pic>
      <p:sp>
        <p:nvSpPr>
          <p:cNvPr id="258" name="Shape 258"/>
          <p:cNvSpPr txBox="1">
            <a:spLocks noGrp="1"/>
          </p:cNvSpPr>
          <p:nvPr>
            <p:ph type="title"/>
          </p:nvPr>
        </p:nvSpPr>
        <p:spPr>
          <a:xfrm>
            <a:off x="838200" y="74179"/>
            <a:ext cx="9211887"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2800" b="0" i="0" u="none" strike="noStrike" cap="none" dirty="0">
                <a:solidFill>
                  <a:schemeClr val="dk1"/>
                </a:solidFill>
                <a:sym typeface="Calibri"/>
              </a:rPr>
              <a:t>1.6.3 Requirements for the distribution and/or dispensing of </a:t>
            </a:r>
            <a:r>
              <a:rPr lang="en-US" sz="2800" b="1" i="0" u="none" strike="noStrike" cap="none" dirty="0">
                <a:solidFill>
                  <a:schemeClr val="accent6">
                    <a:lumMod val="50000"/>
                  </a:schemeClr>
                </a:solidFill>
                <a:sym typeface="Calibri"/>
              </a:rPr>
              <a:t>POISONS</a:t>
            </a:r>
            <a:endParaRPr sz="2800" b="1" dirty="0">
              <a:solidFill>
                <a:schemeClr val="accent6">
                  <a:lumMod val="50000"/>
                </a:schemeClr>
              </a:solidFill>
            </a:endParaRPr>
          </a:p>
        </p:txBody>
      </p:sp>
      <p:sp>
        <p:nvSpPr>
          <p:cNvPr id="259" name="Shape 259"/>
          <p:cNvSpPr txBox="1">
            <a:spLocks noGrp="1"/>
          </p:cNvSpPr>
          <p:nvPr>
            <p:ph type="body" idx="1"/>
          </p:nvPr>
        </p:nvSpPr>
        <p:spPr>
          <a:xfrm>
            <a:off x="613756" y="1194483"/>
            <a:ext cx="105156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chemeClr val="dk1"/>
              </a:buClr>
              <a:buSzPts val="1750"/>
              <a:buNone/>
            </a:pPr>
            <a:r>
              <a:rPr lang="en-US" sz="1750" b="1" i="0" u="none" strike="noStrike" cap="none" dirty="0">
                <a:solidFill>
                  <a:schemeClr val="accent6">
                    <a:lumMod val="50000"/>
                  </a:schemeClr>
                </a:solidFill>
                <a:sym typeface="Calibri"/>
              </a:rPr>
              <a:t>Only pharmacists can sell poisons; must label the box/vessel/paper in which it is contained </a:t>
            </a:r>
          </a:p>
          <a:p>
            <a:pPr marL="0" marR="0" lvl="0" indent="0" algn="l" rtl="0">
              <a:lnSpc>
                <a:spcPct val="70000"/>
              </a:lnSpc>
              <a:spcBef>
                <a:spcPts val="0"/>
              </a:spcBef>
              <a:spcAft>
                <a:spcPts val="0"/>
              </a:spcAft>
              <a:buClr>
                <a:schemeClr val="dk1"/>
              </a:buClr>
              <a:buSzPts val="1750"/>
              <a:buNone/>
            </a:pPr>
            <a:r>
              <a:rPr lang="en-US" sz="1750" b="1" i="0" u="none" strike="noStrike" cap="none" dirty="0">
                <a:solidFill>
                  <a:schemeClr val="accent6">
                    <a:lumMod val="50000"/>
                  </a:schemeClr>
                </a:solidFill>
                <a:sym typeface="Calibri"/>
              </a:rPr>
              <a:t>with the name of the article, the word “POISON” and the name and place of business of the seller; manufacturers can also make and sell at wholesale any of the poisons listed and need to follow</a:t>
            </a:r>
          </a:p>
          <a:p>
            <a:pPr marL="0" marR="0" lvl="0" indent="0" algn="l" rtl="0">
              <a:lnSpc>
                <a:spcPct val="70000"/>
              </a:lnSpc>
              <a:spcBef>
                <a:spcPts val="0"/>
              </a:spcBef>
              <a:spcAft>
                <a:spcPts val="0"/>
              </a:spcAft>
              <a:buClr>
                <a:schemeClr val="dk1"/>
              </a:buClr>
              <a:buSzPts val="1750"/>
              <a:buNone/>
            </a:pPr>
            <a:r>
              <a:rPr lang="en-US" sz="1750" b="1" i="0" u="none" strike="noStrike" cap="none" dirty="0">
                <a:solidFill>
                  <a:schemeClr val="accent6">
                    <a:lumMod val="50000"/>
                  </a:schemeClr>
                </a:solidFill>
                <a:sym typeface="Calibri"/>
              </a:rPr>
              <a:t>th</a:t>
            </a:r>
            <a:r>
              <a:rPr lang="en-US" sz="1750" b="1" dirty="0">
                <a:solidFill>
                  <a:schemeClr val="accent6">
                    <a:lumMod val="50000"/>
                  </a:schemeClr>
                </a:solidFill>
              </a:rPr>
              <a:t>e labeling requirements pharmacists are held to </a:t>
            </a:r>
            <a:endParaRPr lang="en-US" sz="1750" b="1" i="0" u="none" strike="noStrike" cap="none" dirty="0">
              <a:solidFill>
                <a:schemeClr val="accent6">
                  <a:lumMod val="50000"/>
                </a:schemeClr>
              </a:solidFill>
              <a:sym typeface="Calibri"/>
            </a:endParaRPr>
          </a:p>
          <a:p>
            <a:pPr marL="0" marR="0" lvl="0" indent="0" algn="l" rtl="0">
              <a:lnSpc>
                <a:spcPct val="70000"/>
              </a:lnSpc>
              <a:spcBef>
                <a:spcPts val="0"/>
              </a:spcBef>
              <a:spcAft>
                <a:spcPts val="0"/>
              </a:spcAft>
              <a:buClr>
                <a:schemeClr val="dk1"/>
              </a:buClr>
              <a:buSzPts val="1750"/>
              <a:buNone/>
            </a:pPr>
            <a:endParaRPr lang="en-US" sz="1750" b="1" i="0" u="none" strike="noStrike" cap="none" dirty="0">
              <a:solidFill>
                <a:schemeClr val="dk1"/>
              </a:solidFill>
              <a:sym typeface="Calibri"/>
            </a:endParaRPr>
          </a:p>
          <a:p>
            <a:pPr marL="0" marR="0" lvl="0" indent="0" algn="l" rtl="0">
              <a:lnSpc>
                <a:spcPct val="70000"/>
              </a:lnSpc>
              <a:spcBef>
                <a:spcPts val="0"/>
              </a:spcBef>
              <a:spcAft>
                <a:spcPts val="0"/>
              </a:spcAft>
              <a:buClr>
                <a:schemeClr val="dk1"/>
              </a:buClr>
              <a:buSzPts val="1750"/>
              <a:buNone/>
            </a:pPr>
            <a:r>
              <a:rPr lang="en-US" sz="1750" b="1" i="0" u="none" strike="noStrike" cap="none" dirty="0">
                <a:solidFill>
                  <a:schemeClr val="dk1"/>
                </a:solidFill>
                <a:sym typeface="Calibri"/>
              </a:rPr>
              <a:t>859.04 Provisions concerning poisons</a:t>
            </a:r>
            <a:endParaRPr b="1" dirty="0"/>
          </a:p>
          <a:p>
            <a:pPr marL="228600" marR="0" lvl="0" indent="-228600" algn="l" rtl="0">
              <a:lnSpc>
                <a:spcPct val="70000"/>
              </a:lnSpc>
              <a:spcBef>
                <a:spcPts val="1000"/>
              </a:spcBef>
              <a:spcAft>
                <a:spcPts val="0"/>
              </a:spcAft>
              <a:buClr>
                <a:schemeClr val="dk1"/>
              </a:buClr>
              <a:buSzPts val="1750"/>
              <a:buFont typeface="Arial"/>
              <a:buChar char="•"/>
            </a:pPr>
            <a:r>
              <a:rPr lang="en-US" sz="1750" b="0" i="0" u="none" strike="noStrike" cap="none" dirty="0">
                <a:solidFill>
                  <a:schemeClr val="dk1"/>
                </a:solidFill>
                <a:latin typeface="Calibri"/>
                <a:ea typeface="Calibri"/>
                <a:cs typeface="Calibri"/>
                <a:sym typeface="Calibri"/>
              </a:rPr>
              <a:t>It is unlawful for any person not a registered pharmacist to retail any poisons enumerated below: </a:t>
            </a:r>
          </a:p>
          <a:p>
            <a:pPr marL="685800" lvl="1" indent="-228600">
              <a:lnSpc>
                <a:spcPct val="70000"/>
              </a:lnSpc>
              <a:spcBef>
                <a:spcPts val="1000"/>
              </a:spcBef>
              <a:buSzPts val="1750"/>
            </a:pPr>
            <a:r>
              <a:rPr lang="en-US" sz="1350" b="0" i="0" u="none" strike="noStrike" cap="none" dirty="0">
                <a:solidFill>
                  <a:schemeClr val="dk1"/>
                </a:solidFill>
                <a:latin typeface="Calibri"/>
                <a:ea typeface="Calibri"/>
                <a:cs typeface="Calibri"/>
                <a:sym typeface="Calibri"/>
              </a:rPr>
              <a:t>Arsenic and all its preparations, corrosive sublimate, white and red precipitate, </a:t>
            </a:r>
            <a:r>
              <a:rPr lang="en-US" sz="1350" b="0" i="0" u="none" strike="noStrike" cap="none" dirty="0" err="1">
                <a:solidFill>
                  <a:schemeClr val="dk1"/>
                </a:solidFill>
                <a:latin typeface="Calibri"/>
                <a:ea typeface="Calibri"/>
                <a:cs typeface="Calibri"/>
                <a:sym typeface="Calibri"/>
              </a:rPr>
              <a:t>biniodide</a:t>
            </a:r>
            <a:r>
              <a:rPr lang="en-US" sz="1350" b="0" i="0" u="none" strike="noStrike" cap="none" dirty="0">
                <a:solidFill>
                  <a:schemeClr val="dk1"/>
                </a:solidFill>
                <a:latin typeface="Calibri"/>
                <a:ea typeface="Calibri"/>
                <a:cs typeface="Calibri"/>
                <a:sym typeface="Calibri"/>
              </a:rPr>
              <a:t> of mercury, cyanide of potassium, hydrocyanic acid, strychnine, and all other poisonous vegetable alkaloids and their salts, and the essential oil of almonds, opium, and its preparations of opium containing less than two grains to the ounce, aconite, belladonna, colchicum, conium, </a:t>
            </a:r>
            <a:r>
              <a:rPr lang="en-US" sz="1350" b="0" i="0" u="none" strike="noStrike" cap="none" dirty="0" err="1">
                <a:solidFill>
                  <a:schemeClr val="dk1"/>
                </a:solidFill>
                <a:latin typeface="Calibri"/>
                <a:ea typeface="Calibri"/>
                <a:cs typeface="Calibri"/>
                <a:sym typeface="Calibri"/>
              </a:rPr>
              <a:t>nux</a:t>
            </a:r>
            <a:r>
              <a:rPr lang="en-US" sz="1350" b="0" i="0" u="none" strike="noStrike" cap="none" dirty="0">
                <a:solidFill>
                  <a:schemeClr val="dk1"/>
                </a:solidFill>
                <a:latin typeface="Calibri"/>
                <a:ea typeface="Calibri"/>
                <a:cs typeface="Calibri"/>
                <a:sym typeface="Calibri"/>
              </a:rPr>
              <a:t> vomica, henbane, </a:t>
            </a:r>
            <a:r>
              <a:rPr lang="en-US" sz="1350" b="0" i="0" u="none" strike="noStrike" cap="none" dirty="0" err="1">
                <a:solidFill>
                  <a:schemeClr val="dk1"/>
                </a:solidFill>
                <a:latin typeface="Calibri"/>
                <a:ea typeface="Calibri"/>
                <a:cs typeface="Calibri"/>
                <a:sym typeface="Calibri"/>
              </a:rPr>
              <a:t>savin</a:t>
            </a:r>
            <a:r>
              <a:rPr lang="en-US" sz="1350" b="0" i="0" u="none" strike="noStrike" cap="none" dirty="0">
                <a:solidFill>
                  <a:schemeClr val="dk1"/>
                </a:solidFill>
                <a:latin typeface="Calibri"/>
                <a:ea typeface="Calibri"/>
                <a:cs typeface="Calibri"/>
                <a:sym typeface="Calibri"/>
              </a:rPr>
              <a:t>, ergot, cotton root, cantharides, creosote, </a:t>
            </a:r>
            <a:r>
              <a:rPr lang="en-US" sz="1350" b="0" i="0" u="none" strike="noStrike" cap="none" dirty="0" err="1">
                <a:solidFill>
                  <a:schemeClr val="dk1"/>
                </a:solidFill>
                <a:latin typeface="Calibri"/>
                <a:ea typeface="Calibri"/>
                <a:cs typeface="Calibri"/>
                <a:sym typeface="Calibri"/>
              </a:rPr>
              <a:t>veratrum</a:t>
            </a:r>
            <a:r>
              <a:rPr lang="en-US" sz="1350" b="0" i="0" u="none" strike="noStrike" cap="none" dirty="0">
                <a:solidFill>
                  <a:schemeClr val="dk1"/>
                </a:solidFill>
                <a:latin typeface="Calibri"/>
                <a:ea typeface="Calibri"/>
                <a:cs typeface="Calibri"/>
                <a:sym typeface="Calibri"/>
              </a:rPr>
              <a:t> digitalis, and their pharmaceutical preparations, croton oil, chloroform, chloral hydrate, </a:t>
            </a:r>
            <a:r>
              <a:rPr lang="en-US" sz="1350" b="0" i="0" u="none" strike="noStrike" cap="none" dirty="0" err="1">
                <a:solidFill>
                  <a:schemeClr val="dk1"/>
                </a:solidFill>
                <a:latin typeface="Calibri"/>
                <a:ea typeface="Calibri"/>
                <a:cs typeface="Calibri"/>
                <a:sym typeface="Calibri"/>
              </a:rPr>
              <a:t>sulphate</a:t>
            </a:r>
            <a:r>
              <a:rPr lang="en-US" sz="1350" b="0" i="0" u="none" strike="noStrike" cap="none" dirty="0">
                <a:solidFill>
                  <a:schemeClr val="dk1"/>
                </a:solidFill>
                <a:latin typeface="Calibri"/>
                <a:ea typeface="Calibri"/>
                <a:cs typeface="Calibri"/>
                <a:sym typeface="Calibri"/>
              </a:rPr>
              <a:t> of zinc, mineral acids, carbolic and oxalic acids</a:t>
            </a:r>
          </a:p>
          <a:p>
            <a:pPr marL="228600" indent="-228600">
              <a:lnSpc>
                <a:spcPct val="70000"/>
              </a:lnSpc>
              <a:buSzPts val="1750"/>
            </a:pPr>
            <a:r>
              <a:rPr lang="en-US" sz="1750" dirty="0"/>
              <a:t>The pharmacist </a:t>
            </a:r>
            <a:r>
              <a:rPr lang="en-US" sz="1750" b="0" i="0" u="none" strike="noStrike" cap="none" dirty="0">
                <a:solidFill>
                  <a:schemeClr val="dk1"/>
                </a:solidFill>
                <a:latin typeface="Calibri"/>
                <a:ea typeface="Calibri"/>
                <a:cs typeface="Calibri"/>
                <a:sym typeface="Calibri"/>
              </a:rPr>
              <a:t>shall label the box, vessel, or paper in which said poison is contained with the name of the article, the word “poison,” and the name and place of business of the seller.</a:t>
            </a:r>
            <a:endParaRPr dirty="0"/>
          </a:p>
          <a:p>
            <a:pPr marL="228600" marR="0" lvl="0" indent="-228600" algn="l" rtl="0">
              <a:lnSpc>
                <a:spcPct val="70000"/>
              </a:lnSpc>
              <a:spcBef>
                <a:spcPts val="1000"/>
              </a:spcBef>
              <a:spcAft>
                <a:spcPts val="0"/>
              </a:spcAft>
              <a:buClr>
                <a:schemeClr val="dk1"/>
              </a:buClr>
              <a:buSzPts val="1750"/>
              <a:buFont typeface="Arial"/>
              <a:buChar char="•"/>
            </a:pPr>
            <a:r>
              <a:rPr lang="en-US" sz="1750" b="0" i="0" u="none" strike="noStrike" cap="none" dirty="0">
                <a:solidFill>
                  <a:schemeClr val="dk1"/>
                </a:solidFill>
                <a:latin typeface="Calibri"/>
                <a:ea typeface="Calibri"/>
                <a:cs typeface="Calibri"/>
                <a:sym typeface="Calibri"/>
              </a:rPr>
              <a:t>No person shall deliver or sell any poisons enumerated above unless when questioned it’s known the purchaser is aware of its poisonous character and represents it is to be used for a legitimate purpose. </a:t>
            </a:r>
          </a:p>
          <a:p>
            <a:pPr marL="228600" marR="0" lvl="0" indent="-228600" algn="l" rtl="0">
              <a:lnSpc>
                <a:spcPct val="70000"/>
              </a:lnSpc>
              <a:spcBef>
                <a:spcPts val="1000"/>
              </a:spcBef>
              <a:spcAft>
                <a:spcPts val="0"/>
              </a:spcAft>
              <a:buClr>
                <a:schemeClr val="dk1"/>
              </a:buClr>
              <a:buSzPts val="1750"/>
              <a:buFont typeface="Arial"/>
              <a:buChar char="•"/>
            </a:pPr>
            <a:r>
              <a:rPr lang="en-US" sz="1750" b="0" i="0" u="none" strike="noStrike" cap="none" dirty="0">
                <a:solidFill>
                  <a:schemeClr val="dk1"/>
                </a:solidFill>
                <a:latin typeface="Calibri"/>
                <a:ea typeface="Calibri"/>
                <a:cs typeface="Calibri"/>
                <a:sym typeface="Calibri"/>
              </a:rPr>
              <a:t>The provisions of this section shall not apply to the dispensing of poisons in not unusual quantities or doses upon the prescriptions of practitioners of medicine.</a:t>
            </a:r>
            <a:endParaRPr dirty="0"/>
          </a:p>
          <a:p>
            <a:pPr marL="228600" marR="0" lvl="0" indent="-228600" algn="l" rtl="0">
              <a:lnSpc>
                <a:spcPct val="70000"/>
              </a:lnSpc>
              <a:spcBef>
                <a:spcPts val="1000"/>
              </a:spcBef>
              <a:spcAft>
                <a:spcPts val="0"/>
              </a:spcAft>
              <a:buClr>
                <a:schemeClr val="dk1"/>
              </a:buClr>
              <a:buSzPts val="1750"/>
              <a:buFont typeface="Arial"/>
              <a:buChar char="•"/>
            </a:pPr>
            <a:r>
              <a:rPr lang="en-US" sz="1750" b="0" i="0" u="none" strike="noStrike" cap="none" dirty="0">
                <a:solidFill>
                  <a:schemeClr val="dk1"/>
                </a:solidFill>
                <a:latin typeface="Calibri"/>
                <a:ea typeface="Calibri"/>
                <a:cs typeface="Calibri"/>
                <a:sym typeface="Calibri"/>
              </a:rPr>
              <a:t>Any violation of this section shall render the principal of </a:t>
            </a:r>
            <a:r>
              <a:rPr lang="en-US" sz="1750" dirty="0"/>
              <a:t>the </a:t>
            </a:r>
            <a:r>
              <a:rPr lang="en-US" sz="1750" b="0" i="0" u="none" strike="noStrike" cap="none" dirty="0">
                <a:solidFill>
                  <a:schemeClr val="dk1"/>
                </a:solidFill>
                <a:latin typeface="Calibri"/>
                <a:ea typeface="Calibri"/>
                <a:cs typeface="Calibri"/>
                <a:sym typeface="Calibri"/>
              </a:rPr>
              <a:t>store guilty of a misdemeanor of the second degree. </a:t>
            </a:r>
          </a:p>
          <a:p>
            <a:pPr marL="685800" lvl="1" indent="-228600">
              <a:lnSpc>
                <a:spcPct val="70000"/>
              </a:lnSpc>
              <a:spcBef>
                <a:spcPts val="1000"/>
              </a:spcBef>
              <a:buSzPts val="1750"/>
            </a:pPr>
            <a:r>
              <a:rPr lang="en-US" sz="1350" b="0" i="0" u="none" strike="noStrike" cap="none" dirty="0">
                <a:solidFill>
                  <a:schemeClr val="dk1"/>
                </a:solidFill>
                <a:latin typeface="Calibri"/>
                <a:ea typeface="Calibri"/>
                <a:cs typeface="Calibri"/>
                <a:sym typeface="Calibri"/>
              </a:rPr>
              <a:t>However, this section shall not apply to manufacturers making and selling at wholesale any of the above poisons. Each box, vessel, or paper in which said poison is contained shall be labeled with the name of the article, the word “poison,” and the name and place of business of the seller.</a:t>
            </a:r>
          </a:p>
          <a:p>
            <a:pPr marL="228600" lvl="0" indent="-228600">
              <a:lnSpc>
                <a:spcPct val="70000"/>
              </a:lnSpc>
              <a:buSzPts val="1750"/>
            </a:pPr>
            <a:r>
              <a:rPr lang="en-US" sz="1800" b="1" dirty="0"/>
              <a:t>859.02 Selling certain poisons by registered pharmacists and others </a:t>
            </a:r>
            <a:r>
              <a:rPr lang="en-US" sz="1800" dirty="0"/>
              <a:t>—Any violation of the law, relative to sale of poisons, not specially provided for, shall constitute a misdemeanor of the second degree ($500 fine)</a:t>
            </a:r>
            <a:endParaRPr sz="18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400" dirty="0">
                <a:latin typeface="Calibri" panose="020F0502020204030204" pitchFamily="34" charset="0"/>
                <a:ea typeface="Arial"/>
                <a:cs typeface="Calibri" panose="020F0502020204030204" pitchFamily="34" charset="0"/>
                <a:sym typeface="Arial"/>
              </a:rPr>
              <a:t>1.8 Requirements for handling hazardous materials such as described in USP &lt;800&gt;</a:t>
            </a:r>
            <a:br>
              <a:rPr lang="en-US" sz="2400" dirty="0">
                <a:latin typeface="Calibri" panose="020F0502020204030204" pitchFamily="34" charset="0"/>
                <a:ea typeface="Arial"/>
                <a:cs typeface="Calibri" panose="020F0502020204030204" pitchFamily="34" charset="0"/>
                <a:sym typeface="Arial"/>
              </a:rPr>
            </a:br>
            <a:r>
              <a:rPr lang="en-US" sz="2400" dirty="0">
                <a:latin typeface="Calibri" panose="020F0502020204030204" pitchFamily="34" charset="0"/>
                <a:ea typeface="Arial"/>
                <a:cs typeface="Calibri" panose="020F0502020204030204" pitchFamily="34" charset="0"/>
                <a:sym typeface="Arial"/>
              </a:rPr>
              <a:t>- </a:t>
            </a:r>
            <a:r>
              <a:rPr lang="en-US" sz="2400" b="1" dirty="0">
                <a:solidFill>
                  <a:srgbClr val="CC00FF"/>
                </a:solidFill>
                <a:latin typeface="Calibri" panose="020F0502020204030204" pitchFamily="34" charset="0"/>
                <a:ea typeface="Arial"/>
                <a:cs typeface="Calibri" panose="020F0502020204030204" pitchFamily="34" charset="0"/>
                <a:sym typeface="Arial"/>
              </a:rPr>
              <a:t>USP 800 Generally </a:t>
            </a:r>
            <a:endParaRPr sz="2400" b="1" dirty="0">
              <a:solidFill>
                <a:srgbClr val="CC00FF"/>
              </a:solidFill>
              <a:latin typeface="Calibri" panose="020F0502020204030204" pitchFamily="34" charset="0"/>
              <a:cs typeface="Calibri" panose="020F0502020204030204" pitchFamily="34" charset="0"/>
            </a:endParaRPr>
          </a:p>
        </p:txBody>
      </p:sp>
      <p:sp>
        <p:nvSpPr>
          <p:cNvPr id="265" name="Shape 265"/>
          <p:cNvSpPr txBox="1">
            <a:spLocks noGrp="1"/>
          </p:cNvSpPr>
          <p:nvPr>
            <p:ph type="body" idx="1"/>
          </p:nvPr>
        </p:nvSpPr>
        <p:spPr>
          <a:xfrm>
            <a:off x="622069" y="1759123"/>
            <a:ext cx="6967451"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Clr>
                <a:schemeClr val="dk1"/>
              </a:buClr>
              <a:buSzPts val="1100"/>
              <a:buFont typeface="Arial"/>
              <a:buNone/>
            </a:pPr>
            <a:r>
              <a:rPr lang="en-US" sz="2400" dirty="0"/>
              <a:t>What is USP 800?</a:t>
            </a:r>
            <a:endParaRPr sz="2400" dirty="0"/>
          </a:p>
          <a:p>
            <a:pPr marL="342900" indent="-342900">
              <a:spcBef>
                <a:spcPts val="500"/>
              </a:spcBef>
              <a:buSzPts val="1100"/>
            </a:pPr>
            <a:r>
              <a:rPr lang="en-US" sz="2000" dirty="0"/>
              <a:t>It is the practice and quality standards for the handling of hazardous drugs</a:t>
            </a:r>
          </a:p>
          <a:p>
            <a:pPr marL="342900" indent="-342900">
              <a:spcBef>
                <a:spcPts val="500"/>
              </a:spcBef>
              <a:buSzPts val="1100"/>
            </a:pPr>
            <a:r>
              <a:rPr lang="en-US" sz="2000" dirty="0"/>
              <a:t>Promotes patient safety, workers, and the environment</a:t>
            </a:r>
          </a:p>
          <a:p>
            <a:pPr marL="342900" indent="-342900">
              <a:spcBef>
                <a:spcPts val="500"/>
              </a:spcBef>
              <a:buSzPts val="1100"/>
            </a:pPr>
            <a:r>
              <a:rPr lang="en-US" sz="2000" dirty="0"/>
              <a:t>Covers all hazardous drugs throughout the process: receipt, storage, compounding, dispensing, administration, and disposal of sterile and nonsterile products</a:t>
            </a:r>
            <a:endParaRPr sz="2000" dirty="0"/>
          </a:p>
          <a:p>
            <a:pPr marL="0" lvl="0" indent="0" rtl="0">
              <a:spcBef>
                <a:spcPts val="1000"/>
              </a:spcBef>
              <a:spcAft>
                <a:spcPts val="0"/>
              </a:spcAft>
              <a:buClr>
                <a:schemeClr val="dk1"/>
              </a:buClr>
              <a:buSzPts val="1100"/>
              <a:buFont typeface="Arial"/>
              <a:buNone/>
            </a:pPr>
            <a:r>
              <a:rPr lang="en-US" sz="2400" dirty="0"/>
              <a:t>Who does USP 800 apply to?</a:t>
            </a:r>
          </a:p>
          <a:p>
            <a:pPr marL="342900" indent="-342900">
              <a:buSzPts val="1100"/>
            </a:pPr>
            <a:r>
              <a:rPr lang="en-US" sz="2000" dirty="0"/>
              <a:t>Healthcare personnel who handle hazardous drugs and could be exposed</a:t>
            </a:r>
          </a:p>
          <a:p>
            <a:pPr marL="800100" lvl="1" indent="-342900">
              <a:buSzPts val="1100"/>
            </a:pPr>
            <a:r>
              <a:rPr lang="en-US" sz="1400" dirty="0"/>
              <a:t>Pharmacists &amp; pharmacy technicians and others</a:t>
            </a:r>
          </a:p>
          <a:p>
            <a:pPr marL="800100" lvl="1" indent="-342900">
              <a:buSzPts val="1100"/>
            </a:pPr>
            <a:r>
              <a:rPr lang="en-US" sz="1400" dirty="0">
                <a:latin typeface="Arial"/>
                <a:cs typeface="Arial"/>
                <a:sym typeface="Arial"/>
              </a:rPr>
              <a:t>W</a:t>
            </a:r>
            <a:r>
              <a:rPr lang="en-US" sz="1400" dirty="0"/>
              <a:t>hen you work in a hospital, they make you take all these mandatory computer training modules on handling of hazardous substances</a:t>
            </a:r>
            <a:endParaRPr sz="1400" dirty="0"/>
          </a:p>
          <a:p>
            <a:pPr marL="0" lvl="0" indent="0">
              <a:spcBef>
                <a:spcPts val="1000"/>
              </a:spcBef>
              <a:spcAft>
                <a:spcPts val="0"/>
              </a:spcAft>
              <a:buNone/>
            </a:pP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8517" y="2427316"/>
            <a:ext cx="3555283" cy="192742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838200" y="167053"/>
            <a:ext cx="10515600" cy="1066571"/>
          </a:xfrm>
          <a:prstGeom prst="rect">
            <a:avLst/>
          </a:prstGeom>
          <a:noFill/>
          <a:ln>
            <a:noFill/>
          </a:ln>
        </p:spPr>
        <p:txBody>
          <a:bodyPr spcFirstLastPara="1" wrap="square" lIns="91425" tIns="45700" rIns="91425" bIns="45700" anchor="ctr" anchorCtr="0">
            <a:noAutofit/>
          </a:bodyPr>
          <a:lstStyle/>
          <a:p>
            <a:pPr lvl="0"/>
            <a:r>
              <a:rPr lang="en-US" sz="2000" dirty="0">
                <a:solidFill>
                  <a:srgbClr val="000000"/>
                </a:solidFill>
              </a:rPr>
              <a:t>1.3.2 Scope of authority, scope of practice, and valid registration of all practitioners who are authorized under law to prescribe, dispense, or administer pharmaceutical products, including controlled substances – </a:t>
            </a:r>
            <a:r>
              <a:rPr lang="en-US" sz="2000" b="1" i="0" u="none" strike="noStrike" cap="none" dirty="0">
                <a:solidFill>
                  <a:srgbClr val="0070C0"/>
                </a:solidFill>
                <a:sym typeface="Calibri"/>
              </a:rPr>
              <a:t>Internet Prescribing</a:t>
            </a:r>
            <a:endParaRPr sz="2000" b="1" dirty="0">
              <a:solidFill>
                <a:srgbClr val="0070C0"/>
              </a:solidFill>
            </a:endParaRPr>
          </a:p>
        </p:txBody>
      </p:sp>
      <p:sp>
        <p:nvSpPr>
          <p:cNvPr id="157" name="Shape 157"/>
          <p:cNvSpPr txBox="1">
            <a:spLocks noGrp="1"/>
          </p:cNvSpPr>
          <p:nvPr>
            <p:ph type="body" idx="1"/>
          </p:nvPr>
        </p:nvSpPr>
        <p:spPr>
          <a:xfrm>
            <a:off x="592016" y="1328700"/>
            <a:ext cx="6125307" cy="5336400"/>
          </a:xfrm>
          <a:prstGeom prst="rect">
            <a:avLst/>
          </a:prstGeom>
          <a:noFill/>
          <a:ln>
            <a:noFill/>
          </a:ln>
        </p:spPr>
        <p:txBody>
          <a:bodyPr spcFirstLastPara="1" wrap="square" lIns="91425" tIns="45700" rIns="91425" bIns="45700" anchor="t" anchorCtr="0">
            <a:noAutofit/>
          </a:bodyPr>
          <a:lstStyle/>
          <a:p>
            <a:pPr marL="27940" lvl="0" indent="0">
              <a:lnSpc>
                <a:spcPct val="70000"/>
              </a:lnSpc>
              <a:spcBef>
                <a:spcPts val="0"/>
              </a:spcBef>
              <a:buSzPts val="1100"/>
              <a:buNone/>
            </a:pPr>
            <a:r>
              <a:rPr lang="en-US" sz="1800" b="1" dirty="0">
                <a:solidFill>
                  <a:srgbClr val="0070C0"/>
                </a:solidFill>
              </a:rPr>
              <a:t>EPINEPHRINE ADMINISTRATION BY NON CERTIFIED INDIVIDUALS IN GOOD FAITH UPON REMOTE AUTHORIZATION BY AN AUTHORIZED HEALTHCARE PRACTITIONER AFTER A CONSULT BY ELECTRONIC COMMUNICATION </a:t>
            </a:r>
            <a:r>
              <a:rPr lang="en-US" sz="1800" b="1" dirty="0">
                <a:solidFill>
                  <a:srgbClr val="FF0000"/>
                </a:solidFill>
              </a:rPr>
              <a:t>IS NOT TELEMEDICINE</a:t>
            </a:r>
          </a:p>
          <a:p>
            <a:pPr marL="27940" lvl="0" indent="0">
              <a:lnSpc>
                <a:spcPct val="70000"/>
              </a:lnSpc>
              <a:spcBef>
                <a:spcPts val="0"/>
              </a:spcBef>
              <a:buSzPts val="1100"/>
              <a:buNone/>
            </a:pPr>
            <a:endParaRPr lang="en-US" sz="1800" b="1" dirty="0">
              <a:solidFill>
                <a:srgbClr val="FF0000"/>
              </a:solidFill>
            </a:endParaRPr>
          </a:p>
          <a:p>
            <a:pPr marL="27940" lvl="0" indent="0">
              <a:lnSpc>
                <a:spcPct val="70000"/>
              </a:lnSpc>
              <a:spcBef>
                <a:spcPts val="0"/>
              </a:spcBef>
              <a:buSzPts val="1100"/>
              <a:buNone/>
            </a:pPr>
            <a:r>
              <a:rPr lang="en-US" sz="1600" dirty="0">
                <a:solidFill>
                  <a:schemeClr val="tx1"/>
                </a:solidFill>
              </a:rPr>
              <a:t>381.885 (4) Epinephrine auto-injectors; emergency administration.— Expanded availability </a:t>
            </a:r>
          </a:p>
          <a:p>
            <a:pPr marL="27940" lvl="0" indent="0">
              <a:lnSpc>
                <a:spcPct val="70000"/>
              </a:lnSpc>
              <a:spcBef>
                <a:spcPts val="0"/>
              </a:spcBef>
              <a:buSzPts val="1100"/>
              <a:buNone/>
            </a:pPr>
            <a:endParaRPr lang="en-US" sz="1600" dirty="0">
              <a:solidFill>
                <a:schemeClr val="tx1"/>
              </a:solidFill>
            </a:endParaRPr>
          </a:p>
          <a:p>
            <a:pPr marL="313690" indent="-285750">
              <a:lnSpc>
                <a:spcPct val="70000"/>
              </a:lnSpc>
              <a:spcBef>
                <a:spcPts val="0"/>
              </a:spcBef>
              <a:buSzPts val="1100"/>
            </a:pPr>
            <a:r>
              <a:rPr lang="en-US" sz="1600" dirty="0">
                <a:solidFill>
                  <a:schemeClr val="tx1"/>
                </a:solidFill>
              </a:rPr>
              <a:t>Authorized entities that stock epinephrine auto injectors pursuant to a prescription may make the auto injectors available to those not certified to administer emergency allergy treatment to administer to people who they believe in good faith are experiencing an allergic reaction</a:t>
            </a:r>
          </a:p>
          <a:p>
            <a:pPr marL="27940" lvl="0" indent="0">
              <a:lnSpc>
                <a:spcPct val="70000"/>
              </a:lnSpc>
              <a:spcBef>
                <a:spcPts val="0"/>
              </a:spcBef>
              <a:buSzPts val="1100"/>
              <a:buNone/>
            </a:pPr>
            <a:endParaRPr lang="en-US" sz="1600" dirty="0">
              <a:solidFill>
                <a:schemeClr val="tx1"/>
              </a:solidFill>
            </a:endParaRPr>
          </a:p>
          <a:p>
            <a:pPr marL="313690" indent="-285750">
              <a:lnSpc>
                <a:spcPct val="70000"/>
              </a:lnSpc>
              <a:spcBef>
                <a:spcPts val="0"/>
              </a:spcBef>
              <a:buSzPts val="1100"/>
            </a:pPr>
            <a:r>
              <a:rPr lang="en-US" sz="1600" dirty="0">
                <a:solidFill>
                  <a:schemeClr val="tx1"/>
                </a:solidFill>
              </a:rPr>
              <a:t>The entities must store the epi auto-injectors in a locked secure container and make it available only upon remote authorization by an authorized healthcare practitioner after consultation with the practitioner by audio, </a:t>
            </a:r>
            <a:r>
              <a:rPr lang="en-US" sz="1600" dirty="0" err="1">
                <a:solidFill>
                  <a:schemeClr val="tx1"/>
                </a:solidFill>
              </a:rPr>
              <a:t>televideo</a:t>
            </a:r>
            <a:r>
              <a:rPr lang="en-US" sz="1600" dirty="0">
                <a:solidFill>
                  <a:schemeClr val="tx1"/>
                </a:solidFill>
              </a:rPr>
              <a:t>, or other similar means of electronic communication</a:t>
            </a:r>
          </a:p>
          <a:p>
            <a:pPr marL="27940" lvl="0" indent="0">
              <a:lnSpc>
                <a:spcPct val="70000"/>
              </a:lnSpc>
              <a:spcBef>
                <a:spcPts val="0"/>
              </a:spcBef>
              <a:buSzPts val="1100"/>
              <a:buNone/>
            </a:pPr>
            <a:endParaRPr lang="en-US" sz="1600" dirty="0">
              <a:solidFill>
                <a:schemeClr val="tx1"/>
              </a:solidFill>
            </a:endParaRPr>
          </a:p>
          <a:p>
            <a:pPr marL="313690" indent="-285750">
              <a:lnSpc>
                <a:spcPct val="70000"/>
              </a:lnSpc>
              <a:spcBef>
                <a:spcPts val="0"/>
              </a:spcBef>
              <a:buSzPts val="1100"/>
            </a:pPr>
            <a:r>
              <a:rPr lang="en-US" sz="1600" dirty="0">
                <a:solidFill>
                  <a:schemeClr val="tx1"/>
                </a:solidFill>
              </a:rPr>
              <a:t>Consultation with the practitioner for this purpose is NOT considered the practice of telemedicine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0726" t="22863" r="5730" b="8547"/>
          <a:stretch/>
        </p:blipFill>
        <p:spPr>
          <a:xfrm>
            <a:off x="7124699" y="1168964"/>
            <a:ext cx="4229101" cy="231279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6022" y="3830042"/>
            <a:ext cx="3315677" cy="1764796"/>
          </a:xfrm>
          <a:prstGeom prst="rect">
            <a:avLst/>
          </a:prstGeom>
        </p:spPr>
      </p:pic>
    </p:spTree>
    <p:extLst>
      <p:ext uri="{BB962C8B-B14F-4D97-AF65-F5344CB8AC3E}">
        <p14:creationId xmlns:p14="http://schemas.microsoft.com/office/powerpoint/2010/main" val="30813456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lvl="0"/>
            <a:r>
              <a:rPr lang="en-US" sz="2400" dirty="0">
                <a:latin typeface="Calibri" panose="020F0502020204030204" pitchFamily="34" charset="0"/>
                <a:ea typeface="Arial"/>
                <a:cs typeface="Calibri" panose="020F0502020204030204" pitchFamily="34" charset="0"/>
                <a:sym typeface="Arial"/>
              </a:rPr>
              <a:t>1.8 Requirements for handling hazardous materials such as described in USP &lt;800&gt;</a:t>
            </a:r>
            <a:br>
              <a:rPr lang="en-US" sz="2400" dirty="0">
                <a:latin typeface="Calibri" panose="020F0502020204030204" pitchFamily="34" charset="0"/>
                <a:ea typeface="Arial"/>
                <a:cs typeface="Calibri" panose="020F0502020204030204" pitchFamily="34" charset="0"/>
                <a:sym typeface="Arial"/>
              </a:rPr>
            </a:br>
            <a:r>
              <a:rPr lang="en-US" sz="2400" dirty="0">
                <a:latin typeface="Calibri" panose="020F0502020204030204" pitchFamily="34" charset="0"/>
                <a:ea typeface="Arial"/>
                <a:cs typeface="Calibri" panose="020F0502020204030204" pitchFamily="34" charset="0"/>
                <a:sym typeface="Arial"/>
              </a:rPr>
              <a:t>- </a:t>
            </a:r>
            <a:r>
              <a:rPr lang="en-US" sz="2400" b="1" dirty="0">
                <a:solidFill>
                  <a:srgbClr val="CC00FF"/>
                </a:solidFill>
                <a:latin typeface="Calibri" panose="020F0502020204030204" pitchFamily="34" charset="0"/>
                <a:ea typeface="Arial"/>
                <a:cs typeface="Calibri" panose="020F0502020204030204" pitchFamily="34" charset="0"/>
                <a:sym typeface="Arial"/>
              </a:rPr>
              <a:t>USP 800 Generally </a:t>
            </a:r>
            <a:endParaRPr sz="2400" dirty="0">
              <a:latin typeface="Calibri" panose="020F0502020204030204" pitchFamily="34" charset="0"/>
              <a:cs typeface="Calibri" panose="020F0502020204030204" pitchFamily="34" charset="0"/>
            </a:endParaRPr>
          </a:p>
        </p:txBody>
      </p:sp>
      <p:sp>
        <p:nvSpPr>
          <p:cNvPr id="271" name="Shape 271"/>
          <p:cNvSpPr txBox="1">
            <a:spLocks noGrp="1"/>
          </p:cNvSpPr>
          <p:nvPr>
            <p:ph type="body" idx="1"/>
          </p:nvPr>
        </p:nvSpPr>
        <p:spPr>
          <a:xfrm>
            <a:off x="705197" y="1385050"/>
            <a:ext cx="6468687"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Clr>
                <a:schemeClr val="dk1"/>
              </a:buClr>
              <a:buSzPts val="1100"/>
              <a:buFont typeface="Arial"/>
              <a:buNone/>
            </a:pPr>
            <a:r>
              <a:rPr lang="en-US" dirty="0"/>
              <a:t>USP 800 standards must be incorporated into the occupational safety plan for hospitals and other entities that handle hazardous drugs</a:t>
            </a:r>
          </a:p>
          <a:p>
            <a:pPr marL="342900" lvl="0" indent="-342900" rtl="0">
              <a:spcBef>
                <a:spcPts val="1000"/>
              </a:spcBef>
              <a:spcAft>
                <a:spcPts val="0"/>
              </a:spcAft>
              <a:buClr>
                <a:schemeClr val="dk1"/>
              </a:buClr>
              <a:buSzPts val="1100"/>
              <a:buFont typeface="Arial" panose="020B0604020202020204" pitchFamily="34" charset="0"/>
              <a:buChar char="•"/>
            </a:pPr>
            <a:r>
              <a:rPr lang="en-US" sz="2400" dirty="0"/>
              <a:t>A list of hazardous drugs (yes, you guessed it – we </a:t>
            </a:r>
            <a:r>
              <a:rPr lang="en-US" sz="2400" u="sng" dirty="0"/>
              <a:t>shall</a:t>
            </a:r>
            <a:r>
              <a:rPr lang="en-US" sz="2400" dirty="0"/>
              <a:t> memorize this long list)</a:t>
            </a:r>
          </a:p>
          <a:p>
            <a:pPr marL="342900" lvl="0" indent="-342900" rtl="0">
              <a:spcBef>
                <a:spcPts val="1000"/>
              </a:spcBef>
              <a:spcAft>
                <a:spcPts val="0"/>
              </a:spcAft>
              <a:buClr>
                <a:schemeClr val="dk1"/>
              </a:buClr>
              <a:buSzPts val="1100"/>
              <a:buFont typeface="Arial" panose="020B0604020202020204" pitchFamily="34" charset="0"/>
              <a:buChar char="•"/>
            </a:pPr>
            <a:r>
              <a:rPr lang="en-US" sz="2400" dirty="0"/>
              <a:t>Facility and engineering controls</a:t>
            </a:r>
          </a:p>
          <a:p>
            <a:pPr marL="342900" lvl="0" indent="-342900" rtl="0">
              <a:spcBef>
                <a:spcPts val="1000"/>
              </a:spcBef>
              <a:spcAft>
                <a:spcPts val="0"/>
              </a:spcAft>
              <a:buClr>
                <a:schemeClr val="dk1"/>
              </a:buClr>
              <a:buSzPts val="1100"/>
              <a:buFont typeface="Arial" panose="020B0604020202020204" pitchFamily="34" charset="0"/>
              <a:buChar char="•"/>
            </a:pPr>
            <a:r>
              <a:rPr lang="en-US" sz="2400" dirty="0"/>
              <a:t>Competency of personnel</a:t>
            </a:r>
          </a:p>
          <a:p>
            <a:pPr marL="342900" lvl="0" indent="-342900" rtl="0">
              <a:spcBef>
                <a:spcPts val="1000"/>
              </a:spcBef>
              <a:spcAft>
                <a:spcPts val="0"/>
              </a:spcAft>
              <a:buClr>
                <a:schemeClr val="dk1"/>
              </a:buClr>
              <a:buSzPts val="1100"/>
              <a:buFont typeface="Arial" panose="020B0604020202020204" pitchFamily="34" charset="0"/>
              <a:buChar char="•"/>
            </a:pPr>
            <a:r>
              <a:rPr lang="en-US" sz="2400" dirty="0"/>
              <a:t>Safe work practices</a:t>
            </a:r>
          </a:p>
          <a:p>
            <a:pPr marL="342900" lvl="0" indent="-342900" rtl="0">
              <a:spcBef>
                <a:spcPts val="1000"/>
              </a:spcBef>
              <a:spcAft>
                <a:spcPts val="0"/>
              </a:spcAft>
              <a:buClr>
                <a:schemeClr val="dk1"/>
              </a:buClr>
              <a:buSzPts val="1100"/>
              <a:buFont typeface="Arial" panose="020B0604020202020204" pitchFamily="34" charset="0"/>
              <a:buChar char="•"/>
            </a:pPr>
            <a:r>
              <a:rPr lang="en-US" sz="2400" dirty="0"/>
              <a:t>Proper use of Personal Protective Equipment</a:t>
            </a:r>
          </a:p>
          <a:p>
            <a:pPr marL="342900" lvl="0" indent="-342900" rtl="0">
              <a:spcBef>
                <a:spcPts val="1000"/>
              </a:spcBef>
              <a:spcAft>
                <a:spcPts val="0"/>
              </a:spcAft>
              <a:buClr>
                <a:schemeClr val="dk1"/>
              </a:buClr>
              <a:buSzPts val="1100"/>
              <a:buFont typeface="Arial" panose="020B0604020202020204" pitchFamily="34" charset="0"/>
              <a:buChar char="•"/>
            </a:pPr>
            <a:r>
              <a:rPr lang="en-US" sz="2400" dirty="0"/>
              <a:t>Policies for hazardous drug waste segregation and disposal</a:t>
            </a:r>
            <a:endParaRPr sz="2400" dirty="0"/>
          </a:p>
          <a:p>
            <a:pPr marL="0" lvl="0" indent="0">
              <a:spcBef>
                <a:spcPts val="1000"/>
              </a:spcBef>
              <a:spcAft>
                <a:spcPts val="0"/>
              </a:spcAft>
              <a:buNone/>
            </a:pP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362" y="2452253"/>
            <a:ext cx="3906426" cy="1514043"/>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lvl="0">
              <a:buSzPts val="1100"/>
            </a:pPr>
            <a:r>
              <a:rPr lang="en-US" sz="2400" dirty="0">
                <a:latin typeface="Calibri" panose="020F0502020204030204" pitchFamily="34" charset="0"/>
                <a:ea typeface="Arial"/>
                <a:cs typeface="Calibri" panose="020F0502020204030204" pitchFamily="34" charset="0"/>
                <a:sym typeface="Arial"/>
              </a:rPr>
              <a:t>1.8 Requirements for handling hazardous materials such as described in USP &lt;800&gt;</a:t>
            </a:r>
            <a:br>
              <a:rPr lang="en-US" sz="2400" dirty="0">
                <a:latin typeface="Calibri" panose="020F0502020204030204" pitchFamily="34" charset="0"/>
                <a:ea typeface="Arial"/>
                <a:cs typeface="Calibri" panose="020F0502020204030204" pitchFamily="34" charset="0"/>
                <a:sym typeface="Arial"/>
              </a:rPr>
            </a:br>
            <a:r>
              <a:rPr lang="en-US" sz="2400" dirty="0">
                <a:latin typeface="Calibri" panose="020F0502020204030204" pitchFamily="34" charset="0"/>
                <a:ea typeface="Arial"/>
                <a:cs typeface="Calibri" panose="020F0502020204030204" pitchFamily="34" charset="0"/>
                <a:sym typeface="Arial"/>
              </a:rPr>
              <a:t>- </a:t>
            </a:r>
            <a:r>
              <a:rPr lang="en-US" sz="2400" b="1" dirty="0">
                <a:solidFill>
                  <a:srgbClr val="CC00FF"/>
                </a:solidFill>
                <a:latin typeface="Calibri" panose="020F0502020204030204" pitchFamily="34" charset="0"/>
                <a:ea typeface="Arial"/>
                <a:cs typeface="Calibri" panose="020F0502020204030204" pitchFamily="34" charset="0"/>
                <a:sym typeface="Arial"/>
              </a:rPr>
              <a:t>USP 800 Hazardous Drugs </a:t>
            </a:r>
            <a:endParaRPr sz="2400" dirty="0">
              <a:latin typeface="Calibri" panose="020F0502020204030204" pitchFamily="34" charset="0"/>
              <a:cs typeface="Calibri" panose="020F0502020204030204" pitchFamily="34" charset="0"/>
            </a:endParaRPr>
          </a:p>
        </p:txBody>
      </p:sp>
      <p:sp>
        <p:nvSpPr>
          <p:cNvPr id="277" name="Shape 277"/>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Clr>
                <a:schemeClr val="dk1"/>
              </a:buClr>
              <a:buSzPts val="1100"/>
              <a:buFont typeface="Arial"/>
              <a:buNone/>
            </a:pPr>
            <a:r>
              <a:rPr lang="en-US" sz="2600" dirty="0"/>
              <a:t>List of Hazardous Drugs</a:t>
            </a:r>
          </a:p>
          <a:p>
            <a:pPr marL="342900" indent="-342900">
              <a:buSzPts val="1100"/>
            </a:pPr>
            <a:r>
              <a:rPr lang="en-US" sz="2200" dirty="0"/>
              <a:t>The National Institute for Occupational Safety and Health (NIOSH) maintains the list of antineoplastic drugs and other hazardous drugs (HD) used in healthcare</a:t>
            </a:r>
            <a:endParaRPr sz="2200" dirty="0"/>
          </a:p>
          <a:p>
            <a:pPr marL="342900" indent="-342900">
              <a:spcBef>
                <a:spcPts val="500"/>
              </a:spcBef>
              <a:buSzPts val="1100"/>
            </a:pPr>
            <a:r>
              <a:rPr lang="en-US" sz="2200" dirty="0"/>
              <a:t>Hospitals and other entities handling HDs must include any drug on the NIOSH list that they handle at their site</a:t>
            </a:r>
            <a:endParaRPr sz="2200" dirty="0"/>
          </a:p>
          <a:p>
            <a:pPr marL="342900" indent="-342900">
              <a:spcBef>
                <a:spcPts val="500"/>
              </a:spcBef>
              <a:buSzPts val="1100"/>
            </a:pPr>
            <a:r>
              <a:rPr lang="en-US" sz="2200" dirty="0"/>
              <a:t>The list must be reviewed every 12 months and if new agents or dosage forms are used, they should be reviewed against the entity’s list</a:t>
            </a:r>
            <a:endParaRPr sz="2200" dirty="0"/>
          </a:p>
          <a:p>
            <a:pPr marL="0" lvl="0" indent="0" rtl="0">
              <a:spcBef>
                <a:spcPts val="1000"/>
              </a:spcBef>
              <a:spcAft>
                <a:spcPts val="0"/>
              </a:spcAft>
              <a:buClr>
                <a:schemeClr val="dk1"/>
              </a:buClr>
              <a:buSzPts val="1100"/>
              <a:buFont typeface="Arial"/>
              <a:buNone/>
            </a:pPr>
            <a:r>
              <a:rPr lang="en-US" sz="2600" dirty="0"/>
              <a:t>Criteria on NIOSH list to identify HDs</a:t>
            </a:r>
            <a:endParaRPr sz="2600" dirty="0"/>
          </a:p>
          <a:p>
            <a:pPr marL="342900" indent="-342900">
              <a:spcBef>
                <a:spcPts val="500"/>
              </a:spcBef>
              <a:buSzPts val="1100"/>
            </a:pPr>
            <a:r>
              <a:rPr lang="en-US" sz="2200" dirty="0"/>
              <a:t>Entity must use this criteria to identify HDs on the market that are not yet on the list or investigational drugs that would qualify</a:t>
            </a:r>
            <a:endParaRPr sz="2200" dirty="0"/>
          </a:p>
          <a:p>
            <a:pPr marL="342900" indent="-342900">
              <a:spcBef>
                <a:spcPts val="500"/>
              </a:spcBef>
              <a:buSzPts val="1100"/>
            </a:pPr>
            <a:r>
              <a:rPr lang="en-US" sz="2200" dirty="0"/>
              <a:t>If there is not enough information on the drug to make a determination, consider it hazardous until more information is discovered</a:t>
            </a:r>
            <a:endParaRPr sz="2200" dirty="0"/>
          </a:p>
          <a:p>
            <a:pPr marL="0" lvl="0" indent="0" rtl="0">
              <a:spcBef>
                <a:spcPts val="1000"/>
              </a:spcBef>
              <a:spcAft>
                <a:spcPts val="0"/>
              </a:spcAft>
              <a:buNone/>
            </a:pPr>
            <a:endParaRP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lvl="0">
              <a:buSzPts val="1100"/>
            </a:pPr>
            <a:r>
              <a:rPr lang="en-US" sz="2400" dirty="0">
                <a:latin typeface="Calibri" panose="020F0502020204030204" pitchFamily="34" charset="0"/>
                <a:ea typeface="Arial"/>
                <a:cs typeface="Calibri" panose="020F0502020204030204" pitchFamily="34" charset="0"/>
                <a:sym typeface="Arial"/>
              </a:rPr>
              <a:t>1.8 Requirements for handling hazardous materials such as described in USP &lt;800&gt;</a:t>
            </a:r>
            <a:br>
              <a:rPr lang="en-US" sz="2400" dirty="0">
                <a:latin typeface="Calibri" panose="020F0502020204030204" pitchFamily="34" charset="0"/>
                <a:ea typeface="Arial"/>
                <a:cs typeface="Calibri" panose="020F0502020204030204" pitchFamily="34" charset="0"/>
                <a:sym typeface="Arial"/>
              </a:rPr>
            </a:br>
            <a:r>
              <a:rPr lang="en-US" sz="1200" dirty="0">
                <a:latin typeface="Calibri" panose="020F0502020204030204" pitchFamily="34" charset="0"/>
                <a:ea typeface="Arial"/>
                <a:cs typeface="Calibri" panose="020F0502020204030204" pitchFamily="34" charset="0"/>
                <a:sym typeface="Arial"/>
              </a:rPr>
              <a:t>- </a:t>
            </a:r>
            <a:r>
              <a:rPr lang="en-US" sz="2400" b="1" dirty="0">
                <a:solidFill>
                  <a:srgbClr val="CC00FF"/>
                </a:solidFill>
                <a:latin typeface="Calibri" panose="020F0502020204030204" pitchFamily="34" charset="0"/>
                <a:ea typeface="Arial"/>
                <a:cs typeface="Calibri" panose="020F0502020204030204" pitchFamily="34" charset="0"/>
                <a:sym typeface="Arial"/>
              </a:rPr>
              <a:t>USP 800 Hazardous Drugs</a:t>
            </a:r>
            <a:endParaRPr sz="2400" dirty="0">
              <a:latin typeface="Calibri" panose="020F0502020204030204" pitchFamily="34" charset="0"/>
              <a:cs typeface="Calibri" panose="020F0502020204030204" pitchFamily="34" charset="0"/>
            </a:endParaRPr>
          </a:p>
        </p:txBody>
      </p:sp>
      <p:sp>
        <p:nvSpPr>
          <p:cNvPr id="283" name="Shape 283"/>
          <p:cNvSpPr txBox="1">
            <a:spLocks noGrp="1"/>
          </p:cNvSpPr>
          <p:nvPr>
            <p:ph type="body" idx="1"/>
          </p:nvPr>
        </p:nvSpPr>
        <p:spPr>
          <a:xfrm>
            <a:off x="783275" y="1413600"/>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Clr>
                <a:schemeClr val="dk1"/>
              </a:buClr>
              <a:buSzPts val="1100"/>
              <a:buFont typeface="Arial"/>
              <a:buNone/>
            </a:pPr>
            <a:r>
              <a:rPr lang="en-US" sz="1800" b="1" dirty="0">
                <a:latin typeface="Calibri" panose="020F0502020204030204" pitchFamily="34" charset="0"/>
                <a:cs typeface="Calibri" panose="020F0502020204030204" pitchFamily="34" charset="0"/>
              </a:rPr>
              <a:t>List of Hazardous Drugs</a:t>
            </a:r>
            <a:endParaRPr sz="1800" b="1" dirty="0">
              <a:latin typeface="Calibri" panose="020F0502020204030204" pitchFamily="34" charset="0"/>
              <a:cs typeface="Calibri" panose="020F0502020204030204" pitchFamily="34" charset="0"/>
            </a:endParaRPr>
          </a:p>
          <a:p>
            <a:pPr marL="0" lvl="0" indent="0" rtl="0">
              <a:spcBef>
                <a:spcPts val="500"/>
              </a:spcBef>
              <a:spcAft>
                <a:spcPts val="0"/>
              </a:spcAft>
              <a:buClr>
                <a:schemeClr val="dk1"/>
              </a:buClr>
              <a:buSzPts val="1100"/>
              <a:buFont typeface="Arial"/>
              <a:buNone/>
            </a:pPr>
            <a:r>
              <a:rPr lang="en-US" sz="1800" dirty="0">
                <a:latin typeface="Calibri" panose="020F0502020204030204" pitchFamily="34" charset="0"/>
                <a:ea typeface="Arial"/>
                <a:cs typeface="Calibri" panose="020F0502020204030204" pitchFamily="34" charset="0"/>
                <a:sym typeface="Arial"/>
              </a:rPr>
              <a:t>•</a:t>
            </a:r>
            <a:r>
              <a:rPr lang="en-US" sz="1800" dirty="0">
                <a:latin typeface="Calibri" panose="020F0502020204030204" pitchFamily="34" charset="0"/>
                <a:cs typeface="Calibri" panose="020F0502020204030204" pitchFamily="34" charset="0"/>
              </a:rPr>
              <a:t>Most current update from 2016</a:t>
            </a:r>
            <a:endParaRPr sz="1800" dirty="0">
              <a:latin typeface="Calibri" panose="020F0502020204030204" pitchFamily="34" charset="0"/>
              <a:cs typeface="Calibri" panose="020F0502020204030204" pitchFamily="34" charset="0"/>
            </a:endParaRPr>
          </a:p>
          <a:p>
            <a:pPr marL="0" lvl="0" indent="0" rtl="0">
              <a:spcBef>
                <a:spcPts val="500"/>
              </a:spcBef>
              <a:spcAft>
                <a:spcPts val="0"/>
              </a:spcAft>
              <a:buClr>
                <a:schemeClr val="dk1"/>
              </a:buClr>
              <a:buSzPts val="1100"/>
              <a:buFont typeface="Arial"/>
              <a:buNone/>
            </a:pPr>
            <a:r>
              <a:rPr lang="en-US" sz="1800" dirty="0">
                <a:latin typeface="Calibri" panose="020F0502020204030204" pitchFamily="34" charset="0"/>
                <a:ea typeface="Arial"/>
                <a:cs typeface="Calibri" panose="020F0502020204030204" pitchFamily="34" charset="0"/>
                <a:sym typeface="Arial"/>
              </a:rPr>
              <a:t>•</a:t>
            </a:r>
            <a:r>
              <a:rPr lang="en-US" sz="1800" dirty="0">
                <a:latin typeface="Calibri" panose="020F0502020204030204" pitchFamily="34" charset="0"/>
                <a:cs typeface="Calibri" panose="020F0502020204030204" pitchFamily="34" charset="0"/>
              </a:rPr>
              <a:t>Most are antineoplastic drugs, but the others that are not can produce physiological effects in small quantities or cause irreversible effects</a:t>
            </a:r>
            <a:endParaRPr sz="1800" dirty="0">
              <a:latin typeface="Calibri" panose="020F0502020204030204" pitchFamily="34" charset="0"/>
              <a:cs typeface="Calibri" panose="020F0502020204030204" pitchFamily="34" charset="0"/>
            </a:endParaRPr>
          </a:p>
          <a:p>
            <a:pPr marL="0" lvl="0" indent="0" rtl="0">
              <a:spcBef>
                <a:spcPts val="500"/>
              </a:spcBef>
              <a:spcAft>
                <a:spcPts val="0"/>
              </a:spcAft>
              <a:buClr>
                <a:schemeClr val="dk1"/>
              </a:buClr>
              <a:buSzPts val="1100"/>
              <a:buFont typeface="Arial"/>
              <a:buNone/>
            </a:pPr>
            <a:r>
              <a:rPr lang="en-US" sz="1800" dirty="0">
                <a:latin typeface="Calibri" panose="020F0502020204030204" pitchFamily="34" charset="0"/>
                <a:ea typeface="Arial"/>
                <a:cs typeface="Calibri" panose="020F0502020204030204" pitchFamily="34" charset="0"/>
                <a:sym typeface="Arial"/>
              </a:rPr>
              <a:t>•</a:t>
            </a:r>
            <a:r>
              <a:rPr lang="en-US" sz="1800" dirty="0">
                <a:latin typeface="Calibri" panose="020F0502020204030204" pitchFamily="34" charset="0"/>
                <a:cs typeface="Calibri" panose="020F0502020204030204" pitchFamily="34" charset="0"/>
              </a:rPr>
              <a:t>Safe-handling of an HD, engineering controls, and personal protective equipment (PPE) used with an HD depends on its dosage form and the activity of the drug</a:t>
            </a:r>
            <a:endParaRPr sz="1800" dirty="0">
              <a:latin typeface="Calibri" panose="020F0502020204030204" pitchFamily="34" charset="0"/>
              <a:cs typeface="Calibri" panose="020F0502020204030204" pitchFamily="34" charset="0"/>
            </a:endParaRPr>
          </a:p>
          <a:p>
            <a:pPr marL="0" lvl="0" indent="0" rtl="0">
              <a:spcBef>
                <a:spcPts val="500"/>
              </a:spcBef>
              <a:spcAft>
                <a:spcPts val="0"/>
              </a:spcAft>
              <a:buClr>
                <a:schemeClr val="dk1"/>
              </a:buClr>
              <a:buSzPts val="1100"/>
              <a:buFont typeface="Arial"/>
              <a:buNone/>
            </a:pPr>
            <a:r>
              <a:rPr lang="en-US" sz="1800" dirty="0">
                <a:latin typeface="Calibri" panose="020F0502020204030204" pitchFamily="34" charset="0"/>
                <a:cs typeface="Calibri" panose="020F0502020204030204" pitchFamily="34" charset="0"/>
                <a:sym typeface="Arial"/>
              </a:rPr>
              <a:t>The </a:t>
            </a:r>
            <a:r>
              <a:rPr lang="en-US" sz="1800" dirty="0">
                <a:latin typeface="Calibri" panose="020F0502020204030204" pitchFamily="34" charset="0"/>
                <a:cs typeface="Calibri" panose="020F0502020204030204" pitchFamily="34" charset="0"/>
              </a:rPr>
              <a:t>NIOSH List divides the drugs into three groups</a:t>
            </a:r>
            <a:endParaRPr sz="1800" dirty="0">
              <a:latin typeface="Calibri" panose="020F0502020204030204" pitchFamily="34" charset="0"/>
              <a:cs typeface="Calibri" panose="020F0502020204030204" pitchFamily="34" charset="0"/>
            </a:endParaRPr>
          </a:p>
          <a:p>
            <a:pPr marL="0" lvl="0" indent="0" rtl="0">
              <a:spcBef>
                <a:spcPts val="500"/>
              </a:spcBef>
              <a:spcAft>
                <a:spcPts val="0"/>
              </a:spcAft>
              <a:buClr>
                <a:schemeClr val="dk1"/>
              </a:buClr>
              <a:buSzPts val="1100"/>
              <a:buFont typeface="Arial"/>
              <a:buNone/>
            </a:pPr>
            <a:r>
              <a:rPr lang="en-US" sz="1800" b="1" u="sng" dirty="0">
                <a:solidFill>
                  <a:srgbClr val="FF3399"/>
                </a:solidFill>
                <a:latin typeface="Calibri" panose="020F0502020204030204" pitchFamily="34" charset="0"/>
                <a:ea typeface="Arial"/>
                <a:cs typeface="Calibri" panose="020F0502020204030204" pitchFamily="34" charset="0"/>
                <a:sym typeface="Arial"/>
              </a:rPr>
              <a:t>•</a:t>
            </a:r>
            <a:r>
              <a:rPr lang="en-US" sz="1800" b="1" u="sng" dirty="0">
                <a:solidFill>
                  <a:srgbClr val="FF3399"/>
                </a:solidFill>
                <a:latin typeface="Calibri" panose="020F0502020204030204" pitchFamily="34" charset="0"/>
                <a:cs typeface="Calibri" panose="020F0502020204030204" pitchFamily="34" charset="0"/>
              </a:rPr>
              <a:t>Group 1: Antineoplastic drugs</a:t>
            </a:r>
            <a:endParaRPr sz="1800" b="1" u="sng" dirty="0">
              <a:solidFill>
                <a:srgbClr val="FF3399"/>
              </a:solidFill>
              <a:latin typeface="Calibri" panose="020F0502020204030204" pitchFamily="34" charset="0"/>
              <a:cs typeface="Calibri" panose="020F0502020204030204" pitchFamily="34" charset="0"/>
            </a:endParaRPr>
          </a:p>
          <a:p>
            <a:pPr marL="0" lvl="0" indent="0" rtl="0">
              <a:spcBef>
                <a:spcPts val="500"/>
              </a:spcBef>
              <a:spcAft>
                <a:spcPts val="0"/>
              </a:spcAft>
              <a:buClr>
                <a:schemeClr val="dk1"/>
              </a:buClr>
              <a:buSzPts val="1100"/>
              <a:buFont typeface="Arial"/>
              <a:buNone/>
            </a:pPr>
            <a:r>
              <a:rPr lang="en-US" sz="1800" dirty="0">
                <a:latin typeface="Calibri" panose="020F0502020204030204" pitchFamily="34" charset="0"/>
                <a:ea typeface="Arial"/>
                <a:cs typeface="Calibri" panose="020F0502020204030204" pitchFamily="34" charset="0"/>
                <a:sym typeface="Arial"/>
              </a:rPr>
              <a:t>•</a:t>
            </a:r>
            <a:r>
              <a:rPr lang="en-US" sz="1800" dirty="0">
                <a:latin typeface="Calibri" panose="020F0502020204030204" pitchFamily="34" charset="0"/>
                <a:cs typeface="Calibri" panose="020F0502020204030204" pitchFamily="34" charset="0"/>
              </a:rPr>
              <a:t>Many of these drugs may also pose a reproductive risk for susceptible populations</a:t>
            </a:r>
            <a:endParaRPr sz="1800" dirty="0">
              <a:latin typeface="Calibri" panose="020F0502020204030204" pitchFamily="34" charset="0"/>
              <a:cs typeface="Calibri" panose="020F0502020204030204" pitchFamily="34" charset="0"/>
            </a:endParaRPr>
          </a:p>
          <a:p>
            <a:pPr marL="0" lvl="0" indent="0" rtl="0">
              <a:spcBef>
                <a:spcPts val="500"/>
              </a:spcBef>
              <a:spcAft>
                <a:spcPts val="0"/>
              </a:spcAft>
              <a:buClr>
                <a:schemeClr val="dk1"/>
              </a:buClr>
              <a:buSzPts val="1100"/>
              <a:buFont typeface="Arial"/>
              <a:buNone/>
            </a:pPr>
            <a:r>
              <a:rPr lang="en-US" sz="1800" b="1" u="sng" dirty="0">
                <a:solidFill>
                  <a:srgbClr val="0070C0"/>
                </a:solidFill>
                <a:latin typeface="Calibri" panose="020F0502020204030204" pitchFamily="34" charset="0"/>
                <a:ea typeface="Arial"/>
                <a:cs typeface="Calibri" panose="020F0502020204030204" pitchFamily="34" charset="0"/>
                <a:sym typeface="Arial"/>
              </a:rPr>
              <a:t>•</a:t>
            </a:r>
            <a:r>
              <a:rPr lang="en-US" sz="1800" b="1" u="sng" dirty="0">
                <a:solidFill>
                  <a:srgbClr val="0070C0"/>
                </a:solidFill>
                <a:latin typeface="Calibri" panose="020F0502020204030204" pitchFamily="34" charset="0"/>
                <a:cs typeface="Calibri" panose="020F0502020204030204" pitchFamily="34" charset="0"/>
              </a:rPr>
              <a:t>Group 2: Non-antineoplastic drugs that meet one or more of the NIOSH criteria for a hazardous drug</a:t>
            </a:r>
            <a:endParaRPr sz="1800" b="1" u="sng" dirty="0">
              <a:solidFill>
                <a:srgbClr val="0070C0"/>
              </a:solidFill>
              <a:latin typeface="Calibri" panose="020F0502020204030204" pitchFamily="34" charset="0"/>
              <a:cs typeface="Calibri" panose="020F0502020204030204" pitchFamily="34" charset="0"/>
            </a:endParaRPr>
          </a:p>
          <a:p>
            <a:pPr marL="0" lvl="0" indent="0" rtl="0">
              <a:spcBef>
                <a:spcPts val="500"/>
              </a:spcBef>
              <a:spcAft>
                <a:spcPts val="0"/>
              </a:spcAft>
              <a:buClr>
                <a:schemeClr val="dk1"/>
              </a:buClr>
              <a:buSzPts val="1100"/>
              <a:buFont typeface="Arial"/>
              <a:buNone/>
            </a:pPr>
            <a:r>
              <a:rPr lang="en-US" sz="1800" dirty="0">
                <a:solidFill>
                  <a:schemeClr val="tx1"/>
                </a:solidFill>
                <a:latin typeface="Calibri" panose="020F0502020204030204" pitchFamily="34" charset="0"/>
                <a:ea typeface="Arial"/>
                <a:cs typeface="Calibri" panose="020F0502020204030204" pitchFamily="34" charset="0"/>
                <a:sym typeface="Arial"/>
              </a:rPr>
              <a:t>•</a:t>
            </a:r>
            <a:r>
              <a:rPr lang="en-US" sz="1800" dirty="0">
                <a:solidFill>
                  <a:schemeClr val="tx1"/>
                </a:solidFill>
                <a:latin typeface="Calibri" panose="020F0502020204030204" pitchFamily="34" charset="0"/>
                <a:cs typeface="Calibri" panose="020F0502020204030204" pitchFamily="34" charset="0"/>
              </a:rPr>
              <a:t>Some of these drugs may also pose a reproductive risk for susceptible populations</a:t>
            </a:r>
            <a:endParaRPr sz="1800" dirty="0">
              <a:solidFill>
                <a:schemeClr val="tx1"/>
              </a:solidFill>
              <a:latin typeface="Calibri" panose="020F0502020204030204" pitchFamily="34" charset="0"/>
              <a:cs typeface="Calibri" panose="020F0502020204030204" pitchFamily="34" charset="0"/>
            </a:endParaRPr>
          </a:p>
          <a:p>
            <a:pPr marL="0" lvl="0" indent="0" rtl="0">
              <a:spcBef>
                <a:spcPts val="500"/>
              </a:spcBef>
              <a:spcAft>
                <a:spcPts val="0"/>
              </a:spcAft>
              <a:buClr>
                <a:schemeClr val="dk1"/>
              </a:buClr>
              <a:buSzPts val="1100"/>
              <a:buFont typeface="Arial"/>
              <a:buNone/>
            </a:pPr>
            <a:r>
              <a:rPr lang="en-US" sz="1800" dirty="0">
                <a:solidFill>
                  <a:srgbClr val="9966FF"/>
                </a:solidFill>
                <a:latin typeface="Calibri" panose="020F0502020204030204" pitchFamily="34" charset="0"/>
                <a:ea typeface="Arial"/>
                <a:cs typeface="Calibri" panose="020F0502020204030204" pitchFamily="34" charset="0"/>
                <a:sym typeface="Arial"/>
              </a:rPr>
              <a:t>•</a:t>
            </a:r>
            <a:r>
              <a:rPr lang="en-US" sz="1800" b="1" u="sng" dirty="0">
                <a:solidFill>
                  <a:srgbClr val="9966FF"/>
                </a:solidFill>
                <a:latin typeface="Calibri" panose="020F0502020204030204" pitchFamily="34" charset="0"/>
                <a:cs typeface="Calibri" panose="020F0502020204030204" pitchFamily="34" charset="0"/>
              </a:rPr>
              <a:t>Group 3: </a:t>
            </a:r>
            <a:r>
              <a:rPr lang="en-US" sz="1800" b="1" u="sng" dirty="0">
                <a:solidFill>
                  <a:srgbClr val="9966FF"/>
                </a:solidFill>
                <a:highlight>
                  <a:srgbClr val="FFFFFF"/>
                </a:highlight>
                <a:latin typeface="Calibri" panose="020F0502020204030204" pitchFamily="34" charset="0"/>
                <a:cs typeface="Calibri" panose="020F0502020204030204" pitchFamily="34" charset="0"/>
              </a:rPr>
              <a:t>Non-antineoplastic drugs that primarily have adverse reproductive effects</a:t>
            </a:r>
            <a:endParaRPr sz="1800" b="1" u="sng" dirty="0">
              <a:solidFill>
                <a:srgbClr val="9966FF"/>
              </a:solidFill>
              <a:highlight>
                <a:srgbClr val="FFFFFF"/>
              </a:highlight>
              <a:latin typeface="Calibri" panose="020F0502020204030204" pitchFamily="34" charset="0"/>
              <a:cs typeface="Calibri" panose="020F0502020204030204" pitchFamily="34" charset="0"/>
            </a:endParaRPr>
          </a:p>
          <a:p>
            <a:pPr marL="457200" lvl="0" indent="-342900" rtl="0">
              <a:spcBef>
                <a:spcPts val="500"/>
              </a:spcBef>
              <a:spcAft>
                <a:spcPts val="0"/>
              </a:spcAft>
              <a:buSzPts val="1800"/>
              <a:buChar char="•"/>
            </a:pPr>
            <a:r>
              <a:rPr lang="en-US" sz="1800" dirty="0">
                <a:latin typeface="Calibri" panose="020F0502020204030204" pitchFamily="34" charset="0"/>
                <a:cs typeface="Calibri" panose="020F0502020204030204" pitchFamily="34" charset="0"/>
              </a:rPr>
              <a:t>Drugs that primarily pose a reproductive risk to men and women who are actively trying to conceive and women who are pregnant or breastfeeding because some of these drugs may be present in breast milk</a:t>
            </a:r>
            <a:endParaRPr sz="1800" dirty="0">
              <a:latin typeface="Calibri" panose="020F0502020204030204" pitchFamily="34" charset="0"/>
              <a:cs typeface="Calibri" panose="020F0502020204030204" pitchFamily="34" charset="0"/>
            </a:endParaRPr>
          </a:p>
          <a:p>
            <a:pPr marL="0" lvl="0" indent="0">
              <a:spcBef>
                <a:spcPts val="1000"/>
              </a:spcBef>
              <a:spcAft>
                <a:spcPts val="0"/>
              </a:spcAft>
              <a:buNone/>
            </a:pPr>
            <a:endParaRPr dirty="0"/>
          </a:p>
        </p:txBody>
      </p:sp>
      <p:pic>
        <p:nvPicPr>
          <p:cNvPr id="284" name="Shape 284"/>
          <p:cNvPicPr preferRelativeResize="0"/>
          <p:nvPr/>
        </p:nvPicPr>
        <p:blipFill>
          <a:blip r:embed="rId3">
            <a:alphaModFix/>
          </a:blip>
          <a:stretch>
            <a:fillRect/>
          </a:stretch>
        </p:blipFill>
        <p:spPr>
          <a:xfrm>
            <a:off x="152400" y="6329225"/>
            <a:ext cx="8495322" cy="37637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800" dirty="0"/>
              <a:t>Upcoming 2018 Changes to NIOSH List Criteria (Not Approved Yet as of 4/2/18)</a:t>
            </a:r>
            <a:endParaRPr sz="2800" dirty="0"/>
          </a:p>
        </p:txBody>
      </p:sp>
      <p:sp>
        <p:nvSpPr>
          <p:cNvPr id="290" name="Shape 290"/>
          <p:cNvSpPr txBox="1">
            <a:spLocks noGrp="1"/>
          </p:cNvSpPr>
          <p:nvPr>
            <p:ph type="body" idx="1"/>
          </p:nvPr>
        </p:nvSpPr>
        <p:spPr>
          <a:xfrm>
            <a:off x="595150" y="1393363"/>
            <a:ext cx="10515600" cy="4351200"/>
          </a:xfrm>
          <a:prstGeom prst="rect">
            <a:avLst/>
          </a:prstGeom>
        </p:spPr>
        <p:txBody>
          <a:bodyPr spcFirstLastPara="1" wrap="square" lIns="91425" tIns="91425" rIns="91425" bIns="91425" anchor="t" anchorCtr="0">
            <a:noAutofit/>
          </a:bodyPr>
          <a:lstStyle/>
          <a:p>
            <a:pPr marL="0" lvl="0" indent="0" rtl="0">
              <a:lnSpc>
                <a:spcPct val="143750"/>
              </a:lnSpc>
              <a:spcBef>
                <a:spcPts val="0"/>
              </a:spcBef>
              <a:spcAft>
                <a:spcPts val="0"/>
              </a:spcAft>
              <a:buClr>
                <a:schemeClr val="dk1"/>
              </a:buClr>
              <a:buSzPts val="1100"/>
              <a:buFont typeface="Arial"/>
              <a:buNone/>
            </a:pPr>
            <a:r>
              <a:rPr lang="en-US" sz="1400" dirty="0">
                <a:solidFill>
                  <a:srgbClr val="000000"/>
                </a:solidFill>
              </a:rPr>
              <a:t>For the proposed 2018 list which is under review right now, NIOSH presents the policy for how drugs are assigned to the 3 hazardous drug classifications using a new peer reviewed 5 Category system based on evidence of the hazard:</a:t>
            </a:r>
            <a:endParaRPr sz="1400" dirty="0">
              <a:solidFill>
                <a:srgbClr val="000000"/>
              </a:solidFill>
            </a:endParaRPr>
          </a:p>
          <a:p>
            <a:pPr marL="774700" lvl="0" indent="-304800" rtl="0">
              <a:lnSpc>
                <a:spcPct val="143750"/>
              </a:lnSpc>
              <a:spcBef>
                <a:spcPts val="900"/>
              </a:spcBef>
              <a:spcAft>
                <a:spcPts val="0"/>
              </a:spcAft>
              <a:buClr>
                <a:srgbClr val="000000"/>
              </a:buClr>
              <a:buSzPts val="1200"/>
              <a:buChar char="●"/>
            </a:pPr>
            <a:r>
              <a:rPr lang="en-US" sz="1400" b="1" dirty="0">
                <a:solidFill>
                  <a:srgbClr val="000000"/>
                </a:solidFill>
              </a:rPr>
              <a:t>Category 1</a:t>
            </a:r>
            <a:r>
              <a:rPr lang="en-US" sz="1400" dirty="0">
                <a:solidFill>
                  <a:srgbClr val="000000"/>
                </a:solidFill>
              </a:rPr>
              <a:t>—Special Handling Information</a:t>
            </a:r>
            <a:endParaRPr sz="1400" dirty="0">
              <a:solidFill>
                <a:srgbClr val="000000"/>
              </a:solidFill>
            </a:endParaRPr>
          </a:p>
          <a:p>
            <a:pPr marL="1371600" lvl="2" indent="-304800" rtl="0">
              <a:lnSpc>
                <a:spcPct val="143750"/>
              </a:lnSpc>
              <a:spcBef>
                <a:spcPts val="0"/>
              </a:spcBef>
              <a:spcAft>
                <a:spcPts val="0"/>
              </a:spcAft>
              <a:buClr>
                <a:srgbClr val="000000"/>
              </a:buClr>
              <a:buSzPts val="1200"/>
              <a:buAutoNum type="romanLcPeriod"/>
            </a:pPr>
            <a:r>
              <a:rPr lang="en-US" sz="1400" dirty="0">
                <a:solidFill>
                  <a:srgbClr val="000000"/>
                </a:solidFill>
                <a:highlight>
                  <a:srgbClr val="FFFFFF"/>
                </a:highlight>
              </a:rPr>
              <a:t>Drugs listed in </a:t>
            </a:r>
            <a:r>
              <a:rPr lang="en-US" sz="1400" b="1" dirty="0">
                <a:solidFill>
                  <a:srgbClr val="000000"/>
                </a:solidFill>
                <a:highlight>
                  <a:srgbClr val="FFFFFF"/>
                </a:highlight>
              </a:rPr>
              <a:t>Category 1</a:t>
            </a:r>
            <a:r>
              <a:rPr lang="en-US" sz="1400" dirty="0">
                <a:solidFill>
                  <a:srgbClr val="000000"/>
                </a:solidFill>
                <a:highlight>
                  <a:srgbClr val="FFFFFF"/>
                </a:highlight>
              </a:rPr>
              <a:t> list special handling information listed within the manufacturers package insert. Examples would include compounding in biological safety cabinets</a:t>
            </a:r>
            <a:endParaRPr sz="1400" dirty="0">
              <a:solidFill>
                <a:srgbClr val="000000"/>
              </a:solidFill>
            </a:endParaRPr>
          </a:p>
          <a:p>
            <a:pPr marL="774700" lvl="0" indent="-304800" rtl="0">
              <a:lnSpc>
                <a:spcPct val="143750"/>
              </a:lnSpc>
              <a:spcBef>
                <a:spcPts val="0"/>
              </a:spcBef>
              <a:spcAft>
                <a:spcPts val="0"/>
              </a:spcAft>
              <a:buClr>
                <a:srgbClr val="000000"/>
              </a:buClr>
              <a:buSzPts val="1200"/>
              <a:buChar char="●"/>
            </a:pPr>
            <a:r>
              <a:rPr lang="en-US" sz="1400" b="1" dirty="0">
                <a:solidFill>
                  <a:srgbClr val="000000"/>
                </a:solidFill>
              </a:rPr>
              <a:t>Category 2</a:t>
            </a:r>
            <a:r>
              <a:rPr lang="en-US" sz="1400" dirty="0">
                <a:solidFill>
                  <a:srgbClr val="000000"/>
                </a:solidFill>
              </a:rPr>
              <a:t>—Insufficient Toxicity Information Available to Meet NIOSH Definition of Hazardous Drug</a:t>
            </a:r>
            <a:endParaRPr sz="1400" dirty="0">
              <a:solidFill>
                <a:srgbClr val="000000"/>
              </a:solidFill>
            </a:endParaRPr>
          </a:p>
          <a:p>
            <a:pPr marL="774700" lvl="0" indent="-304800" rtl="0">
              <a:lnSpc>
                <a:spcPct val="143750"/>
              </a:lnSpc>
              <a:spcBef>
                <a:spcPts val="0"/>
              </a:spcBef>
              <a:spcAft>
                <a:spcPts val="0"/>
              </a:spcAft>
              <a:buClr>
                <a:srgbClr val="000000"/>
              </a:buClr>
              <a:buSzPts val="1200"/>
              <a:buChar char="●"/>
            </a:pPr>
            <a:r>
              <a:rPr lang="en-US" sz="1400" b="1" dirty="0">
                <a:solidFill>
                  <a:srgbClr val="000000"/>
                </a:solidFill>
              </a:rPr>
              <a:t>Category 3</a:t>
            </a:r>
            <a:r>
              <a:rPr lang="en-US" sz="1400" dirty="0">
                <a:solidFill>
                  <a:srgbClr val="000000"/>
                </a:solidFill>
              </a:rPr>
              <a:t>—Available Information Shows a Toxic Effect that Does Not Meet the NIOSH Definition of a Hazardous Drug</a:t>
            </a:r>
            <a:endParaRPr sz="1400" dirty="0">
              <a:solidFill>
                <a:srgbClr val="000000"/>
              </a:solidFill>
            </a:endParaRPr>
          </a:p>
          <a:p>
            <a:pPr marL="774700" lvl="0" indent="-304800" rtl="0">
              <a:lnSpc>
                <a:spcPct val="143750"/>
              </a:lnSpc>
              <a:spcBef>
                <a:spcPts val="0"/>
              </a:spcBef>
              <a:spcAft>
                <a:spcPts val="0"/>
              </a:spcAft>
              <a:buClr>
                <a:srgbClr val="000000"/>
              </a:buClr>
              <a:buSzPts val="1200"/>
              <a:buChar char="●"/>
            </a:pPr>
            <a:r>
              <a:rPr lang="en-US" sz="1400" b="1" dirty="0">
                <a:solidFill>
                  <a:srgbClr val="000000"/>
                </a:solidFill>
              </a:rPr>
              <a:t>Category 4</a:t>
            </a:r>
            <a:r>
              <a:rPr lang="en-US" sz="1400" dirty="0">
                <a:solidFill>
                  <a:srgbClr val="000000"/>
                </a:solidFill>
              </a:rPr>
              <a:t>—Available Toxicity Information Does Not Demonstrate or Support a Determination that the Drug Meets the NIOSH Definition of a Hazardous Drug</a:t>
            </a:r>
            <a:endParaRPr sz="1400" dirty="0">
              <a:solidFill>
                <a:srgbClr val="000000"/>
              </a:solidFill>
            </a:endParaRPr>
          </a:p>
          <a:p>
            <a:pPr marL="1371600" lvl="2" indent="-304800" rtl="0">
              <a:lnSpc>
                <a:spcPct val="143750"/>
              </a:lnSpc>
              <a:spcBef>
                <a:spcPts val="0"/>
              </a:spcBef>
              <a:spcAft>
                <a:spcPts val="0"/>
              </a:spcAft>
              <a:buClr>
                <a:srgbClr val="000000"/>
              </a:buClr>
              <a:buSzPts val="1200"/>
              <a:buAutoNum type="romanLcPeriod"/>
            </a:pPr>
            <a:r>
              <a:rPr lang="en-US" sz="1400" dirty="0">
                <a:solidFill>
                  <a:srgbClr val="000000"/>
                </a:solidFill>
                <a:highlight>
                  <a:srgbClr val="FFFFFF"/>
                </a:highlight>
              </a:rPr>
              <a:t>Drugs listed in </a:t>
            </a:r>
            <a:r>
              <a:rPr lang="en-US" sz="1400" b="1" dirty="0">
                <a:solidFill>
                  <a:srgbClr val="000000"/>
                </a:solidFill>
                <a:highlight>
                  <a:srgbClr val="FFFFFF"/>
                </a:highlight>
              </a:rPr>
              <a:t>Categories 2 through 4</a:t>
            </a:r>
            <a:r>
              <a:rPr lang="en-US" sz="1400" dirty="0">
                <a:solidFill>
                  <a:srgbClr val="000000"/>
                </a:solidFill>
                <a:highlight>
                  <a:srgbClr val="FFFFFF"/>
                </a:highlight>
              </a:rPr>
              <a:t> classifies studies, alerts and lack of evidence to support inclusion to the NIOSH hazardous drug list</a:t>
            </a:r>
            <a:endParaRPr sz="1400" dirty="0">
              <a:solidFill>
                <a:srgbClr val="000000"/>
              </a:solidFill>
              <a:highlight>
                <a:srgbClr val="FFFFFF"/>
              </a:highlight>
            </a:endParaRPr>
          </a:p>
          <a:p>
            <a:pPr marL="457200" lvl="0" indent="-304800" rtl="0">
              <a:lnSpc>
                <a:spcPct val="143750"/>
              </a:lnSpc>
              <a:spcBef>
                <a:spcPts val="0"/>
              </a:spcBef>
              <a:spcAft>
                <a:spcPts val="0"/>
              </a:spcAft>
              <a:buClr>
                <a:srgbClr val="000000"/>
              </a:buClr>
              <a:buSzPts val="1200"/>
              <a:buChar char="●"/>
            </a:pPr>
            <a:r>
              <a:rPr lang="en-US" sz="1400" b="1" dirty="0">
                <a:solidFill>
                  <a:srgbClr val="000000"/>
                </a:solidFill>
              </a:rPr>
              <a:t>Category 5</a:t>
            </a:r>
            <a:r>
              <a:rPr lang="en-US" sz="1400" dirty="0">
                <a:solidFill>
                  <a:srgbClr val="000000"/>
                </a:solidFill>
              </a:rPr>
              <a:t>—Available Toxicity Information Demonstrates or Supports a Determination that the Drug Meets the NIOSH Definition of a Hazardous Drug</a:t>
            </a:r>
            <a:endParaRPr sz="1400" dirty="0">
              <a:solidFill>
                <a:srgbClr val="000000"/>
              </a:solidFill>
            </a:endParaRPr>
          </a:p>
          <a:p>
            <a:pPr marL="1371600" lvl="2" indent="-304800" rtl="0">
              <a:lnSpc>
                <a:spcPct val="143750"/>
              </a:lnSpc>
              <a:spcBef>
                <a:spcPts val="0"/>
              </a:spcBef>
              <a:spcAft>
                <a:spcPts val="0"/>
              </a:spcAft>
              <a:buClr>
                <a:srgbClr val="000000"/>
              </a:buClr>
              <a:buSzPts val="1200"/>
              <a:buAutoNum type="romanLcPeriod"/>
            </a:pPr>
            <a:r>
              <a:rPr lang="en-US" sz="1400" dirty="0">
                <a:solidFill>
                  <a:srgbClr val="000000"/>
                </a:solidFill>
                <a:highlight>
                  <a:srgbClr val="FFFFFF"/>
                </a:highlight>
              </a:rPr>
              <a:t>Drugs listed in </a:t>
            </a:r>
            <a:r>
              <a:rPr lang="en-US" sz="1400" b="1" dirty="0">
                <a:solidFill>
                  <a:srgbClr val="000000"/>
                </a:solidFill>
                <a:highlight>
                  <a:srgbClr val="FFFFFF"/>
                </a:highlight>
              </a:rPr>
              <a:t>Category 5 </a:t>
            </a:r>
            <a:r>
              <a:rPr lang="en-US" sz="1400" dirty="0">
                <a:solidFill>
                  <a:srgbClr val="000000"/>
                </a:solidFill>
                <a:highlight>
                  <a:srgbClr val="FFFFFF"/>
                </a:highlight>
              </a:rPr>
              <a:t>list drugs with confirming evidence to support inclusion on the NIOSH hazardous drug list</a:t>
            </a:r>
            <a:endParaRPr sz="1400" dirty="0">
              <a:solidFill>
                <a:srgbClr val="000000"/>
              </a:solidFill>
            </a:endParaRPr>
          </a:p>
          <a:p>
            <a:pPr marL="0" lvl="0" indent="0">
              <a:spcBef>
                <a:spcPts val="1000"/>
              </a:spcBef>
              <a:spcAft>
                <a:spcPts val="0"/>
              </a:spcAft>
              <a:buNone/>
            </a:pPr>
            <a:endParaRPr sz="1200" dirty="0">
              <a:solidFill>
                <a:srgbClr val="000000"/>
              </a:solidFill>
            </a:endParaRPr>
          </a:p>
        </p:txBody>
      </p:sp>
      <p:sp>
        <p:nvSpPr>
          <p:cNvPr id="291" name="Shape 291"/>
          <p:cNvSpPr txBox="1"/>
          <p:nvPr/>
        </p:nvSpPr>
        <p:spPr>
          <a:xfrm>
            <a:off x="595150" y="6363575"/>
            <a:ext cx="9027900" cy="615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u="sng">
                <a:solidFill>
                  <a:schemeClr val="hlink"/>
                </a:solidFill>
                <a:hlinkClick r:id="rId3"/>
              </a:rPr>
              <a:t>https://visanteinc.com/2018/02/2018-niosh-proposed-hazardous-drug-list-out-for-comment/</a:t>
            </a:r>
            <a:r>
              <a:rPr lang="en-US"/>
              <a:t> </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US" sz="2400" dirty="0">
                <a:latin typeface="Calibri" panose="020F0502020204030204" pitchFamily="34" charset="0"/>
                <a:ea typeface="Arial"/>
                <a:cs typeface="Calibri" panose="020F0502020204030204" pitchFamily="34" charset="0"/>
                <a:sym typeface="Arial"/>
              </a:rPr>
              <a:t>1.8 Requirements for handling hazardous materials such as described in USP &lt;800&gt;</a:t>
            </a:r>
            <a:br>
              <a:rPr lang="en-US" sz="2400" dirty="0">
                <a:latin typeface="Calibri" panose="020F0502020204030204" pitchFamily="34" charset="0"/>
                <a:ea typeface="Arial"/>
                <a:cs typeface="Calibri" panose="020F0502020204030204" pitchFamily="34" charset="0"/>
                <a:sym typeface="Arial"/>
              </a:rPr>
            </a:br>
            <a:r>
              <a:rPr lang="en-US" sz="2400" b="1" dirty="0">
                <a:solidFill>
                  <a:srgbClr val="CC00FF"/>
                </a:solidFill>
                <a:latin typeface="Calibri" panose="020F0502020204030204" pitchFamily="34" charset="0"/>
                <a:ea typeface="Arial"/>
                <a:cs typeface="Calibri" panose="020F0502020204030204" pitchFamily="34" charset="0"/>
                <a:sym typeface="Arial"/>
              </a:rPr>
              <a:t>Handling Hazardous Materials Generally </a:t>
            </a:r>
            <a:endParaRPr b="1" dirty="0">
              <a:solidFill>
                <a:srgbClr val="CC00FF"/>
              </a:solidFill>
              <a:latin typeface="Calibri" panose="020F0502020204030204" pitchFamily="34" charset="0"/>
              <a:cs typeface="Calibri" panose="020F0502020204030204" pitchFamily="34" charset="0"/>
            </a:endParaRPr>
          </a:p>
        </p:txBody>
      </p:sp>
      <p:sp>
        <p:nvSpPr>
          <p:cNvPr id="297" name="Shape 297"/>
          <p:cNvSpPr txBox="1">
            <a:spLocks noGrp="1"/>
          </p:cNvSpPr>
          <p:nvPr>
            <p:ph type="body" idx="1"/>
          </p:nvPr>
        </p:nvSpPr>
        <p:spPr>
          <a:xfrm>
            <a:off x="838200" y="1825625"/>
            <a:ext cx="8588433"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Clr>
                <a:schemeClr val="dk1"/>
              </a:buClr>
              <a:buSzPts val="1100"/>
              <a:buFont typeface="Arial"/>
              <a:buNone/>
            </a:pPr>
            <a:r>
              <a:rPr lang="en-US" sz="1800" b="1" dirty="0"/>
              <a:t>General Recommendations for handling HDs</a:t>
            </a:r>
            <a:endParaRPr sz="1800" b="1" dirty="0"/>
          </a:p>
          <a:p>
            <a:pPr marL="285750" indent="-285750">
              <a:spcBef>
                <a:spcPts val="500"/>
              </a:spcBef>
              <a:buSzPts val="1100"/>
            </a:pPr>
            <a:r>
              <a:rPr lang="en-US" sz="1800" dirty="0"/>
              <a:t>All HDs regardless of formulation should be labeled as such to prevent improper handling</a:t>
            </a:r>
          </a:p>
          <a:p>
            <a:pPr marL="285750" indent="-285750">
              <a:spcBef>
                <a:spcPts val="500"/>
              </a:spcBef>
              <a:buSzPts val="1100"/>
            </a:pPr>
            <a:r>
              <a:rPr lang="en-US" sz="1800" dirty="0"/>
              <a:t>Most reproductive risks apply to women, but some can reduce fertility or sperm count in men or can affect both men and women</a:t>
            </a:r>
          </a:p>
          <a:p>
            <a:pPr marL="285750" indent="-285750">
              <a:spcBef>
                <a:spcPts val="500"/>
              </a:spcBef>
              <a:buSzPts val="1100"/>
            </a:pPr>
            <a:r>
              <a:rPr lang="en-US" sz="1800" dirty="0"/>
              <a:t>Some workers may not be a susceptible population because of their age or infertility</a:t>
            </a:r>
          </a:p>
          <a:p>
            <a:pPr marL="285750" indent="-285750">
              <a:spcBef>
                <a:spcPts val="500"/>
              </a:spcBef>
              <a:buSzPts val="1100"/>
            </a:pPr>
            <a:r>
              <a:rPr lang="en-US" sz="1800" dirty="0"/>
              <a:t>NIOSH categorizes the drugs based on their criteria, but they don’t perform risk assessments or propose exposure limits</a:t>
            </a:r>
          </a:p>
          <a:p>
            <a:pPr marL="285750" indent="-285750">
              <a:spcBef>
                <a:spcPts val="500"/>
              </a:spcBef>
              <a:buSzPts val="1100"/>
            </a:pPr>
            <a:r>
              <a:rPr lang="en-US" sz="1800" dirty="0"/>
              <a:t>NIOSH does provide guidance for personal protective equipment and ventilated engineering controls for various typical scenarios in which a drug may be handled in a healthcare setting, but it doesn’t cover all possible situations</a:t>
            </a:r>
            <a:endParaRPr sz="1800" dirty="0"/>
          </a:p>
          <a:p>
            <a:pPr marL="0" lvl="0" indent="0">
              <a:spcBef>
                <a:spcPts val="1000"/>
              </a:spcBef>
              <a:spcAft>
                <a:spcPts val="0"/>
              </a:spcAft>
              <a:buNone/>
            </a:pPr>
            <a:endParaRPr dirty="0"/>
          </a:p>
        </p:txBody>
      </p:sp>
      <p:pic>
        <p:nvPicPr>
          <p:cNvPr id="298" name="Shape 298"/>
          <p:cNvPicPr preferRelativeResize="0"/>
          <p:nvPr/>
        </p:nvPicPr>
        <p:blipFill>
          <a:blip r:embed="rId3">
            <a:alphaModFix/>
          </a:blip>
          <a:stretch>
            <a:fillRect/>
          </a:stretch>
        </p:blipFill>
        <p:spPr>
          <a:xfrm>
            <a:off x="152400" y="6329225"/>
            <a:ext cx="8495322" cy="376375"/>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lvl="0">
              <a:buSzPts val="1100"/>
            </a:pPr>
            <a:r>
              <a:rPr lang="en-US" sz="2400" dirty="0">
                <a:latin typeface="Calibri" panose="020F0502020204030204" pitchFamily="34" charset="0"/>
                <a:ea typeface="Arial"/>
                <a:cs typeface="Calibri" panose="020F0502020204030204" pitchFamily="34" charset="0"/>
                <a:sym typeface="Arial"/>
              </a:rPr>
              <a:t>1.8 Requirements for handling hazardous materials such as described in USP &lt;800&gt;</a:t>
            </a:r>
            <a:br>
              <a:rPr lang="en-US" sz="1600" dirty="0">
                <a:latin typeface="Calibri" panose="020F0502020204030204" pitchFamily="34" charset="0"/>
                <a:ea typeface="Arial"/>
                <a:cs typeface="Calibri" panose="020F0502020204030204" pitchFamily="34" charset="0"/>
                <a:sym typeface="Arial"/>
              </a:rPr>
            </a:br>
            <a:r>
              <a:rPr lang="en-US" sz="2400" b="1" dirty="0">
                <a:solidFill>
                  <a:srgbClr val="CC00FF"/>
                </a:solidFill>
                <a:latin typeface="Calibri" panose="020F0502020204030204" pitchFamily="34" charset="0"/>
                <a:ea typeface="Arial"/>
                <a:cs typeface="Calibri" panose="020F0502020204030204" pitchFamily="34" charset="0"/>
                <a:sym typeface="Arial"/>
              </a:rPr>
              <a:t>Handling Hazardous Materials – Formulation Specifics </a:t>
            </a:r>
            <a:endParaRPr sz="2400" dirty="0">
              <a:latin typeface="Calibri" panose="020F0502020204030204" pitchFamily="34" charset="0"/>
              <a:cs typeface="Calibri" panose="020F0502020204030204" pitchFamily="34" charset="0"/>
            </a:endParaRPr>
          </a:p>
        </p:txBody>
      </p:sp>
      <p:sp>
        <p:nvSpPr>
          <p:cNvPr id="304" name="Shape 304"/>
          <p:cNvSpPr txBox="1">
            <a:spLocks noGrp="1"/>
          </p:cNvSpPr>
          <p:nvPr>
            <p:ph type="body" idx="1"/>
          </p:nvPr>
        </p:nvSpPr>
        <p:spPr>
          <a:xfrm>
            <a:off x="801575" y="1541775"/>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Clr>
                <a:schemeClr val="dk1"/>
              </a:buClr>
              <a:buSzPts val="1100"/>
              <a:buFont typeface="Arial"/>
              <a:buNone/>
            </a:pPr>
            <a:r>
              <a:rPr lang="en-US" sz="1800" dirty="0"/>
              <a:t>General Recommendations for handling HDs – formulations</a:t>
            </a:r>
            <a:endParaRPr sz="1800" dirty="0"/>
          </a:p>
          <a:p>
            <a:pPr marL="285750" indent="-285750">
              <a:spcBef>
                <a:spcPts val="500"/>
              </a:spcBef>
              <a:buSzPts val="1100"/>
            </a:pPr>
            <a:r>
              <a:rPr lang="en-US" sz="1800" dirty="0"/>
              <a:t>Some drugs that are in coated tablets or capsules may not pose a direct risk until they are crushed or solutions are made from them outside of a ventilated cabinet</a:t>
            </a:r>
            <a:endParaRPr sz="1800" dirty="0"/>
          </a:p>
          <a:p>
            <a:pPr marL="285750" indent="-285750">
              <a:spcBef>
                <a:spcPts val="500"/>
              </a:spcBef>
              <a:buSzPts val="1100"/>
            </a:pPr>
            <a:r>
              <a:rPr lang="en-US" sz="1800" dirty="0"/>
              <a:t>Uncoated tablets may pose a risk of exposure from dust to skin contact or inhalation when the tablets are counted</a:t>
            </a:r>
            <a:endParaRPr sz="1800" dirty="0"/>
          </a:p>
          <a:p>
            <a:pPr marL="285750" indent="-285750">
              <a:spcBef>
                <a:spcPts val="500"/>
              </a:spcBef>
              <a:buSzPts val="1100"/>
            </a:pPr>
            <a:r>
              <a:rPr lang="en-US" sz="1800" dirty="0"/>
              <a:t>Tablet and capsules of HDs should not be placed in automated counting machines that may cause powdered contaminants to enter the work area</a:t>
            </a:r>
            <a:endParaRPr sz="1800" dirty="0"/>
          </a:p>
          <a:p>
            <a:pPr marL="285750" indent="-285750">
              <a:spcBef>
                <a:spcPts val="500"/>
              </a:spcBef>
              <a:buSzPts val="1100"/>
            </a:pPr>
            <a:r>
              <a:rPr lang="en-US" sz="1800" dirty="0"/>
              <a:t>Counting and pouring of HDs should be done carefully with clean equipment dedicated only to use with these drugs</a:t>
            </a:r>
            <a:endParaRPr sz="1800" dirty="0"/>
          </a:p>
          <a:p>
            <a:pPr marL="285750" indent="-285750">
              <a:spcBef>
                <a:spcPts val="500"/>
              </a:spcBef>
              <a:buSzPts val="1100"/>
            </a:pPr>
            <a:r>
              <a:rPr lang="en-US" sz="1800" dirty="0"/>
              <a:t>Crushing tablets or opening capsules should be avoided and liquid formulations should be used whenever possible</a:t>
            </a:r>
            <a:endParaRPr sz="1800" dirty="0"/>
          </a:p>
          <a:p>
            <a:pPr marL="285750" indent="-285750">
              <a:spcBef>
                <a:spcPts val="500"/>
              </a:spcBef>
              <a:buSzPts val="1100"/>
            </a:pPr>
            <a:r>
              <a:rPr lang="en-US" sz="1800" dirty="0"/>
              <a:t>When compounding HDs (crushing, dissolving, or preparing a solution or ointment), workers should wear </a:t>
            </a:r>
            <a:r>
              <a:rPr lang="en-US" sz="1800" dirty="0" err="1"/>
              <a:t>nonpermeable</a:t>
            </a:r>
            <a:r>
              <a:rPr lang="en-US" sz="1800" dirty="0"/>
              <a:t> gowns and double gloves</a:t>
            </a:r>
          </a:p>
          <a:p>
            <a:pPr marL="285750" indent="-285750">
              <a:spcBef>
                <a:spcPts val="500"/>
              </a:spcBef>
              <a:buSzPts val="1100"/>
            </a:pPr>
            <a:r>
              <a:rPr lang="en-US" sz="1800" dirty="0"/>
              <a:t>Guidelines for safe compounding, administration, and disposal of HDs have been developed by several groups (NIOSH, ASHP, ONS, USP, OSHA)</a:t>
            </a:r>
            <a:endParaRPr sz="1800" dirty="0"/>
          </a:p>
        </p:txBody>
      </p:sp>
      <p:pic>
        <p:nvPicPr>
          <p:cNvPr id="305" name="Shape 305"/>
          <p:cNvPicPr preferRelativeResize="0"/>
          <p:nvPr/>
        </p:nvPicPr>
        <p:blipFill>
          <a:blip r:embed="rId3">
            <a:alphaModFix/>
          </a:blip>
          <a:stretch>
            <a:fillRect/>
          </a:stretch>
        </p:blipFill>
        <p:spPr>
          <a:xfrm>
            <a:off x="170700" y="6375000"/>
            <a:ext cx="9029700" cy="40005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893125" y="255250"/>
            <a:ext cx="10515600" cy="1325700"/>
          </a:xfrm>
          <a:prstGeom prst="rect">
            <a:avLst/>
          </a:prstGeom>
        </p:spPr>
        <p:txBody>
          <a:bodyPr spcFirstLastPara="1" wrap="square" lIns="91425" tIns="91425" rIns="91425" bIns="91425" anchor="ctr" anchorCtr="0">
            <a:noAutofit/>
          </a:bodyPr>
          <a:lstStyle/>
          <a:p>
            <a:pPr lvl="0">
              <a:buSzPts val="1100"/>
            </a:pPr>
            <a:r>
              <a:rPr lang="en-US" sz="2400" dirty="0">
                <a:latin typeface="Calibri" panose="020F0502020204030204" pitchFamily="34" charset="0"/>
                <a:ea typeface="Arial"/>
                <a:cs typeface="Calibri" panose="020F0502020204030204" pitchFamily="34" charset="0"/>
                <a:sym typeface="Arial"/>
              </a:rPr>
              <a:t>1.8 Requirements for handling hazardous materials such as described in USP &lt;800&gt;</a:t>
            </a:r>
            <a:br>
              <a:rPr lang="en-US" sz="2400" dirty="0">
                <a:latin typeface="Calibri" panose="020F0502020204030204" pitchFamily="34" charset="0"/>
                <a:ea typeface="Arial"/>
                <a:cs typeface="Calibri" panose="020F0502020204030204" pitchFamily="34" charset="0"/>
                <a:sym typeface="Arial"/>
              </a:rPr>
            </a:br>
            <a:r>
              <a:rPr lang="en-US" sz="3200" b="1" dirty="0">
                <a:solidFill>
                  <a:srgbClr val="CC00FF"/>
                </a:solidFill>
                <a:latin typeface="Calibri" panose="020F0502020204030204" pitchFamily="34" charset="0"/>
                <a:ea typeface="Arial"/>
                <a:cs typeface="Calibri" panose="020F0502020204030204" pitchFamily="34" charset="0"/>
                <a:sym typeface="Arial"/>
              </a:rPr>
              <a:t>Hazardous Drugs Definition</a:t>
            </a:r>
            <a:endParaRPr sz="3200" dirty="0">
              <a:latin typeface="Calibri" panose="020F0502020204030204" pitchFamily="34" charset="0"/>
              <a:cs typeface="Calibri" panose="020F0502020204030204" pitchFamily="34" charset="0"/>
            </a:endParaRPr>
          </a:p>
        </p:txBody>
      </p:sp>
      <p:sp>
        <p:nvSpPr>
          <p:cNvPr id="311" name="Shape 311"/>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Clr>
                <a:schemeClr val="dk1"/>
              </a:buClr>
              <a:buSzPts val="1100"/>
              <a:buFont typeface="Arial"/>
              <a:buNone/>
            </a:pPr>
            <a:r>
              <a:rPr lang="en-US" sz="2400" dirty="0"/>
              <a:t>Defining HDs</a:t>
            </a:r>
            <a:endParaRPr sz="2400" dirty="0"/>
          </a:p>
          <a:p>
            <a:pPr marL="342900" indent="-342900">
              <a:spcBef>
                <a:spcPts val="500"/>
              </a:spcBef>
              <a:buSzPts val="1100"/>
            </a:pPr>
            <a:r>
              <a:rPr lang="en-US" sz="2400" dirty="0"/>
              <a:t>Hazardous drugs include those used for cancer chemotherapy, antiviral drugs, hormones, some bioengineered drugs, and other miscellaneous drugs</a:t>
            </a:r>
          </a:p>
          <a:p>
            <a:pPr marL="0" lvl="0" indent="0" rtl="0">
              <a:spcBef>
                <a:spcPts val="500"/>
              </a:spcBef>
              <a:spcAft>
                <a:spcPts val="0"/>
              </a:spcAft>
              <a:buClr>
                <a:schemeClr val="dk1"/>
              </a:buClr>
              <a:buSzPts val="1100"/>
              <a:buFont typeface="Arial"/>
              <a:buNone/>
            </a:pPr>
            <a:r>
              <a:rPr lang="en-US" sz="2400" dirty="0"/>
              <a:t>NIOSH’s definition is based off of the definition developed by ASHP in 1990</a:t>
            </a:r>
            <a:endParaRPr sz="2400" dirty="0"/>
          </a:p>
          <a:p>
            <a:pPr marL="342900" indent="-342900">
              <a:spcBef>
                <a:spcPts val="500"/>
              </a:spcBef>
              <a:buSzPts val="1100"/>
            </a:pPr>
            <a:r>
              <a:rPr lang="en-US" sz="2000" dirty="0"/>
              <a:t>Accordingly, the definition may not completely describe potential toxicity of newer agents</a:t>
            </a:r>
            <a:endParaRPr sz="2000" dirty="0"/>
          </a:p>
          <a:p>
            <a:pPr marL="0" lvl="0" indent="0" rtl="0">
              <a:spcBef>
                <a:spcPts val="500"/>
              </a:spcBef>
              <a:spcAft>
                <a:spcPts val="0"/>
              </a:spcAft>
              <a:buClr>
                <a:schemeClr val="dk1"/>
              </a:buClr>
              <a:buSzPts val="1100"/>
              <a:buFont typeface="Arial"/>
              <a:buNone/>
            </a:pPr>
            <a:r>
              <a:rPr lang="en-US" sz="2400" dirty="0"/>
              <a:t>Whenever healthcare workers work with HDs, they should follow:</a:t>
            </a:r>
            <a:endParaRPr sz="2400" dirty="0"/>
          </a:p>
          <a:p>
            <a:pPr marL="342900" indent="-342900">
              <a:spcBef>
                <a:spcPts val="500"/>
              </a:spcBef>
              <a:buSzPts val="1100"/>
            </a:pPr>
            <a:r>
              <a:rPr lang="en-US" sz="2000" dirty="0"/>
              <a:t>NIOSH recommendations</a:t>
            </a:r>
            <a:endParaRPr sz="2000" dirty="0"/>
          </a:p>
          <a:p>
            <a:pPr marL="342900" indent="-342900">
              <a:spcBef>
                <a:spcPts val="500"/>
              </a:spcBef>
              <a:buSzPts val="1100"/>
            </a:pPr>
            <a:r>
              <a:rPr lang="en-US" sz="2000" dirty="0"/>
              <a:t>Any recommendations from the manufacturer's Safety Data Sheet [SDS, formerly called a Material Safety Data Sheet (MSDS)]</a:t>
            </a:r>
            <a:endParaRPr sz="2000" dirty="0"/>
          </a:p>
          <a:p>
            <a:pPr marL="342900" indent="-342900">
              <a:spcBef>
                <a:spcPts val="500"/>
              </a:spcBef>
              <a:buSzPts val="1100"/>
            </a:pPr>
            <a:r>
              <a:rPr lang="en-US" sz="2000" dirty="0"/>
              <a:t>Recommendations from the drug package insert (DPI)</a:t>
            </a:r>
            <a:endParaRPr sz="2000" dirty="0"/>
          </a:p>
          <a:p>
            <a:pPr marL="0" lvl="0" indent="0">
              <a:spcBef>
                <a:spcPts val="1000"/>
              </a:spcBef>
              <a:spcAft>
                <a:spcPts val="0"/>
              </a:spcAft>
              <a:buNone/>
            </a:pPr>
            <a:endParaRPr dirty="0"/>
          </a:p>
        </p:txBody>
      </p:sp>
      <p:pic>
        <p:nvPicPr>
          <p:cNvPr id="312" name="Shape 312"/>
          <p:cNvPicPr preferRelativeResize="0"/>
          <p:nvPr/>
        </p:nvPicPr>
        <p:blipFill>
          <a:blip r:embed="rId3">
            <a:alphaModFix/>
          </a:blip>
          <a:stretch>
            <a:fillRect/>
          </a:stretch>
        </p:blipFill>
        <p:spPr>
          <a:xfrm>
            <a:off x="170700" y="6375000"/>
            <a:ext cx="9029700" cy="40005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lvl="0">
              <a:buSzPts val="1100"/>
            </a:pPr>
            <a:r>
              <a:rPr lang="en-US" sz="2400" dirty="0">
                <a:latin typeface="Calibri" panose="020F0502020204030204" pitchFamily="34" charset="0"/>
                <a:ea typeface="Arial"/>
                <a:cs typeface="Calibri" panose="020F0502020204030204" pitchFamily="34" charset="0"/>
                <a:sym typeface="Arial"/>
              </a:rPr>
              <a:t>1.8 Requirements for handling hazardous materials such as described in USP &lt;800&gt;</a:t>
            </a:r>
            <a:br>
              <a:rPr lang="en-US" sz="2400" dirty="0">
                <a:latin typeface="Calibri" panose="020F0502020204030204" pitchFamily="34" charset="0"/>
                <a:ea typeface="Arial"/>
                <a:cs typeface="Calibri" panose="020F0502020204030204" pitchFamily="34" charset="0"/>
                <a:sym typeface="Arial"/>
              </a:rPr>
            </a:br>
            <a:r>
              <a:rPr lang="en-US" sz="2800" b="1" dirty="0">
                <a:solidFill>
                  <a:srgbClr val="CC00FF"/>
                </a:solidFill>
                <a:latin typeface="Calibri" panose="020F0502020204030204" pitchFamily="34" charset="0"/>
                <a:ea typeface="Arial"/>
                <a:cs typeface="Calibri" panose="020F0502020204030204" pitchFamily="34" charset="0"/>
                <a:sym typeface="Arial"/>
              </a:rPr>
              <a:t>Hazardous Drugs Definition</a:t>
            </a:r>
            <a:endParaRPr sz="2800" dirty="0">
              <a:latin typeface="Calibri" panose="020F0502020204030204" pitchFamily="34" charset="0"/>
              <a:cs typeface="Calibri" panose="020F0502020204030204" pitchFamily="34" charset="0"/>
            </a:endParaRPr>
          </a:p>
        </p:txBody>
      </p:sp>
      <p:sp>
        <p:nvSpPr>
          <p:cNvPr id="318" name="Shape 318"/>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Clr>
                <a:schemeClr val="dk1"/>
              </a:buClr>
              <a:buSzPts val="1100"/>
              <a:buFont typeface="Arial"/>
              <a:buNone/>
            </a:pPr>
            <a:r>
              <a:rPr lang="en-US" b="1" dirty="0"/>
              <a:t>NIOSH Definition of Hazardous Drugs </a:t>
            </a:r>
            <a:r>
              <a:rPr lang="en-US" dirty="0"/>
              <a:t>(revised from ASHP’s version)</a:t>
            </a:r>
            <a:endParaRPr dirty="0"/>
          </a:p>
          <a:p>
            <a:pPr marL="0" lvl="0" indent="0" rtl="0">
              <a:spcBef>
                <a:spcPts val="500"/>
              </a:spcBef>
              <a:spcAft>
                <a:spcPts val="0"/>
              </a:spcAft>
              <a:buClr>
                <a:schemeClr val="dk1"/>
              </a:buClr>
              <a:buSzPts val="1100"/>
              <a:buFont typeface="Arial"/>
              <a:buNone/>
            </a:pPr>
            <a:r>
              <a:rPr lang="en-US" sz="2400" dirty="0"/>
              <a:t>Drugs considered hazardous include those that exhibit one or more of the following six characteristics in humans and animals:</a:t>
            </a:r>
            <a:endParaRPr sz="2400" dirty="0"/>
          </a:p>
          <a:p>
            <a:pPr marL="342900" indent="-342900">
              <a:spcBef>
                <a:spcPts val="500"/>
              </a:spcBef>
              <a:buSzPts val="1100"/>
            </a:pPr>
            <a:r>
              <a:rPr lang="en-US" sz="2000" dirty="0"/>
              <a:t>Carcinogenicity</a:t>
            </a:r>
          </a:p>
          <a:p>
            <a:pPr marL="342900" indent="-342900">
              <a:spcBef>
                <a:spcPts val="500"/>
              </a:spcBef>
              <a:buSzPts val="1100"/>
            </a:pPr>
            <a:r>
              <a:rPr lang="en-US" sz="2000" dirty="0"/>
              <a:t>Teratogenicity or other developmental toxicity</a:t>
            </a:r>
          </a:p>
          <a:p>
            <a:pPr marL="342900" indent="-342900">
              <a:spcBef>
                <a:spcPts val="500"/>
              </a:spcBef>
              <a:buSzPts val="1100"/>
            </a:pPr>
            <a:r>
              <a:rPr lang="en-US" sz="2000" dirty="0"/>
              <a:t>Reproductive toxicity</a:t>
            </a:r>
          </a:p>
          <a:p>
            <a:pPr marL="342900" indent="-342900">
              <a:spcBef>
                <a:spcPts val="500"/>
              </a:spcBef>
              <a:buSzPts val="1100"/>
            </a:pPr>
            <a:r>
              <a:rPr lang="en-US" sz="2000" dirty="0"/>
              <a:t>Organ toxicity at low doses</a:t>
            </a:r>
          </a:p>
          <a:p>
            <a:pPr marL="342900" indent="-342900">
              <a:spcBef>
                <a:spcPts val="500"/>
              </a:spcBef>
              <a:buSzPts val="1100"/>
            </a:pPr>
            <a:r>
              <a:rPr lang="en-US" sz="2000" dirty="0" err="1"/>
              <a:t>Genotoxicity</a:t>
            </a:r>
            <a:endParaRPr lang="en-US" sz="2000" dirty="0"/>
          </a:p>
          <a:p>
            <a:pPr marL="342900" indent="-342900">
              <a:spcBef>
                <a:spcPts val="500"/>
              </a:spcBef>
              <a:buSzPts val="1100"/>
            </a:pPr>
            <a:r>
              <a:rPr lang="en-US" sz="2000" dirty="0"/>
              <a:t>Structure and toxicity profiles of new drugs that mimic existing drugs determined hazardous by the above criteria</a:t>
            </a:r>
            <a:endParaRPr sz="2000" dirty="0"/>
          </a:p>
          <a:p>
            <a:pPr marL="0" lvl="0" indent="0">
              <a:spcBef>
                <a:spcPts val="1000"/>
              </a:spcBef>
              <a:spcAft>
                <a:spcPts val="0"/>
              </a:spcAft>
              <a:buNone/>
            </a:pPr>
            <a:endParaRPr dirty="0"/>
          </a:p>
        </p:txBody>
      </p:sp>
      <p:pic>
        <p:nvPicPr>
          <p:cNvPr id="319" name="Shape 319"/>
          <p:cNvPicPr preferRelativeResize="0"/>
          <p:nvPr/>
        </p:nvPicPr>
        <p:blipFill>
          <a:blip r:embed="rId3">
            <a:alphaModFix/>
          </a:blip>
          <a:stretch>
            <a:fillRect/>
          </a:stretch>
        </p:blipFill>
        <p:spPr>
          <a:xfrm>
            <a:off x="170700" y="6375000"/>
            <a:ext cx="9029700" cy="40005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lvl="0">
              <a:buSzPts val="1100"/>
            </a:pPr>
            <a:r>
              <a:rPr lang="en-US" sz="2400" dirty="0">
                <a:latin typeface="Calibri" panose="020F0502020204030204" pitchFamily="34" charset="0"/>
                <a:ea typeface="Arial"/>
                <a:cs typeface="Calibri" panose="020F0502020204030204" pitchFamily="34" charset="0"/>
                <a:sym typeface="Arial"/>
              </a:rPr>
              <a:t>1.8 Requirements for handling hazardous materials such as described in USP &lt;800&gt;</a:t>
            </a:r>
            <a:br>
              <a:rPr lang="en-US" sz="2400" dirty="0">
                <a:latin typeface="Calibri" panose="020F0502020204030204" pitchFamily="34" charset="0"/>
                <a:ea typeface="Arial"/>
                <a:cs typeface="Calibri" panose="020F0502020204030204" pitchFamily="34" charset="0"/>
                <a:sym typeface="Arial"/>
              </a:rPr>
            </a:br>
            <a:r>
              <a:rPr lang="en-US" sz="2800" b="1" dirty="0">
                <a:solidFill>
                  <a:srgbClr val="CC00FF"/>
                </a:solidFill>
                <a:latin typeface="Calibri" panose="020F0502020204030204" pitchFamily="34" charset="0"/>
                <a:ea typeface="Arial"/>
                <a:cs typeface="Calibri" panose="020F0502020204030204" pitchFamily="34" charset="0"/>
                <a:sym typeface="Arial"/>
              </a:rPr>
              <a:t>Hazardous Drugs Definition</a:t>
            </a:r>
            <a:endParaRPr sz="2800" dirty="0">
              <a:latin typeface="Calibri" panose="020F0502020204030204" pitchFamily="34" charset="0"/>
              <a:cs typeface="Calibri" panose="020F0502020204030204" pitchFamily="34" charset="0"/>
            </a:endParaRPr>
          </a:p>
        </p:txBody>
      </p:sp>
      <p:sp>
        <p:nvSpPr>
          <p:cNvPr id="325" name="Shape 325"/>
          <p:cNvSpPr txBox="1">
            <a:spLocks noGrp="1"/>
          </p:cNvSpPr>
          <p:nvPr>
            <p:ph type="body" idx="1"/>
          </p:nvPr>
        </p:nvSpPr>
        <p:spPr>
          <a:xfrm>
            <a:off x="838200" y="1569250"/>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Clr>
                <a:schemeClr val="dk1"/>
              </a:buClr>
              <a:buSzPts val="1100"/>
              <a:buFont typeface="Arial"/>
              <a:buNone/>
            </a:pPr>
            <a:r>
              <a:rPr lang="en-US" sz="2000" dirty="0"/>
              <a:t>Determining if Drugs are Hazardous – more details under the definition </a:t>
            </a:r>
            <a:endParaRPr sz="2000" dirty="0"/>
          </a:p>
          <a:p>
            <a:pPr marL="0" lvl="0" indent="0" rtl="0">
              <a:spcBef>
                <a:spcPts val="500"/>
              </a:spcBef>
              <a:spcAft>
                <a:spcPts val="0"/>
              </a:spcAft>
              <a:buClr>
                <a:schemeClr val="dk1"/>
              </a:buClr>
              <a:buSzPts val="1100"/>
              <a:buFont typeface="Arial"/>
              <a:buNone/>
            </a:pPr>
            <a:r>
              <a:rPr lang="en-US" sz="1200" dirty="0">
                <a:latin typeface="Arial"/>
                <a:ea typeface="Arial"/>
                <a:cs typeface="Arial"/>
                <a:sym typeface="Arial"/>
              </a:rPr>
              <a:t>•</a:t>
            </a:r>
            <a:r>
              <a:rPr lang="en-US" sz="1200" b="1" dirty="0"/>
              <a:t>Reproductive and Developmental Toxicity</a:t>
            </a:r>
            <a:endParaRPr sz="1200" b="1" dirty="0"/>
          </a:p>
          <a:p>
            <a:pPr marL="457200" lvl="0" indent="0" rtl="0">
              <a:spcBef>
                <a:spcPts val="500"/>
              </a:spcBef>
              <a:spcAft>
                <a:spcPts val="0"/>
              </a:spcAft>
              <a:buClr>
                <a:schemeClr val="dk1"/>
              </a:buClr>
              <a:buSzPts val="1100"/>
              <a:buFont typeface="Arial"/>
              <a:buNone/>
            </a:pPr>
            <a:r>
              <a:rPr lang="en-US" sz="1200" dirty="0">
                <a:latin typeface="Arial"/>
                <a:ea typeface="Arial"/>
                <a:cs typeface="Arial"/>
                <a:sym typeface="Arial"/>
              </a:rPr>
              <a:t>•</a:t>
            </a:r>
            <a:r>
              <a:rPr lang="en-US" sz="1200" dirty="0"/>
              <a:t>NIOSH looks at whether the dose for animal testing where adverse effects [reproductive &amp; developmental toxicity, effects on the mother (maternal toxicity), effects on the fetus absent maternal toxicity] are observed is at near, at, or below the maximum recommended human dose (MRHD)</a:t>
            </a:r>
            <a:endParaRPr sz="1200" dirty="0"/>
          </a:p>
          <a:p>
            <a:pPr marL="914400" lvl="0" indent="0" rtl="0">
              <a:spcBef>
                <a:spcPts val="500"/>
              </a:spcBef>
              <a:spcAft>
                <a:spcPts val="0"/>
              </a:spcAft>
              <a:buClr>
                <a:schemeClr val="dk1"/>
              </a:buClr>
              <a:buSzPts val="1100"/>
              <a:buFont typeface="Arial"/>
              <a:buNone/>
            </a:pPr>
            <a:r>
              <a:rPr lang="en-US" sz="1200" dirty="0">
                <a:latin typeface="Arial"/>
                <a:ea typeface="Arial"/>
                <a:cs typeface="Arial"/>
                <a:sym typeface="Arial"/>
              </a:rPr>
              <a:t>•</a:t>
            </a:r>
            <a:r>
              <a:rPr lang="en-US" sz="1200" dirty="0"/>
              <a:t>If the dose to obtain an adverse effect is many times the MRHD, they usually won’t consider the drug hazardous with regards to this aspect</a:t>
            </a:r>
            <a:endParaRPr sz="1200" dirty="0"/>
          </a:p>
          <a:p>
            <a:pPr marL="457200" lvl="0" indent="0" rtl="0">
              <a:spcBef>
                <a:spcPts val="500"/>
              </a:spcBef>
              <a:spcAft>
                <a:spcPts val="0"/>
              </a:spcAft>
              <a:buClr>
                <a:schemeClr val="dk1"/>
              </a:buClr>
              <a:buSzPts val="1100"/>
              <a:buFont typeface="Arial"/>
              <a:buNone/>
            </a:pPr>
            <a:r>
              <a:rPr lang="en-US" sz="1200" dirty="0">
                <a:latin typeface="Arial"/>
                <a:ea typeface="Arial"/>
                <a:cs typeface="Arial"/>
                <a:sym typeface="Arial"/>
              </a:rPr>
              <a:t>•</a:t>
            </a:r>
            <a:r>
              <a:rPr lang="en-US" sz="1200" dirty="0"/>
              <a:t>Many of the Pregnancy Category X drugs are listed, as well as Category D</a:t>
            </a:r>
            <a:endParaRPr sz="1200" dirty="0"/>
          </a:p>
          <a:p>
            <a:pPr marL="457200" lvl="0" indent="0" rtl="0">
              <a:spcBef>
                <a:spcPts val="500"/>
              </a:spcBef>
              <a:spcAft>
                <a:spcPts val="0"/>
              </a:spcAft>
              <a:buClr>
                <a:schemeClr val="dk1"/>
              </a:buClr>
              <a:buSzPts val="1100"/>
              <a:buFont typeface="Arial"/>
              <a:buNone/>
            </a:pPr>
            <a:r>
              <a:rPr lang="en-US" sz="1200" dirty="0">
                <a:latin typeface="Arial"/>
                <a:ea typeface="Arial"/>
                <a:cs typeface="Arial"/>
                <a:sym typeface="Arial"/>
              </a:rPr>
              <a:t>•</a:t>
            </a:r>
            <a:r>
              <a:rPr lang="en-US" sz="1200" dirty="0"/>
              <a:t>Available human data is also considered</a:t>
            </a:r>
            <a:endParaRPr sz="1200" dirty="0"/>
          </a:p>
          <a:p>
            <a:pPr marL="0" lvl="0" indent="0" rtl="0">
              <a:spcBef>
                <a:spcPts val="500"/>
              </a:spcBef>
              <a:spcAft>
                <a:spcPts val="0"/>
              </a:spcAft>
              <a:buClr>
                <a:schemeClr val="dk1"/>
              </a:buClr>
              <a:buSzPts val="1100"/>
              <a:buFont typeface="Arial"/>
              <a:buNone/>
            </a:pPr>
            <a:r>
              <a:rPr lang="en-US" sz="1200" b="1" dirty="0">
                <a:latin typeface="Arial"/>
                <a:ea typeface="Arial"/>
                <a:cs typeface="Arial"/>
                <a:sym typeface="Arial"/>
              </a:rPr>
              <a:t>•</a:t>
            </a:r>
            <a:r>
              <a:rPr lang="en-US" sz="1200" b="1" dirty="0"/>
              <a:t>Carcinogenicity</a:t>
            </a:r>
            <a:endParaRPr sz="1200" b="1" dirty="0"/>
          </a:p>
          <a:p>
            <a:pPr marL="457200" lvl="0" indent="0" rtl="0">
              <a:spcBef>
                <a:spcPts val="500"/>
              </a:spcBef>
              <a:spcAft>
                <a:spcPts val="0"/>
              </a:spcAft>
              <a:buClr>
                <a:schemeClr val="dk1"/>
              </a:buClr>
              <a:buSzPts val="1100"/>
              <a:buFont typeface="Arial"/>
              <a:buNone/>
            </a:pPr>
            <a:r>
              <a:rPr lang="en-US" sz="1200" dirty="0">
                <a:latin typeface="Arial"/>
                <a:ea typeface="Arial"/>
                <a:cs typeface="Arial"/>
                <a:sym typeface="Arial"/>
              </a:rPr>
              <a:t>•</a:t>
            </a:r>
            <a:r>
              <a:rPr lang="en-US" sz="1200" dirty="0"/>
              <a:t>Looks for tumors in more than one species and sex</a:t>
            </a:r>
            <a:endParaRPr sz="1200" dirty="0"/>
          </a:p>
          <a:p>
            <a:pPr marL="457200" lvl="0" indent="0" rtl="0">
              <a:spcBef>
                <a:spcPts val="500"/>
              </a:spcBef>
              <a:spcAft>
                <a:spcPts val="0"/>
              </a:spcAft>
              <a:buClr>
                <a:schemeClr val="dk1"/>
              </a:buClr>
              <a:buSzPts val="1100"/>
              <a:buFont typeface="Arial"/>
              <a:buNone/>
            </a:pPr>
            <a:r>
              <a:rPr lang="en-US" sz="1200" dirty="0">
                <a:latin typeface="Arial"/>
                <a:ea typeface="Arial"/>
                <a:cs typeface="Arial"/>
                <a:sym typeface="Arial"/>
              </a:rPr>
              <a:t>•</a:t>
            </a:r>
            <a:r>
              <a:rPr lang="en-US" sz="1200" dirty="0"/>
              <a:t>Tumors in multiple organs and for tumors that are not rodent-specific</a:t>
            </a:r>
            <a:endParaRPr sz="1200" dirty="0"/>
          </a:p>
          <a:p>
            <a:pPr marL="457200" lvl="0" indent="0" rtl="0">
              <a:spcBef>
                <a:spcPts val="500"/>
              </a:spcBef>
              <a:spcAft>
                <a:spcPts val="0"/>
              </a:spcAft>
              <a:buClr>
                <a:schemeClr val="dk1"/>
              </a:buClr>
              <a:buSzPts val="1100"/>
              <a:buFont typeface="Arial"/>
              <a:buNone/>
            </a:pPr>
            <a:r>
              <a:rPr lang="en-US" sz="1200" dirty="0">
                <a:latin typeface="Arial"/>
                <a:ea typeface="Arial"/>
                <a:cs typeface="Arial"/>
                <a:sym typeface="Arial"/>
              </a:rPr>
              <a:t>•</a:t>
            </a:r>
            <a:r>
              <a:rPr lang="en-US" sz="1200" dirty="0"/>
              <a:t>Consider available human data</a:t>
            </a:r>
            <a:endParaRPr sz="1200" dirty="0"/>
          </a:p>
          <a:p>
            <a:pPr marL="0" lvl="0" indent="0" rtl="0">
              <a:spcBef>
                <a:spcPts val="500"/>
              </a:spcBef>
              <a:spcAft>
                <a:spcPts val="0"/>
              </a:spcAft>
              <a:buClr>
                <a:schemeClr val="dk1"/>
              </a:buClr>
              <a:buSzPts val="1100"/>
              <a:buFont typeface="Arial"/>
              <a:buNone/>
            </a:pPr>
            <a:r>
              <a:rPr lang="en-US" sz="1200" b="1" dirty="0">
                <a:latin typeface="Arial"/>
                <a:ea typeface="Arial"/>
                <a:cs typeface="Arial"/>
                <a:sym typeface="Arial"/>
              </a:rPr>
              <a:t>•</a:t>
            </a:r>
            <a:r>
              <a:rPr lang="en-US" sz="1200" b="1" dirty="0" err="1"/>
              <a:t>Genotoxicity</a:t>
            </a:r>
            <a:endParaRPr sz="1200" b="1" dirty="0"/>
          </a:p>
          <a:p>
            <a:pPr marL="457200" lvl="0" indent="0" rtl="0">
              <a:spcBef>
                <a:spcPts val="500"/>
              </a:spcBef>
              <a:spcAft>
                <a:spcPts val="0"/>
              </a:spcAft>
              <a:buClr>
                <a:schemeClr val="dk1"/>
              </a:buClr>
              <a:buSzPts val="1100"/>
              <a:buFont typeface="Arial"/>
              <a:buNone/>
            </a:pPr>
            <a:r>
              <a:rPr lang="en-US" sz="1200" dirty="0">
                <a:latin typeface="Arial"/>
                <a:ea typeface="Arial"/>
                <a:cs typeface="Arial"/>
                <a:sym typeface="Arial"/>
              </a:rPr>
              <a:t>•</a:t>
            </a:r>
            <a:r>
              <a:rPr lang="en-US" sz="1200" dirty="0"/>
              <a:t>Considers adverse outcomes for in vivo and in vitro testing, but gives more weight to in vivo testing or if several in vitro tests result in adverse outcomes</a:t>
            </a:r>
            <a:endParaRPr sz="1200" dirty="0"/>
          </a:p>
          <a:p>
            <a:pPr marL="0" lvl="0" indent="0" rtl="0">
              <a:spcBef>
                <a:spcPts val="500"/>
              </a:spcBef>
              <a:spcAft>
                <a:spcPts val="0"/>
              </a:spcAft>
              <a:buClr>
                <a:schemeClr val="dk1"/>
              </a:buClr>
              <a:buSzPts val="1100"/>
              <a:buFont typeface="Arial"/>
              <a:buNone/>
            </a:pPr>
            <a:r>
              <a:rPr lang="en-US" sz="1200" b="1" dirty="0">
                <a:latin typeface="Arial"/>
                <a:ea typeface="Arial"/>
                <a:cs typeface="Arial"/>
                <a:sym typeface="Arial"/>
              </a:rPr>
              <a:t>•</a:t>
            </a:r>
            <a:r>
              <a:rPr lang="en-US" sz="1200" b="1" dirty="0"/>
              <a:t>Organ Toxicity</a:t>
            </a:r>
            <a:endParaRPr sz="1200" b="1" dirty="0"/>
          </a:p>
          <a:p>
            <a:pPr marL="457200" lvl="0" indent="0" rtl="0">
              <a:spcBef>
                <a:spcPts val="500"/>
              </a:spcBef>
              <a:spcAft>
                <a:spcPts val="0"/>
              </a:spcAft>
              <a:buClr>
                <a:schemeClr val="dk1"/>
              </a:buClr>
              <a:buSzPts val="1100"/>
              <a:buFont typeface="Arial"/>
              <a:buNone/>
            </a:pPr>
            <a:r>
              <a:rPr lang="en-US" sz="1200" dirty="0">
                <a:latin typeface="Arial"/>
                <a:ea typeface="Arial"/>
                <a:cs typeface="Arial"/>
                <a:sym typeface="Arial"/>
              </a:rPr>
              <a:t>•</a:t>
            </a:r>
            <a:r>
              <a:rPr lang="en-US" sz="1200" dirty="0"/>
              <a:t>If organ toxicity occurs at the low dose criterion dose (benchmark doses: 10mg/day or a dose of 1mg/kg per day in lab animals)</a:t>
            </a:r>
            <a:endParaRPr sz="1200" dirty="0"/>
          </a:p>
          <a:p>
            <a:pPr marL="0" lvl="0" indent="0" rtl="0">
              <a:spcBef>
                <a:spcPts val="500"/>
              </a:spcBef>
              <a:spcAft>
                <a:spcPts val="0"/>
              </a:spcAft>
              <a:buClr>
                <a:schemeClr val="dk1"/>
              </a:buClr>
              <a:buSzPts val="1100"/>
              <a:buFont typeface="Arial"/>
              <a:buNone/>
            </a:pPr>
            <a:r>
              <a:rPr lang="en-US" sz="1200" b="1" dirty="0">
                <a:latin typeface="Arial"/>
                <a:ea typeface="Arial"/>
                <a:cs typeface="Arial"/>
                <a:sym typeface="Arial"/>
              </a:rPr>
              <a:t>•</a:t>
            </a:r>
            <a:r>
              <a:rPr lang="en-US" sz="1200" b="1" dirty="0"/>
              <a:t>Other</a:t>
            </a:r>
            <a:endParaRPr sz="1200" b="1" dirty="0"/>
          </a:p>
          <a:p>
            <a:pPr marL="457200" lvl="0" indent="0" rtl="0">
              <a:spcBef>
                <a:spcPts val="500"/>
              </a:spcBef>
              <a:spcAft>
                <a:spcPts val="0"/>
              </a:spcAft>
              <a:buClr>
                <a:schemeClr val="dk1"/>
              </a:buClr>
              <a:buSzPts val="1100"/>
              <a:buFont typeface="Arial"/>
              <a:buNone/>
            </a:pPr>
            <a:r>
              <a:rPr lang="en-US" sz="1200" dirty="0">
                <a:latin typeface="Arial"/>
                <a:ea typeface="Arial"/>
                <a:cs typeface="Arial"/>
                <a:sym typeface="Arial"/>
              </a:rPr>
              <a:t>•</a:t>
            </a:r>
            <a:r>
              <a:rPr lang="en-US" sz="1200" dirty="0"/>
              <a:t>Drugs with safe-handling guidelines from the manufacturer are automatically put on the list because the manufacturer has determined their properties warrant special handling</a:t>
            </a:r>
            <a:endParaRPr sz="1200" dirty="0"/>
          </a:p>
          <a:p>
            <a:pPr marL="0" lvl="0" indent="0">
              <a:spcBef>
                <a:spcPts val="1000"/>
              </a:spcBef>
              <a:spcAft>
                <a:spcPts val="0"/>
              </a:spcAft>
              <a:buNone/>
            </a:pPr>
            <a:endParaRPr dirty="0"/>
          </a:p>
        </p:txBody>
      </p:sp>
      <p:pic>
        <p:nvPicPr>
          <p:cNvPr id="326" name="Shape 326"/>
          <p:cNvPicPr preferRelativeResize="0"/>
          <p:nvPr/>
        </p:nvPicPr>
        <p:blipFill>
          <a:blip r:embed="rId3">
            <a:alphaModFix/>
          </a:blip>
          <a:stretch>
            <a:fillRect/>
          </a:stretch>
        </p:blipFill>
        <p:spPr>
          <a:xfrm>
            <a:off x="170700" y="6375000"/>
            <a:ext cx="9029700" cy="40005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400" dirty="0">
                <a:latin typeface="Calibri" panose="020F0502020204030204" pitchFamily="34" charset="0"/>
                <a:ea typeface="Arial"/>
                <a:cs typeface="Calibri" panose="020F0502020204030204" pitchFamily="34" charset="0"/>
                <a:sym typeface="Arial"/>
              </a:rPr>
              <a:t>1.8 Requirements for handling hazardous materials such as described in USP &lt;800&gt;</a:t>
            </a:r>
            <a:br>
              <a:rPr lang="en-US" sz="2400" dirty="0">
                <a:latin typeface="Calibri" panose="020F0502020204030204" pitchFamily="34" charset="0"/>
                <a:ea typeface="Arial"/>
                <a:cs typeface="Calibri" panose="020F0502020204030204" pitchFamily="34" charset="0"/>
                <a:sym typeface="Arial"/>
              </a:rPr>
            </a:br>
            <a:r>
              <a:rPr lang="en-US" sz="2400" b="1" dirty="0">
                <a:solidFill>
                  <a:srgbClr val="CC00FF"/>
                </a:solidFill>
                <a:latin typeface="Calibri" panose="020F0502020204030204" pitchFamily="34" charset="0"/>
                <a:ea typeface="Arial"/>
                <a:cs typeface="Calibri" panose="020F0502020204030204" pitchFamily="34" charset="0"/>
                <a:sym typeface="Arial"/>
              </a:rPr>
              <a:t>List of Hazardous Drugs</a:t>
            </a:r>
            <a:endParaRPr b="1" dirty="0">
              <a:solidFill>
                <a:srgbClr val="CC00FF"/>
              </a:solidFill>
              <a:latin typeface="Calibri" panose="020F0502020204030204" pitchFamily="34" charset="0"/>
              <a:cs typeface="Calibri" panose="020F0502020204030204" pitchFamily="34" charset="0"/>
            </a:endParaRPr>
          </a:p>
        </p:txBody>
      </p:sp>
      <p:sp>
        <p:nvSpPr>
          <p:cNvPr id="339" name="Shape 339"/>
          <p:cNvSpPr txBox="1">
            <a:spLocks noGrp="1"/>
          </p:cNvSpPr>
          <p:nvPr>
            <p:ph type="body" idx="1"/>
          </p:nvPr>
        </p:nvSpPr>
        <p:spPr>
          <a:xfrm>
            <a:off x="874825" y="1413600"/>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Clr>
                <a:schemeClr val="dk1"/>
              </a:buClr>
              <a:buSzPts val="1100"/>
              <a:buFont typeface="Arial"/>
              <a:buNone/>
            </a:pPr>
            <a:r>
              <a:rPr lang="en-US" sz="2600" dirty="0">
                <a:latin typeface="Calibri" panose="020F0502020204030204" pitchFamily="34" charset="0"/>
                <a:ea typeface="Arial"/>
                <a:cs typeface="Calibri" panose="020F0502020204030204" pitchFamily="34" charset="0"/>
                <a:sym typeface="Arial"/>
              </a:rPr>
              <a:t>•</a:t>
            </a:r>
            <a:r>
              <a:rPr lang="en-US" sz="2600" dirty="0">
                <a:latin typeface="Calibri" panose="020F0502020204030204" pitchFamily="34" charset="0"/>
                <a:cs typeface="Calibri" panose="020F0502020204030204" pitchFamily="34" charset="0"/>
              </a:rPr>
              <a:t>How Organizations Should Make their Own List of HDs</a:t>
            </a:r>
            <a:endParaRPr sz="2600" dirty="0">
              <a:latin typeface="Calibri" panose="020F0502020204030204" pitchFamily="34" charset="0"/>
              <a:cs typeface="Calibri" panose="020F0502020204030204" pitchFamily="34" charset="0"/>
            </a:endParaRPr>
          </a:p>
          <a:p>
            <a:pPr marL="457200" lvl="0" indent="0" rtl="0">
              <a:spcBef>
                <a:spcPts val="500"/>
              </a:spcBef>
              <a:spcAft>
                <a:spcPts val="0"/>
              </a:spcAft>
              <a:buClr>
                <a:schemeClr val="dk1"/>
              </a:buClr>
              <a:buSzPts val="1100"/>
              <a:buFont typeface="Arial"/>
              <a:buNone/>
            </a:pPr>
            <a:r>
              <a:rPr lang="en-US" sz="2200" dirty="0">
                <a:latin typeface="Calibri" panose="020F0502020204030204" pitchFamily="34" charset="0"/>
                <a:ea typeface="Arial"/>
                <a:cs typeface="Calibri" panose="020F0502020204030204" pitchFamily="34" charset="0"/>
                <a:sym typeface="Arial"/>
              </a:rPr>
              <a:t>•Employers must </a:t>
            </a:r>
            <a:r>
              <a:rPr lang="en-US" sz="2200" dirty="0">
                <a:latin typeface="Calibri" panose="020F0502020204030204" pitchFamily="34" charset="0"/>
                <a:ea typeface="Arial"/>
                <a:cs typeface="Calibri" panose="020F0502020204030204" pitchFamily="34" charset="0"/>
              </a:rPr>
              <a:t>c</a:t>
            </a:r>
            <a:r>
              <a:rPr lang="en-US" sz="2200" dirty="0">
                <a:latin typeface="Calibri" panose="020F0502020204030204" pitchFamily="34" charset="0"/>
                <a:cs typeface="Calibri" panose="020F0502020204030204" pitchFamily="34" charset="0"/>
              </a:rPr>
              <a:t>omply with the OSHA Hazard Communication Requirements</a:t>
            </a:r>
            <a:endParaRPr sz="2200" dirty="0">
              <a:latin typeface="Calibri" panose="020F0502020204030204" pitchFamily="34" charset="0"/>
              <a:cs typeface="Calibri" panose="020F0502020204030204" pitchFamily="34" charset="0"/>
            </a:endParaRPr>
          </a:p>
          <a:p>
            <a:pPr marL="914400" lvl="0" indent="0" rtl="0">
              <a:spcBef>
                <a:spcPts val="500"/>
              </a:spcBef>
              <a:spcAft>
                <a:spcPts val="0"/>
              </a:spcAft>
              <a:buClr>
                <a:schemeClr val="dk1"/>
              </a:buClr>
              <a:buSzPts val="1100"/>
              <a:buFont typeface="Arial"/>
              <a:buNone/>
            </a:pPr>
            <a:r>
              <a:rPr lang="en-US" sz="1400" dirty="0">
                <a:latin typeface="Calibri" panose="020F0502020204030204" pitchFamily="34" charset="0"/>
                <a:ea typeface="Arial"/>
                <a:cs typeface="Calibri" panose="020F0502020204030204" pitchFamily="34" charset="0"/>
                <a:sym typeface="Arial"/>
              </a:rPr>
              <a:t>•</a:t>
            </a:r>
            <a:r>
              <a:rPr lang="en-US" sz="1400" dirty="0">
                <a:latin typeface="Calibri" panose="020F0502020204030204" pitchFamily="34" charset="0"/>
                <a:cs typeface="Calibri" panose="020F0502020204030204" pitchFamily="34" charset="0"/>
              </a:rPr>
              <a:t>Federal law [29 CFR 1910.1200], the OSHA hazard communication standard, requires employers to develop a hazard communication program appropriate for their unique workplaces</a:t>
            </a:r>
            <a:endParaRPr sz="1400" dirty="0">
              <a:latin typeface="Calibri" panose="020F0502020204030204" pitchFamily="34" charset="0"/>
              <a:cs typeface="Calibri" panose="020F0502020204030204" pitchFamily="34" charset="0"/>
            </a:endParaRPr>
          </a:p>
          <a:p>
            <a:pPr marL="1371600" lvl="0" indent="0" rtl="0">
              <a:spcBef>
                <a:spcPts val="500"/>
              </a:spcBef>
              <a:spcAft>
                <a:spcPts val="0"/>
              </a:spcAft>
              <a:buClr>
                <a:schemeClr val="dk1"/>
              </a:buClr>
              <a:buSzPts val="1100"/>
              <a:buFont typeface="Arial"/>
              <a:buNone/>
            </a:pPr>
            <a:r>
              <a:rPr lang="en-US" sz="1400" dirty="0">
                <a:latin typeface="Calibri" panose="020F0502020204030204" pitchFamily="34" charset="0"/>
                <a:ea typeface="Arial"/>
                <a:cs typeface="Calibri" panose="020F0502020204030204" pitchFamily="34" charset="0"/>
                <a:sym typeface="Arial"/>
              </a:rPr>
              <a:t>•</a:t>
            </a:r>
            <a:r>
              <a:rPr lang="en-US" sz="1400" dirty="0">
                <a:latin typeface="Calibri" panose="020F0502020204030204" pitchFamily="34" charset="0"/>
                <a:cs typeface="Calibri" panose="020F0502020204030204" pitchFamily="34" charset="0"/>
              </a:rPr>
              <a:t>Link to 29 CFR 1910.1200:</a:t>
            </a:r>
            <a:r>
              <a:rPr lang="en-US" sz="1400" dirty="0">
                <a:uFill>
                  <a:noFill/>
                </a:uFill>
                <a:latin typeface="Calibri" panose="020F0502020204030204" pitchFamily="34" charset="0"/>
                <a:cs typeface="Calibri" panose="020F0502020204030204" pitchFamily="34" charset="0"/>
                <a:hlinkClick r:id="rId3"/>
              </a:rPr>
              <a:t> </a:t>
            </a:r>
            <a:r>
              <a:rPr lang="en-US" sz="1400" u="sng" dirty="0">
                <a:solidFill>
                  <a:schemeClr val="hlink"/>
                </a:solidFill>
                <a:latin typeface="Calibri" panose="020F0502020204030204" pitchFamily="34" charset="0"/>
                <a:cs typeface="Calibri" panose="020F0502020204030204" pitchFamily="34" charset="0"/>
                <a:hlinkClick r:id="rId3"/>
              </a:rPr>
              <a:t>https://www.law.cornell.edu/cfr/text/29/1910.120</a:t>
            </a:r>
            <a:endParaRPr sz="1400" u="sng" dirty="0">
              <a:solidFill>
                <a:schemeClr val="hlink"/>
              </a:solidFill>
              <a:latin typeface="Calibri" panose="020F0502020204030204" pitchFamily="34" charset="0"/>
              <a:cs typeface="Calibri" panose="020F0502020204030204" pitchFamily="34" charset="0"/>
              <a:hlinkClick r:id="rId3"/>
            </a:endParaRPr>
          </a:p>
          <a:p>
            <a:pPr marL="914400" lvl="0" indent="0" rtl="0">
              <a:spcBef>
                <a:spcPts val="500"/>
              </a:spcBef>
              <a:spcAft>
                <a:spcPts val="0"/>
              </a:spcAft>
              <a:buClr>
                <a:schemeClr val="dk1"/>
              </a:buClr>
              <a:buSzPts val="1100"/>
              <a:buFont typeface="Arial"/>
              <a:buNone/>
            </a:pPr>
            <a:r>
              <a:rPr lang="en-US" sz="1400" dirty="0">
                <a:latin typeface="Calibri" panose="020F0502020204030204" pitchFamily="34" charset="0"/>
                <a:ea typeface="Arial"/>
                <a:cs typeface="Calibri" panose="020F0502020204030204" pitchFamily="34" charset="0"/>
                <a:sym typeface="Arial"/>
              </a:rPr>
              <a:t>•</a:t>
            </a:r>
            <a:r>
              <a:rPr lang="en-US" sz="1400" dirty="0">
                <a:latin typeface="Calibri" panose="020F0502020204030204" pitchFamily="34" charset="0"/>
                <a:cs typeface="Calibri" panose="020F0502020204030204" pitchFamily="34" charset="0"/>
              </a:rPr>
              <a:t>To be in compliance with OSHA, the program must identify of all hazardous chemicals a worker may encounter in the facility and must develop a list of those hazardous chemicals as part of the written hazardous communication program and informing workers where that list can be obtained</a:t>
            </a:r>
            <a:endParaRPr sz="1400" dirty="0">
              <a:latin typeface="Calibri" panose="020F0502020204030204" pitchFamily="34" charset="0"/>
              <a:cs typeface="Calibri" panose="020F0502020204030204" pitchFamily="34" charset="0"/>
            </a:endParaRPr>
          </a:p>
          <a:p>
            <a:pPr marL="914400" lvl="0" indent="0" rtl="0">
              <a:spcBef>
                <a:spcPts val="500"/>
              </a:spcBef>
              <a:spcAft>
                <a:spcPts val="0"/>
              </a:spcAft>
              <a:buClr>
                <a:schemeClr val="dk1"/>
              </a:buClr>
              <a:buSzPts val="1100"/>
              <a:buFont typeface="Arial"/>
              <a:buNone/>
            </a:pPr>
            <a:r>
              <a:rPr lang="en-US" sz="1400" dirty="0">
                <a:latin typeface="Calibri" panose="020F0502020204030204" pitchFamily="34" charset="0"/>
                <a:ea typeface="Arial"/>
                <a:cs typeface="Calibri" panose="020F0502020204030204" pitchFamily="34" charset="0"/>
                <a:sym typeface="Arial"/>
              </a:rPr>
              <a:t>•</a:t>
            </a:r>
            <a:r>
              <a:rPr lang="en-US" sz="1400" dirty="0">
                <a:latin typeface="Calibri" panose="020F0502020204030204" pitchFamily="34" charset="0"/>
                <a:cs typeface="Calibri" panose="020F0502020204030204" pitchFamily="34" charset="0"/>
              </a:rPr>
              <a:t>The criteria OSHA uses to identify hazardous chemicals, including hazardous drugs, are provided in that standard/law. Institutions may wish to compare their lists to the listing in this document or on the NIOSH website.</a:t>
            </a:r>
            <a:endParaRPr sz="1400" dirty="0">
              <a:latin typeface="Calibri" panose="020F0502020204030204" pitchFamily="34" charset="0"/>
              <a:cs typeface="Calibri" panose="020F0502020204030204" pitchFamily="34" charset="0"/>
            </a:endParaRPr>
          </a:p>
          <a:p>
            <a:pPr marL="914400" lvl="0" indent="0" rtl="0">
              <a:spcBef>
                <a:spcPts val="500"/>
              </a:spcBef>
              <a:spcAft>
                <a:spcPts val="0"/>
              </a:spcAft>
              <a:buClr>
                <a:schemeClr val="dk1"/>
              </a:buClr>
              <a:buSzPts val="1100"/>
              <a:buFont typeface="Arial"/>
              <a:buNone/>
            </a:pPr>
            <a:r>
              <a:rPr lang="en-US" sz="1400" dirty="0">
                <a:latin typeface="Calibri" panose="020F0502020204030204" pitchFamily="34" charset="0"/>
                <a:ea typeface="Arial"/>
                <a:cs typeface="Calibri" panose="020F0502020204030204" pitchFamily="34" charset="0"/>
                <a:sym typeface="Arial"/>
              </a:rPr>
              <a:t>•</a:t>
            </a:r>
            <a:r>
              <a:rPr lang="en-US" sz="1400" dirty="0">
                <a:latin typeface="Calibri" panose="020F0502020204030204" pitchFamily="34" charset="0"/>
                <a:cs typeface="Calibri" panose="020F0502020204030204" pitchFamily="34" charset="0"/>
              </a:rPr>
              <a:t>Facilities must assess each new drug that enters the workplace to determine if it should be included and they must assess their list when new data is available; if no toxicological data are available, if the mechanism of action is concerning, treat it as a hazardous drug until information becomes available</a:t>
            </a:r>
            <a:endParaRPr sz="1400" dirty="0">
              <a:latin typeface="Calibri" panose="020F0502020204030204" pitchFamily="34" charset="0"/>
              <a:cs typeface="Calibri" panose="020F0502020204030204" pitchFamily="34" charset="0"/>
            </a:endParaRPr>
          </a:p>
          <a:p>
            <a:pPr marL="914400" lvl="0" indent="0" rtl="0">
              <a:spcBef>
                <a:spcPts val="500"/>
              </a:spcBef>
              <a:spcAft>
                <a:spcPts val="0"/>
              </a:spcAft>
              <a:buClr>
                <a:schemeClr val="dk1"/>
              </a:buClr>
              <a:buSzPts val="1100"/>
              <a:buFont typeface="Arial"/>
              <a:buNone/>
            </a:pPr>
            <a:r>
              <a:rPr lang="en-US" sz="1400" dirty="0">
                <a:latin typeface="Calibri" panose="020F0502020204030204" pitchFamily="34" charset="0"/>
                <a:ea typeface="Arial"/>
                <a:cs typeface="Calibri" panose="020F0502020204030204" pitchFamily="34" charset="0"/>
                <a:sym typeface="Arial"/>
              </a:rPr>
              <a:t>•</a:t>
            </a:r>
            <a:r>
              <a:rPr lang="en-US" sz="1400" dirty="0">
                <a:latin typeface="Calibri" panose="020F0502020204030204" pitchFamily="34" charset="0"/>
                <a:cs typeface="Calibri" panose="020F0502020204030204" pitchFamily="34" charset="0"/>
              </a:rPr>
              <a:t>Need to make list specific to drugs used at the facility</a:t>
            </a:r>
            <a:endParaRPr sz="1400" dirty="0">
              <a:latin typeface="Calibri" panose="020F0502020204030204" pitchFamily="34" charset="0"/>
              <a:cs typeface="Calibri" panose="020F0502020204030204" pitchFamily="34" charset="0"/>
            </a:endParaRPr>
          </a:p>
          <a:p>
            <a:pPr marL="0" lvl="0" indent="0" rtl="0">
              <a:spcBef>
                <a:spcPts val="1000"/>
              </a:spcBef>
              <a:spcAft>
                <a:spcPts val="0"/>
              </a:spcAft>
              <a:buNone/>
            </a:pPr>
            <a:endParaRPr dirty="0"/>
          </a:p>
        </p:txBody>
      </p:sp>
      <p:pic>
        <p:nvPicPr>
          <p:cNvPr id="340" name="Shape 340"/>
          <p:cNvPicPr preferRelativeResize="0"/>
          <p:nvPr/>
        </p:nvPicPr>
        <p:blipFill>
          <a:blip r:embed="rId4">
            <a:alphaModFix/>
          </a:blip>
          <a:stretch>
            <a:fillRect/>
          </a:stretch>
        </p:blipFill>
        <p:spPr>
          <a:xfrm>
            <a:off x="170700" y="6375000"/>
            <a:ext cx="9029700" cy="400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1.3.3 Conditions under which the pharmacist participates in the administration of pharmaceutical products, or in the management of patients’ drug therapy – medication administration (including </a:t>
            </a:r>
            <a:r>
              <a:rPr lang="en-US" sz="2400" b="1" dirty="0">
                <a:solidFill>
                  <a:srgbClr val="FF3399"/>
                </a:solidFill>
              </a:rPr>
              <a:t>immunization, vaccines</a:t>
            </a:r>
            <a:r>
              <a:rPr lang="en-US" sz="2400" dirty="0"/>
              <a:t>) </a:t>
            </a:r>
          </a:p>
        </p:txBody>
      </p:sp>
      <p:sp>
        <p:nvSpPr>
          <p:cNvPr id="3" name="Text Placeholder 2"/>
          <p:cNvSpPr>
            <a:spLocks noGrp="1"/>
          </p:cNvSpPr>
          <p:nvPr>
            <p:ph type="body" idx="1"/>
          </p:nvPr>
        </p:nvSpPr>
        <p:spPr>
          <a:xfrm>
            <a:off x="357554" y="1875326"/>
            <a:ext cx="9592407" cy="4351338"/>
          </a:xfrm>
        </p:spPr>
        <p:txBody>
          <a:bodyPr/>
          <a:lstStyle/>
          <a:p>
            <a:pPr marL="50800" indent="0">
              <a:buNone/>
            </a:pPr>
            <a:r>
              <a:rPr lang="en-US" b="1" dirty="0">
                <a:solidFill>
                  <a:srgbClr val="FF3399"/>
                </a:solidFill>
              </a:rPr>
              <a:t>NEW VACCINE ADDED</a:t>
            </a:r>
          </a:p>
          <a:p>
            <a:r>
              <a:rPr lang="en-US" sz="2400" dirty="0"/>
              <a:t>Board of Pharmacy added a new vaccine to the list Florida pharmacists are allowed to administer (changed rule 64B16-27.630 to add Zoster Vaccine Recombinant, </a:t>
            </a:r>
            <a:r>
              <a:rPr lang="en-US" sz="2400" dirty="0" err="1"/>
              <a:t>Adjuvanted</a:t>
            </a:r>
            <a:r>
              <a:rPr lang="en-US" sz="2400" dirty="0"/>
              <a:t>)</a:t>
            </a:r>
          </a:p>
          <a:p>
            <a:r>
              <a:rPr lang="en-US" sz="2400" dirty="0"/>
              <a:t>Zoster Vaccine Recombinant (</a:t>
            </a:r>
            <a:r>
              <a:rPr lang="en-US" sz="2400" dirty="0" err="1"/>
              <a:t>Shingrix</a:t>
            </a:r>
            <a:r>
              <a:rPr lang="en-US" sz="2400" dirty="0"/>
              <a:t>)</a:t>
            </a:r>
          </a:p>
          <a:p>
            <a:pPr lvl="1"/>
            <a:r>
              <a:rPr lang="en-US" sz="2000" dirty="0"/>
              <a:t>A 2-dose, subunit vaccine containing recombinant glycoprotein E in combination with a novel adjuvant (AS01B)</a:t>
            </a:r>
          </a:p>
          <a:p>
            <a:pPr lvl="1"/>
            <a:r>
              <a:rPr lang="en-US" sz="2000" dirty="0"/>
              <a:t>Approved for prevention of herpes zoster in adults age 50 years and older</a:t>
            </a:r>
          </a:p>
          <a:p>
            <a:pPr lvl="1"/>
            <a:r>
              <a:rPr lang="en-US" sz="2000" dirty="0"/>
              <a:t>2 doses (0.5 ml each), administered intramuscularly, 2–6 months apart</a:t>
            </a:r>
          </a:p>
          <a:p>
            <a:pPr lvl="1"/>
            <a:r>
              <a:rPr lang="en-US" sz="2000" dirty="0"/>
              <a:t>The recombinant zoster vaccine (RZV) has been recommended by ACIP for use in immunocompetent adults age 50 years and older</a:t>
            </a:r>
          </a:p>
          <a:p>
            <a:r>
              <a:rPr lang="en-US" sz="2400" dirty="0"/>
              <a:t>Pharmacists are allowed to administer it on or after April 12, 2018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3030" r="19779" b="2351"/>
          <a:stretch/>
        </p:blipFill>
        <p:spPr>
          <a:xfrm>
            <a:off x="9844454" y="1397183"/>
            <a:ext cx="2189285" cy="2110154"/>
          </a:xfrm>
          <a:prstGeom prst="rect">
            <a:avLst/>
          </a:prstGeom>
        </p:spPr>
      </p:pic>
    </p:spTree>
    <p:extLst>
      <p:ext uri="{BB962C8B-B14F-4D97-AF65-F5344CB8AC3E}">
        <p14:creationId xmlns:p14="http://schemas.microsoft.com/office/powerpoint/2010/main" val="11570322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879763" y="0"/>
            <a:ext cx="10515600" cy="1325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400" dirty="0">
                <a:latin typeface="Calibri" panose="020F0502020204030204" pitchFamily="34" charset="0"/>
                <a:ea typeface="Arial"/>
                <a:cs typeface="Calibri" panose="020F0502020204030204" pitchFamily="34" charset="0"/>
                <a:sym typeface="Arial"/>
              </a:rPr>
              <a:t>1.8 Requirements for handling hazardous materials such as described in USP &lt;800&gt;</a:t>
            </a:r>
            <a:endParaRPr dirty="0">
              <a:latin typeface="Calibri" panose="020F0502020204030204" pitchFamily="34" charset="0"/>
              <a:cs typeface="Calibri" panose="020F0502020204030204" pitchFamily="34" charset="0"/>
            </a:endParaRPr>
          </a:p>
        </p:txBody>
      </p:sp>
      <p:sp>
        <p:nvSpPr>
          <p:cNvPr id="346" name="Shape 346"/>
          <p:cNvSpPr txBox="1">
            <a:spLocks noGrp="1"/>
          </p:cNvSpPr>
          <p:nvPr>
            <p:ph type="body" idx="1"/>
          </p:nvPr>
        </p:nvSpPr>
        <p:spPr>
          <a:xfrm>
            <a:off x="879763" y="662850"/>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Clr>
                <a:schemeClr val="dk1"/>
              </a:buClr>
              <a:buSzPts val="1100"/>
              <a:buFont typeface="Arial"/>
              <a:buNone/>
            </a:pPr>
            <a:r>
              <a:rPr lang="en-US" sz="2600" b="1" dirty="0">
                <a:solidFill>
                  <a:srgbClr val="CC00FF"/>
                </a:solidFill>
              </a:rPr>
              <a:t>How Organizations Should Make their Own List of HDs</a:t>
            </a:r>
            <a:endParaRPr sz="2600" b="1" dirty="0">
              <a:solidFill>
                <a:srgbClr val="CC00FF"/>
              </a:solidFill>
            </a:endParaRPr>
          </a:p>
          <a:p>
            <a:pPr marL="457200" lvl="0" indent="0" rtl="0">
              <a:spcBef>
                <a:spcPts val="500"/>
              </a:spcBef>
              <a:spcAft>
                <a:spcPts val="0"/>
              </a:spcAft>
              <a:buClr>
                <a:schemeClr val="dk1"/>
              </a:buClr>
              <a:buSzPts val="1100"/>
              <a:buFont typeface="Arial"/>
              <a:buNone/>
            </a:pPr>
            <a:r>
              <a:rPr lang="en-US" sz="2200" dirty="0">
                <a:latin typeface="Arial"/>
                <a:ea typeface="Arial"/>
                <a:cs typeface="Arial"/>
                <a:sym typeface="Arial"/>
              </a:rPr>
              <a:t>•</a:t>
            </a:r>
            <a:r>
              <a:rPr lang="en-US" sz="2200" dirty="0"/>
              <a:t>Check NIOSH’s List of Hazardous Drugs</a:t>
            </a:r>
            <a:endParaRPr sz="2200" dirty="0"/>
          </a:p>
          <a:p>
            <a:pPr marL="914400" lvl="0" indent="0" rtl="0">
              <a:spcBef>
                <a:spcPts val="500"/>
              </a:spcBef>
              <a:spcAft>
                <a:spcPts val="0"/>
              </a:spcAft>
              <a:buClr>
                <a:schemeClr val="dk1"/>
              </a:buClr>
              <a:buSzPts val="1100"/>
              <a:buFont typeface="Arial"/>
              <a:buNone/>
            </a:pPr>
            <a:r>
              <a:rPr lang="en-US" sz="1400" dirty="0">
                <a:latin typeface="Arial"/>
                <a:ea typeface="Arial"/>
                <a:cs typeface="Arial"/>
                <a:sym typeface="Arial"/>
              </a:rPr>
              <a:t>•</a:t>
            </a:r>
            <a:r>
              <a:rPr lang="en-US" sz="1400" dirty="0"/>
              <a:t>Current list consists of 2014 NIOSH update and the 2016 NIOSH update added 34 drugs to the list</a:t>
            </a:r>
            <a:endParaRPr sz="1400" dirty="0"/>
          </a:p>
          <a:p>
            <a:pPr marL="914400" lvl="0" indent="0" rtl="0">
              <a:spcBef>
                <a:spcPts val="500"/>
              </a:spcBef>
              <a:spcAft>
                <a:spcPts val="0"/>
              </a:spcAft>
              <a:buClr>
                <a:schemeClr val="dk1"/>
              </a:buClr>
              <a:buSzPts val="1100"/>
              <a:buFont typeface="Arial"/>
              <a:buNone/>
            </a:pPr>
            <a:r>
              <a:rPr lang="en-US" sz="1400" dirty="0">
                <a:latin typeface="Arial"/>
                <a:ea typeface="Arial"/>
                <a:cs typeface="Arial"/>
                <a:sym typeface="Arial"/>
              </a:rPr>
              <a:t>•</a:t>
            </a:r>
            <a:r>
              <a:rPr lang="en-US" sz="1400" dirty="0"/>
              <a:t>The OSHA hazard communication standard requires a written program including a list of chemicals that meet the Hazard Communication definitions for hazardous, labelling, and employee training</a:t>
            </a:r>
            <a:endParaRPr sz="1400" dirty="0"/>
          </a:p>
          <a:p>
            <a:pPr marL="1371600" lvl="0" indent="0" rtl="0">
              <a:spcBef>
                <a:spcPts val="500"/>
              </a:spcBef>
              <a:spcAft>
                <a:spcPts val="0"/>
              </a:spcAft>
              <a:buClr>
                <a:schemeClr val="dk1"/>
              </a:buClr>
              <a:buSzPts val="1100"/>
              <a:buFont typeface="Arial"/>
              <a:buNone/>
            </a:pPr>
            <a:r>
              <a:rPr lang="en-US" sz="1400" dirty="0">
                <a:latin typeface="Arial"/>
                <a:ea typeface="Arial"/>
                <a:cs typeface="Arial"/>
                <a:sym typeface="Arial"/>
              </a:rPr>
              <a:t>•</a:t>
            </a:r>
            <a:r>
              <a:rPr lang="en-US" sz="1400" dirty="0"/>
              <a:t>Applies to healthcare professionals who provide direct patient care and to those who support patient care by participating in product acquisition, storage, transportation, housekeeping, and waste disposal.</a:t>
            </a:r>
            <a:endParaRPr sz="1400" dirty="0"/>
          </a:p>
          <a:p>
            <a:pPr marL="1371600" lvl="0" indent="0" rtl="0">
              <a:spcBef>
                <a:spcPts val="500"/>
              </a:spcBef>
              <a:spcAft>
                <a:spcPts val="0"/>
              </a:spcAft>
              <a:buClr>
                <a:schemeClr val="dk1"/>
              </a:buClr>
              <a:buSzPts val="1100"/>
              <a:buFont typeface="Arial"/>
              <a:buNone/>
            </a:pPr>
            <a:r>
              <a:rPr lang="en-US" sz="1400" dirty="0">
                <a:latin typeface="Arial"/>
                <a:ea typeface="Arial"/>
                <a:cs typeface="Arial"/>
                <a:sym typeface="Arial"/>
              </a:rPr>
              <a:t>•</a:t>
            </a:r>
            <a:r>
              <a:rPr lang="en-US" sz="1400" dirty="0"/>
              <a:t>Institutions may want to adopt this list or compare theirs with the list on the NIOSH website</a:t>
            </a:r>
            <a:endParaRPr sz="1400" dirty="0"/>
          </a:p>
          <a:p>
            <a:pPr marL="914400" lvl="0" indent="0" rtl="0">
              <a:spcBef>
                <a:spcPts val="500"/>
              </a:spcBef>
              <a:spcAft>
                <a:spcPts val="0"/>
              </a:spcAft>
              <a:buClr>
                <a:schemeClr val="dk1"/>
              </a:buClr>
              <a:buSzPts val="1100"/>
              <a:buFont typeface="Arial"/>
              <a:buNone/>
            </a:pPr>
            <a:r>
              <a:rPr lang="en-US" sz="1400" dirty="0">
                <a:latin typeface="Arial"/>
                <a:ea typeface="Arial"/>
                <a:cs typeface="Arial"/>
                <a:sym typeface="Arial"/>
              </a:rPr>
              <a:t>•</a:t>
            </a:r>
            <a:r>
              <a:rPr lang="en-US" sz="1400" dirty="0"/>
              <a:t>`If a drug is not on the list, check the available literature for mentions of carcinogenicity, </a:t>
            </a:r>
            <a:r>
              <a:rPr lang="en-US" sz="1400" dirty="0" err="1"/>
              <a:t>genotoxicity</a:t>
            </a:r>
            <a:r>
              <a:rPr lang="en-US" sz="1400" dirty="0"/>
              <a:t>, teratogenicity or reproductive or developmental toxicity, the SDS from the manufacturer, the DPI (safe-handling warnings), and other institutions who may be using the drug</a:t>
            </a:r>
            <a:endParaRPr sz="1400" dirty="0"/>
          </a:p>
          <a:p>
            <a:pPr marL="1371600" lvl="0" indent="0" rtl="0">
              <a:spcBef>
                <a:spcPts val="500"/>
              </a:spcBef>
              <a:spcAft>
                <a:spcPts val="0"/>
              </a:spcAft>
              <a:buClr>
                <a:schemeClr val="dk1"/>
              </a:buClr>
              <a:buSzPts val="1100"/>
              <a:buFont typeface="Arial"/>
              <a:buNone/>
            </a:pPr>
            <a:r>
              <a:rPr lang="en-US" sz="1400" dirty="0">
                <a:latin typeface="Arial"/>
                <a:ea typeface="Arial"/>
                <a:cs typeface="Arial"/>
                <a:sym typeface="Arial"/>
              </a:rPr>
              <a:t>•</a:t>
            </a:r>
            <a:r>
              <a:rPr lang="en-US" sz="1400" dirty="0"/>
              <a:t>Check if drug meets one or more of the criteria for HDs in the NIOSH definition</a:t>
            </a:r>
            <a:endParaRPr sz="1400" dirty="0"/>
          </a:p>
          <a:p>
            <a:pPr marL="1828800" lvl="0" indent="0" rtl="0">
              <a:spcBef>
                <a:spcPts val="500"/>
              </a:spcBef>
              <a:spcAft>
                <a:spcPts val="0"/>
              </a:spcAft>
              <a:buClr>
                <a:schemeClr val="dk1"/>
              </a:buClr>
              <a:buSzPts val="1100"/>
              <a:buFont typeface="Arial"/>
              <a:buNone/>
            </a:pPr>
            <a:r>
              <a:rPr lang="en-US" sz="1400" dirty="0">
                <a:latin typeface="Arial"/>
                <a:ea typeface="Arial"/>
                <a:cs typeface="Arial"/>
                <a:sym typeface="Arial"/>
              </a:rPr>
              <a:t>•</a:t>
            </a:r>
            <a:r>
              <a:rPr lang="en-US" sz="1400" dirty="0"/>
              <a:t>If it meets one or more, it can be classified as hazardous</a:t>
            </a:r>
            <a:endParaRPr sz="1400" dirty="0"/>
          </a:p>
          <a:p>
            <a:pPr lvl="0" indent="0">
              <a:spcBef>
                <a:spcPts val="500"/>
              </a:spcBef>
              <a:buSzPts val="1100"/>
              <a:buNone/>
            </a:pPr>
            <a:r>
              <a:rPr lang="en-US" sz="2600" dirty="0"/>
              <a:t>Where to Find Information on Drug Toxicity</a:t>
            </a:r>
          </a:p>
          <a:p>
            <a:pPr marL="914400" lvl="0" indent="-317500">
              <a:spcBef>
                <a:spcPts val="500"/>
              </a:spcBef>
              <a:buSzPts val="1400"/>
            </a:pPr>
            <a:r>
              <a:rPr lang="en-US" sz="1400" dirty="0"/>
              <a:t>Safety Data Sheets (SDS)</a:t>
            </a:r>
          </a:p>
          <a:p>
            <a:pPr marL="914400" lvl="0" indent="-317500">
              <a:spcBef>
                <a:spcPts val="0"/>
              </a:spcBef>
              <a:buSzPts val="1400"/>
            </a:pPr>
            <a:r>
              <a:rPr lang="en-US" sz="1400" dirty="0"/>
              <a:t>Product labeling approved by the FDA (DPI)</a:t>
            </a:r>
          </a:p>
          <a:p>
            <a:pPr marL="914400" lvl="0" indent="-317500">
              <a:spcBef>
                <a:spcPts val="0"/>
              </a:spcBef>
              <a:buSzPts val="1400"/>
            </a:pPr>
            <a:r>
              <a:rPr lang="en-US" sz="1400" dirty="0"/>
              <a:t>International Agency for Research on Cancer (IARC):</a:t>
            </a:r>
            <a:r>
              <a:rPr lang="en-US" sz="1400" dirty="0">
                <a:uFill>
                  <a:noFill/>
                </a:uFill>
                <a:hlinkClick r:id="rId3"/>
              </a:rPr>
              <a:t> </a:t>
            </a:r>
            <a:r>
              <a:rPr lang="en-US" sz="1400" u="sng" dirty="0">
                <a:solidFill>
                  <a:schemeClr val="hlink"/>
                </a:solidFill>
                <a:hlinkClick r:id="rId4"/>
              </a:rPr>
              <a:t>http://www.iarc.fr</a:t>
            </a:r>
            <a:endParaRPr lang="en-US" sz="1400" dirty="0"/>
          </a:p>
          <a:p>
            <a:pPr marL="914400" lvl="0" indent="-317500">
              <a:spcBef>
                <a:spcPts val="0"/>
              </a:spcBef>
              <a:buClr>
                <a:schemeClr val="hlink"/>
              </a:buClr>
              <a:buSzPts val="1400"/>
            </a:pPr>
            <a:r>
              <a:rPr lang="en-US" sz="1400" dirty="0" err="1"/>
              <a:t>DrugBank</a:t>
            </a:r>
            <a:r>
              <a:rPr lang="en-US" sz="1400" dirty="0"/>
              <a:t>: </a:t>
            </a:r>
            <a:r>
              <a:rPr lang="en-US" sz="1400" u="sng" dirty="0">
                <a:solidFill>
                  <a:schemeClr val="hlink"/>
                </a:solidFill>
                <a:hlinkClick r:id="rId5"/>
              </a:rPr>
              <a:t>http://www.drugbank.ca/</a:t>
            </a:r>
            <a:endParaRPr lang="en-US" sz="1400" dirty="0"/>
          </a:p>
          <a:p>
            <a:pPr marL="914400" lvl="0" indent="-317500">
              <a:spcBef>
                <a:spcPts val="0"/>
              </a:spcBef>
              <a:buSzPts val="1400"/>
            </a:pPr>
            <a:r>
              <a:rPr lang="en-US" sz="1400" dirty="0" err="1"/>
              <a:t>DailyMed</a:t>
            </a:r>
            <a:r>
              <a:rPr lang="en-US" sz="1400" dirty="0"/>
              <a:t>: </a:t>
            </a:r>
            <a:r>
              <a:rPr lang="en-US" sz="1400" u="sng" dirty="0">
                <a:solidFill>
                  <a:schemeClr val="hlink"/>
                </a:solidFill>
                <a:hlinkClick r:id="rId6"/>
              </a:rPr>
              <a:t>http://dailymed.nlm.nih.gov/dailymed/</a:t>
            </a:r>
            <a:endParaRPr lang="en-US" sz="1400" dirty="0"/>
          </a:p>
          <a:p>
            <a:pPr marL="914400" lvl="0" indent="-317500">
              <a:spcBef>
                <a:spcPts val="0"/>
              </a:spcBef>
              <a:buSzPts val="1400"/>
            </a:pPr>
            <a:r>
              <a:rPr lang="en-US" sz="1400" dirty="0"/>
              <a:t>Special health warnings from drug manufacturers, FDA, and other professional groups and organizations</a:t>
            </a:r>
          </a:p>
          <a:p>
            <a:pPr marL="914400" lvl="0" indent="-317500">
              <a:spcBef>
                <a:spcPts val="0"/>
              </a:spcBef>
              <a:buSzPts val="1400"/>
            </a:pPr>
            <a:r>
              <a:rPr lang="en-US" sz="1400" dirty="0"/>
              <a:t>Reports and case studies published in medical and other healthcare profession journals</a:t>
            </a:r>
          </a:p>
          <a:p>
            <a:pPr marL="914400" lvl="0" indent="-317500">
              <a:spcBef>
                <a:spcPts val="0"/>
              </a:spcBef>
              <a:buSzPts val="1400"/>
            </a:pPr>
            <a:r>
              <a:rPr lang="en-US" sz="1400" dirty="0"/>
              <a:t>Evidence-based recommendations from other facilities that meet the criteria defining hazardous drugs</a:t>
            </a:r>
            <a:endParaRPr lang="en-US" sz="1400" dirty="0">
              <a:uFill>
                <a:noFill/>
              </a:uFill>
              <a:hlinkClick r:id="rId3"/>
            </a:endParaRPr>
          </a:p>
          <a:p>
            <a:pPr marL="0" lvl="0" indent="0" rtl="0">
              <a:spcBef>
                <a:spcPts val="1000"/>
              </a:spcBef>
              <a:spcAft>
                <a:spcPts val="0"/>
              </a:spcAft>
              <a:buNone/>
            </a:pPr>
            <a:endParaRPr sz="1400" dirty="0"/>
          </a:p>
        </p:txBody>
      </p:sp>
      <p:pic>
        <p:nvPicPr>
          <p:cNvPr id="347" name="Shape 347"/>
          <p:cNvPicPr preferRelativeResize="0"/>
          <p:nvPr/>
        </p:nvPicPr>
        <p:blipFill>
          <a:blip r:embed="rId7">
            <a:alphaModFix/>
          </a:blip>
          <a:stretch>
            <a:fillRect/>
          </a:stretch>
        </p:blipFill>
        <p:spPr>
          <a:xfrm>
            <a:off x="170700" y="6375000"/>
            <a:ext cx="9029700" cy="40005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400" dirty="0">
                <a:latin typeface="Arial"/>
                <a:ea typeface="Arial"/>
                <a:cs typeface="Arial"/>
                <a:sym typeface="Arial"/>
              </a:rPr>
              <a:t>1.8 Requirements for handling hazardous materials such as described in USP &lt;800&gt; - </a:t>
            </a:r>
            <a:r>
              <a:rPr lang="en-US" sz="2400" b="1" dirty="0">
                <a:solidFill>
                  <a:srgbClr val="FF3399"/>
                </a:solidFill>
                <a:latin typeface="Arial"/>
                <a:ea typeface="Arial"/>
                <a:cs typeface="Arial"/>
                <a:sym typeface="Arial"/>
              </a:rPr>
              <a:t>GROUP 1 LIST OF HDs</a:t>
            </a:r>
            <a:endParaRPr sz="2400" b="1" dirty="0">
              <a:solidFill>
                <a:srgbClr val="FF3399"/>
              </a:solidFill>
              <a:latin typeface="Arial"/>
              <a:ea typeface="Arial"/>
              <a:cs typeface="Arial"/>
              <a:sym typeface="Arial"/>
            </a:endParaRPr>
          </a:p>
          <a:p>
            <a:pPr marL="0" lvl="0" indent="0" rtl="0">
              <a:spcBef>
                <a:spcPts val="500"/>
              </a:spcBef>
              <a:spcAft>
                <a:spcPts val="0"/>
              </a:spcAft>
              <a:buNone/>
            </a:pPr>
            <a:r>
              <a:rPr lang="en-US" sz="1400" dirty="0"/>
              <a:t>NIOSH List of Antineoplastic and Other Hazardous Drugs in Healthcare Settings, 2016 </a:t>
            </a:r>
            <a:endParaRPr sz="1400" dirty="0"/>
          </a:p>
          <a:p>
            <a:pPr marL="0" lvl="0" indent="0" rtl="0">
              <a:spcBef>
                <a:spcPts val="500"/>
              </a:spcBef>
              <a:spcAft>
                <a:spcPts val="0"/>
              </a:spcAft>
              <a:buNone/>
            </a:pPr>
            <a:r>
              <a:rPr lang="en-US" sz="1400" dirty="0"/>
              <a:t>(Three Lists because there are three Groups)</a:t>
            </a:r>
            <a:endParaRPr sz="1400" dirty="0">
              <a:latin typeface="Arial"/>
              <a:ea typeface="Arial"/>
              <a:cs typeface="Arial"/>
              <a:sym typeface="Arial"/>
            </a:endParaRPr>
          </a:p>
        </p:txBody>
      </p:sp>
      <p:sp>
        <p:nvSpPr>
          <p:cNvPr id="360" name="Shape 360"/>
          <p:cNvSpPr txBox="1">
            <a:spLocks noGrp="1"/>
          </p:cNvSpPr>
          <p:nvPr>
            <p:ph type="body" idx="1"/>
          </p:nvPr>
        </p:nvSpPr>
        <p:spPr>
          <a:xfrm>
            <a:off x="581825" y="1615050"/>
            <a:ext cx="10515600" cy="4351200"/>
          </a:xfrm>
          <a:prstGeom prst="rect">
            <a:avLst/>
          </a:prstGeom>
        </p:spPr>
        <p:txBody>
          <a:bodyPr spcFirstLastPara="1" wrap="square" lIns="91425" tIns="91425" rIns="91425" bIns="91425" anchor="t" anchorCtr="0">
            <a:noAutofit/>
          </a:bodyPr>
          <a:lstStyle/>
          <a:p>
            <a:pPr marL="457200" lvl="0" indent="-342900" rtl="0">
              <a:spcBef>
                <a:spcPts val="500"/>
              </a:spcBef>
              <a:spcAft>
                <a:spcPts val="0"/>
              </a:spcAft>
              <a:buSzPts val="1800"/>
              <a:buChar char="•"/>
            </a:pPr>
            <a:r>
              <a:rPr lang="en-US" sz="1800" b="1" u="sng" dirty="0">
                <a:solidFill>
                  <a:srgbClr val="FF3399"/>
                </a:solidFill>
              </a:rPr>
              <a:t>Group 1 drugs: Antineoplastic drugs</a:t>
            </a:r>
            <a:endParaRPr sz="1800" b="1" u="sng" dirty="0">
              <a:solidFill>
                <a:srgbClr val="FF3399"/>
              </a:solidFill>
            </a:endParaRPr>
          </a:p>
          <a:p>
            <a:pPr marL="914400" lvl="1" indent="-342900" rtl="0">
              <a:spcBef>
                <a:spcPts val="0"/>
              </a:spcBef>
              <a:spcAft>
                <a:spcPts val="0"/>
              </a:spcAft>
              <a:buSzPts val="1800"/>
              <a:buChar char="•"/>
            </a:pPr>
            <a:r>
              <a:rPr lang="en-US" sz="1800" dirty="0"/>
              <a:t>Meet one or more of the NIOSH criteria for a hazardous drug</a:t>
            </a:r>
            <a:endParaRPr sz="1800" dirty="0"/>
          </a:p>
          <a:p>
            <a:pPr marL="914400" lvl="1" indent="-342900" rtl="0">
              <a:spcBef>
                <a:spcPts val="0"/>
              </a:spcBef>
              <a:spcAft>
                <a:spcPts val="0"/>
              </a:spcAft>
              <a:buSzPts val="1800"/>
              <a:buChar char="•"/>
            </a:pPr>
            <a:r>
              <a:rPr lang="en-US" sz="1800" dirty="0"/>
              <a:t>Many of these drugs are cytotoxic</a:t>
            </a:r>
            <a:endParaRPr sz="1800" dirty="0"/>
          </a:p>
          <a:p>
            <a:pPr marL="914400" lvl="1" indent="-342900" rtl="0">
              <a:spcBef>
                <a:spcPts val="0"/>
              </a:spcBef>
              <a:spcAft>
                <a:spcPts val="0"/>
              </a:spcAft>
              <a:buSzPts val="1800"/>
              <a:buChar char="•"/>
            </a:pPr>
            <a:r>
              <a:rPr lang="en-US" sz="1800" dirty="0"/>
              <a:t>Majority are hazardous to males or females who are actively trying to conceive, women who are pregnant or may become pregnant, and women who are breastfeeding, because they may be present in breast milk</a:t>
            </a:r>
            <a:endParaRPr sz="1800" dirty="0"/>
          </a:p>
          <a:p>
            <a:pPr marL="457200" lvl="0" indent="-342900" rtl="0">
              <a:spcBef>
                <a:spcPts val="0"/>
              </a:spcBef>
              <a:spcAft>
                <a:spcPts val="0"/>
              </a:spcAft>
              <a:buSzPts val="1800"/>
              <a:buChar char="•"/>
            </a:pPr>
            <a:r>
              <a:rPr lang="en-US" sz="1800" dirty="0"/>
              <a:t>Group 1 drugs are an occupational hazard to healthcare workers and should always be handled with use of recommended engineering controls and personal protective equipment (PPE), regardless of their formulation (IV [intravenous], SC [subcutaneous], topical, tablet, or capsule). </a:t>
            </a:r>
            <a:endParaRPr sz="1800" dirty="0"/>
          </a:p>
          <a:p>
            <a:pPr marL="457200" lvl="0" indent="-342900" rtl="0">
              <a:spcBef>
                <a:spcPts val="0"/>
              </a:spcBef>
              <a:spcAft>
                <a:spcPts val="0"/>
              </a:spcAft>
              <a:buSzPts val="1800"/>
              <a:buChar char="•"/>
            </a:pPr>
            <a:endParaRPr lang="en-US" sz="1800" dirty="0"/>
          </a:p>
          <a:p>
            <a:pPr marL="457200" lvl="0" indent="-342900" rtl="0">
              <a:spcBef>
                <a:spcPts val="0"/>
              </a:spcBef>
              <a:spcAft>
                <a:spcPts val="0"/>
              </a:spcAft>
              <a:buSzPts val="1800"/>
              <a:buChar char="•"/>
            </a:pPr>
            <a:r>
              <a:rPr lang="en-US" sz="1800" dirty="0"/>
              <a:t>Unopened, intact tablets and capsules may not pose the same degree of occupational exposure risk as injectable drugs, which usually require extensive preparation</a:t>
            </a:r>
            <a:endParaRPr sz="1800" dirty="0"/>
          </a:p>
          <a:p>
            <a:pPr marL="457200" lvl="0" indent="-342900" rtl="0">
              <a:spcBef>
                <a:spcPts val="0"/>
              </a:spcBef>
              <a:spcAft>
                <a:spcPts val="0"/>
              </a:spcAft>
              <a:buSzPts val="1800"/>
              <a:buChar char="•"/>
            </a:pPr>
            <a:r>
              <a:rPr lang="en-US" sz="1800" dirty="0"/>
              <a:t>Cutting, crushing, or otherwise manipulating tablets and capsules will increase the risk of exposure to workers</a:t>
            </a:r>
            <a:endParaRPr sz="1800" dirty="0"/>
          </a:p>
          <a:p>
            <a:pPr marL="457200" lvl="0" indent="-342900" rtl="0">
              <a:spcBef>
                <a:spcPts val="0"/>
              </a:spcBef>
              <a:spcAft>
                <a:spcPts val="0"/>
              </a:spcAft>
              <a:buSzPts val="1800"/>
              <a:buChar char="•"/>
            </a:pPr>
            <a:r>
              <a:rPr lang="en-US" sz="1800" dirty="0"/>
              <a:t>The manufacturer’s safe-handling guidance (MSHG) is typically in Section 16 of the drug package insert (DPI)</a:t>
            </a:r>
            <a:endParaRPr sz="1800" dirty="0"/>
          </a:p>
          <a:p>
            <a:pPr marL="0" lvl="0" indent="0" rtl="0">
              <a:spcBef>
                <a:spcPts val="1000"/>
              </a:spcBef>
              <a:spcAft>
                <a:spcPts val="0"/>
              </a:spcAft>
              <a:buNone/>
            </a:pPr>
            <a:endParaRPr sz="1200" dirty="0"/>
          </a:p>
        </p:txBody>
      </p:sp>
      <p:pic>
        <p:nvPicPr>
          <p:cNvPr id="361" name="Shape 361"/>
          <p:cNvPicPr preferRelativeResize="0"/>
          <p:nvPr/>
        </p:nvPicPr>
        <p:blipFill>
          <a:blip r:embed="rId3">
            <a:alphaModFix/>
          </a:blip>
          <a:stretch>
            <a:fillRect/>
          </a:stretch>
        </p:blipFill>
        <p:spPr>
          <a:xfrm>
            <a:off x="170700" y="6375000"/>
            <a:ext cx="9029700" cy="40005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400" dirty="0">
                <a:latin typeface="Arial"/>
                <a:ea typeface="Arial"/>
                <a:cs typeface="Arial"/>
                <a:sym typeface="Arial"/>
              </a:rPr>
              <a:t>1.8 Requirements for handling hazardous materials such as described in USP &lt;800&gt; - </a:t>
            </a:r>
            <a:r>
              <a:rPr lang="en-US" sz="2400" b="1" dirty="0">
                <a:solidFill>
                  <a:srgbClr val="0070C0"/>
                </a:solidFill>
                <a:latin typeface="Arial"/>
                <a:ea typeface="Arial"/>
                <a:cs typeface="Arial"/>
                <a:sym typeface="Arial"/>
              </a:rPr>
              <a:t>GROUP 2 LIST OF HDs</a:t>
            </a:r>
            <a:endParaRPr sz="2400" b="1" dirty="0">
              <a:solidFill>
                <a:srgbClr val="0070C0"/>
              </a:solidFill>
              <a:latin typeface="Arial"/>
              <a:ea typeface="Arial"/>
              <a:cs typeface="Arial"/>
              <a:sym typeface="Arial"/>
            </a:endParaRPr>
          </a:p>
          <a:p>
            <a:pPr marL="0" lvl="0" indent="0" rtl="0">
              <a:spcBef>
                <a:spcPts val="500"/>
              </a:spcBef>
              <a:spcAft>
                <a:spcPts val="0"/>
              </a:spcAft>
              <a:buNone/>
            </a:pPr>
            <a:r>
              <a:rPr lang="en-US" sz="1400" dirty="0"/>
              <a:t>NIOSH List of Antineoplastic and Other Hazardous Drugs in Healthcare Settings, 2016 </a:t>
            </a:r>
            <a:endParaRPr sz="1400" dirty="0"/>
          </a:p>
          <a:p>
            <a:pPr marL="0" lvl="0" indent="0" rtl="0">
              <a:spcBef>
                <a:spcPts val="500"/>
              </a:spcBef>
              <a:spcAft>
                <a:spcPts val="0"/>
              </a:spcAft>
              <a:buClr>
                <a:schemeClr val="dk1"/>
              </a:buClr>
              <a:buSzPts val="1100"/>
              <a:buFont typeface="Arial"/>
              <a:buNone/>
            </a:pPr>
            <a:r>
              <a:rPr lang="en-US" sz="1400" dirty="0"/>
              <a:t>(Three Lists because there are three Groups)</a:t>
            </a:r>
            <a:endParaRPr sz="1400" dirty="0">
              <a:latin typeface="Arial"/>
              <a:ea typeface="Arial"/>
              <a:cs typeface="Arial"/>
              <a:sym typeface="Arial"/>
            </a:endParaRPr>
          </a:p>
        </p:txBody>
      </p:sp>
      <p:sp>
        <p:nvSpPr>
          <p:cNvPr id="367" name="Shape 367"/>
          <p:cNvSpPr txBox="1">
            <a:spLocks noGrp="1"/>
          </p:cNvSpPr>
          <p:nvPr>
            <p:ph type="body" idx="1"/>
          </p:nvPr>
        </p:nvSpPr>
        <p:spPr>
          <a:xfrm>
            <a:off x="581825" y="1615050"/>
            <a:ext cx="10515600" cy="4351200"/>
          </a:xfrm>
          <a:prstGeom prst="rect">
            <a:avLst/>
          </a:prstGeom>
        </p:spPr>
        <p:txBody>
          <a:bodyPr spcFirstLastPara="1" wrap="square" lIns="91425" tIns="91425" rIns="91425" bIns="91425" anchor="t" anchorCtr="0">
            <a:noAutofit/>
          </a:bodyPr>
          <a:lstStyle/>
          <a:p>
            <a:pPr marL="457200" lvl="0" indent="-342900" rtl="0">
              <a:spcBef>
                <a:spcPts val="500"/>
              </a:spcBef>
              <a:spcAft>
                <a:spcPts val="0"/>
              </a:spcAft>
              <a:buSzPts val="1800"/>
              <a:buChar char="•"/>
            </a:pPr>
            <a:r>
              <a:rPr lang="en-US" sz="1800" b="1" u="sng" dirty="0">
                <a:solidFill>
                  <a:srgbClr val="0070C0"/>
                </a:solidFill>
              </a:rPr>
              <a:t>Group 2 drugs: Non-antineoplastic drugs that meet one or more of the NIOSH criteria for a hazardous drug</a:t>
            </a:r>
            <a:endParaRPr sz="1800" b="1" u="sng" dirty="0">
              <a:solidFill>
                <a:srgbClr val="0070C0"/>
              </a:solidFill>
            </a:endParaRPr>
          </a:p>
          <a:p>
            <a:pPr marL="914400" lvl="1" indent="-342900" rtl="0">
              <a:spcBef>
                <a:spcPts val="0"/>
              </a:spcBef>
              <a:spcAft>
                <a:spcPts val="0"/>
              </a:spcAft>
              <a:buSzPts val="1800"/>
              <a:buChar char="•"/>
            </a:pPr>
            <a:r>
              <a:rPr lang="en-US" sz="1800" dirty="0"/>
              <a:t>Meet one or more of the NIOSH criteria for a hazardous drug</a:t>
            </a:r>
            <a:endParaRPr sz="1800" dirty="0"/>
          </a:p>
          <a:p>
            <a:pPr marL="914400" lvl="1" indent="-342900" rtl="0">
              <a:spcBef>
                <a:spcPts val="0"/>
              </a:spcBef>
              <a:spcAft>
                <a:spcPts val="0"/>
              </a:spcAft>
              <a:buSzPts val="1800"/>
              <a:buChar char="•"/>
            </a:pPr>
            <a:r>
              <a:rPr lang="en-US" sz="1800" dirty="0"/>
              <a:t>Some of these drugs may represent an occupational hazard to males or females who are actively trying to conceive, women who are pregnant or may become pregnant, and women who are breastfeeding, because they may be present in breast milk</a:t>
            </a:r>
            <a:endParaRPr sz="1800" dirty="0"/>
          </a:p>
          <a:p>
            <a:pPr marL="457200" lvl="0" indent="-342900" rtl="0">
              <a:spcBef>
                <a:spcPts val="0"/>
              </a:spcBef>
              <a:spcAft>
                <a:spcPts val="0"/>
              </a:spcAft>
              <a:buSzPts val="1800"/>
              <a:buChar char="•"/>
            </a:pPr>
            <a:endParaRPr lang="en-US" sz="1800" dirty="0"/>
          </a:p>
          <a:p>
            <a:pPr marL="457200" lvl="0" indent="-342900" rtl="0">
              <a:spcBef>
                <a:spcPts val="0"/>
              </a:spcBef>
              <a:spcAft>
                <a:spcPts val="0"/>
              </a:spcAft>
              <a:buSzPts val="1800"/>
              <a:buChar char="•"/>
            </a:pPr>
            <a:r>
              <a:rPr lang="en-US" sz="1800" dirty="0"/>
              <a:t>Unopened, intact tablets and capsules may not pose the same degree of occupational exposure risk as injectable drugs, which usually require extensive preparation</a:t>
            </a:r>
            <a:endParaRPr sz="1800" dirty="0"/>
          </a:p>
          <a:p>
            <a:pPr marL="457200" lvl="0" indent="-342900" rtl="0">
              <a:spcBef>
                <a:spcPts val="0"/>
              </a:spcBef>
              <a:spcAft>
                <a:spcPts val="0"/>
              </a:spcAft>
              <a:buSzPts val="1800"/>
              <a:buChar char="•"/>
            </a:pPr>
            <a:r>
              <a:rPr lang="en-US" sz="1800" dirty="0"/>
              <a:t>Cutting, crushing, or otherwise manipulating tablets and capsules will increase the risk of exposure to workers</a:t>
            </a:r>
            <a:endParaRPr sz="1800" dirty="0"/>
          </a:p>
          <a:p>
            <a:pPr marL="457200" lvl="0" indent="-342900" rtl="0">
              <a:spcBef>
                <a:spcPts val="0"/>
              </a:spcBef>
              <a:spcAft>
                <a:spcPts val="0"/>
              </a:spcAft>
              <a:buSzPts val="1800"/>
              <a:buChar char="•"/>
            </a:pPr>
            <a:r>
              <a:rPr lang="en-US" sz="1800" dirty="0"/>
              <a:t>The manufacturer’s safe-handling guidance (MSHG) is typically in Section 16 of the drug package insert</a:t>
            </a:r>
            <a:endParaRPr sz="1800" dirty="0"/>
          </a:p>
          <a:p>
            <a:pPr marL="0" lvl="0" indent="0" rtl="0">
              <a:spcBef>
                <a:spcPts val="1000"/>
              </a:spcBef>
              <a:spcAft>
                <a:spcPts val="0"/>
              </a:spcAft>
              <a:buNone/>
            </a:pPr>
            <a:endParaRPr sz="1800" dirty="0"/>
          </a:p>
          <a:p>
            <a:pPr marL="0" lvl="0" indent="0" rtl="0">
              <a:spcBef>
                <a:spcPts val="1000"/>
              </a:spcBef>
              <a:spcAft>
                <a:spcPts val="0"/>
              </a:spcAft>
              <a:buNone/>
            </a:pPr>
            <a:endParaRPr sz="1200" dirty="0"/>
          </a:p>
        </p:txBody>
      </p:sp>
      <p:pic>
        <p:nvPicPr>
          <p:cNvPr id="368" name="Shape 368"/>
          <p:cNvPicPr preferRelativeResize="0"/>
          <p:nvPr/>
        </p:nvPicPr>
        <p:blipFill>
          <a:blip r:embed="rId3">
            <a:alphaModFix/>
          </a:blip>
          <a:stretch>
            <a:fillRect/>
          </a:stretch>
        </p:blipFill>
        <p:spPr>
          <a:xfrm>
            <a:off x="170700" y="6375000"/>
            <a:ext cx="9029700" cy="40005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400" dirty="0">
                <a:latin typeface="Arial"/>
                <a:ea typeface="Arial"/>
                <a:cs typeface="Arial"/>
                <a:sym typeface="Arial"/>
              </a:rPr>
              <a:t>1.8 Requirements for handling hazardous materials such as described in USP &lt;800&gt; - </a:t>
            </a:r>
            <a:r>
              <a:rPr lang="en-US" sz="2400" b="1" dirty="0">
                <a:solidFill>
                  <a:srgbClr val="9966FF"/>
                </a:solidFill>
                <a:latin typeface="Arial"/>
                <a:ea typeface="Arial"/>
                <a:cs typeface="Arial"/>
                <a:sym typeface="Arial"/>
              </a:rPr>
              <a:t>GROUP 3 LIST OF HDs</a:t>
            </a:r>
            <a:endParaRPr sz="2400" b="1" dirty="0">
              <a:solidFill>
                <a:srgbClr val="9966FF"/>
              </a:solidFill>
              <a:latin typeface="Arial"/>
              <a:ea typeface="Arial"/>
              <a:cs typeface="Arial"/>
              <a:sym typeface="Arial"/>
            </a:endParaRPr>
          </a:p>
          <a:p>
            <a:pPr marL="0" lvl="0" indent="0" rtl="0">
              <a:spcBef>
                <a:spcPts val="500"/>
              </a:spcBef>
              <a:spcAft>
                <a:spcPts val="0"/>
              </a:spcAft>
              <a:buNone/>
            </a:pPr>
            <a:r>
              <a:rPr lang="en-US" sz="1400" dirty="0"/>
              <a:t>NIOSH List of Antineoplastic and Other Hazardous Drugs in Healthcare Settings, 2016 </a:t>
            </a:r>
            <a:endParaRPr sz="1400" dirty="0"/>
          </a:p>
          <a:p>
            <a:pPr marL="0" lvl="0" indent="0" rtl="0">
              <a:spcBef>
                <a:spcPts val="500"/>
              </a:spcBef>
              <a:spcAft>
                <a:spcPts val="0"/>
              </a:spcAft>
              <a:buNone/>
            </a:pPr>
            <a:r>
              <a:rPr lang="en-US" sz="1400" dirty="0"/>
              <a:t>(Three Lists because there are three Groups)</a:t>
            </a:r>
            <a:endParaRPr sz="1400" dirty="0">
              <a:latin typeface="Arial"/>
              <a:ea typeface="Arial"/>
              <a:cs typeface="Arial"/>
              <a:sym typeface="Arial"/>
            </a:endParaRPr>
          </a:p>
        </p:txBody>
      </p:sp>
      <p:sp>
        <p:nvSpPr>
          <p:cNvPr id="374" name="Shape 374"/>
          <p:cNvSpPr txBox="1">
            <a:spLocks noGrp="1"/>
          </p:cNvSpPr>
          <p:nvPr>
            <p:ph type="body" idx="1"/>
          </p:nvPr>
        </p:nvSpPr>
        <p:spPr>
          <a:xfrm>
            <a:off x="581825" y="1615050"/>
            <a:ext cx="10515600" cy="4351200"/>
          </a:xfrm>
          <a:prstGeom prst="rect">
            <a:avLst/>
          </a:prstGeom>
        </p:spPr>
        <p:txBody>
          <a:bodyPr spcFirstLastPara="1" wrap="square" lIns="91425" tIns="91425" rIns="91425" bIns="91425" anchor="t" anchorCtr="0">
            <a:noAutofit/>
          </a:bodyPr>
          <a:lstStyle/>
          <a:p>
            <a:pPr marL="457200" lvl="0" indent="-342900" rtl="0">
              <a:spcBef>
                <a:spcPts val="500"/>
              </a:spcBef>
              <a:spcAft>
                <a:spcPts val="0"/>
              </a:spcAft>
              <a:buSzPts val="1800"/>
              <a:buChar char="•"/>
            </a:pPr>
            <a:r>
              <a:rPr lang="en-US" sz="1800" b="1" u="sng" dirty="0">
                <a:solidFill>
                  <a:srgbClr val="9966FF"/>
                </a:solidFill>
              </a:rPr>
              <a:t>Group 3 drugs:</a:t>
            </a:r>
            <a:r>
              <a:rPr lang="en-US" sz="1800" dirty="0">
                <a:solidFill>
                  <a:srgbClr val="9966FF"/>
                </a:solidFill>
              </a:rPr>
              <a:t> </a:t>
            </a:r>
            <a:r>
              <a:rPr lang="en-US" sz="1800" b="1" u="sng" dirty="0">
                <a:solidFill>
                  <a:srgbClr val="9966FF"/>
                </a:solidFill>
                <a:highlight>
                  <a:srgbClr val="FFFFFF"/>
                </a:highlight>
              </a:rPr>
              <a:t>Non-antineoplastic drugs that primarily have adverse reproductive effects</a:t>
            </a:r>
            <a:endParaRPr sz="1800" dirty="0">
              <a:solidFill>
                <a:srgbClr val="9966FF"/>
              </a:solidFill>
            </a:endParaRPr>
          </a:p>
          <a:p>
            <a:pPr marL="914400" marR="0" lvl="1" indent="-342900" algn="l" rtl="0">
              <a:lnSpc>
                <a:spcPct val="90000"/>
              </a:lnSpc>
              <a:spcBef>
                <a:spcPts val="0"/>
              </a:spcBef>
              <a:spcAft>
                <a:spcPts val="0"/>
              </a:spcAft>
              <a:buSzPts val="1800"/>
              <a:buChar char="•"/>
            </a:pPr>
            <a:r>
              <a:rPr lang="en-US" sz="1800" dirty="0"/>
              <a:t>Primarily meet the NIOSH criteria for reproductive hazards</a:t>
            </a:r>
            <a:endParaRPr sz="1800" dirty="0"/>
          </a:p>
          <a:p>
            <a:pPr marL="914400" marR="0" lvl="1" indent="-342900" algn="l" rtl="0">
              <a:lnSpc>
                <a:spcPct val="90000"/>
              </a:lnSpc>
              <a:spcBef>
                <a:spcPts val="0"/>
              </a:spcBef>
              <a:spcAft>
                <a:spcPts val="0"/>
              </a:spcAft>
              <a:buClr>
                <a:schemeClr val="dk1"/>
              </a:buClr>
              <a:buSzPts val="1800"/>
              <a:buFont typeface="Arial"/>
              <a:buChar char="•"/>
            </a:pPr>
            <a:r>
              <a:rPr lang="en-US" sz="1800" dirty="0"/>
              <a:t>They represent a potential occupational hazard to males or females who are actively trying to conceive, women who are pregnant or may become pregnant, and women who are breast feeding, as they may be present in breast milk</a:t>
            </a:r>
            <a:endParaRPr sz="1800" dirty="0"/>
          </a:p>
          <a:p>
            <a:pPr marL="457200" marR="0" lvl="0" indent="-342900" algn="l" rtl="0">
              <a:lnSpc>
                <a:spcPct val="90000"/>
              </a:lnSpc>
              <a:spcBef>
                <a:spcPts val="0"/>
              </a:spcBef>
              <a:spcAft>
                <a:spcPts val="0"/>
              </a:spcAft>
              <a:buClr>
                <a:schemeClr val="dk1"/>
              </a:buClr>
              <a:buSzPts val="1800"/>
              <a:buFont typeface="Arial"/>
              <a:buChar char="•"/>
            </a:pPr>
            <a:endParaRPr lang="en-US" sz="1800" dirty="0"/>
          </a:p>
          <a:p>
            <a:pPr marL="457200" marR="0" lvl="0" indent="-342900" algn="l" rtl="0">
              <a:lnSpc>
                <a:spcPct val="90000"/>
              </a:lnSpc>
              <a:spcBef>
                <a:spcPts val="0"/>
              </a:spcBef>
              <a:spcAft>
                <a:spcPts val="0"/>
              </a:spcAft>
              <a:buClr>
                <a:schemeClr val="dk1"/>
              </a:buClr>
              <a:buSzPts val="1800"/>
              <a:buFont typeface="Arial"/>
              <a:buChar char="•"/>
            </a:pPr>
            <a:r>
              <a:rPr lang="en-US" sz="1800" dirty="0"/>
              <a:t>Unopened, intact tablets and capsules may not pose the same degree of occupational risk as injectable drugs that usually require extensive preparation</a:t>
            </a:r>
            <a:endParaRPr sz="1800" dirty="0"/>
          </a:p>
          <a:p>
            <a:pPr marL="457200" marR="0" lvl="0" indent="-342900" algn="l" rtl="0">
              <a:lnSpc>
                <a:spcPct val="90000"/>
              </a:lnSpc>
              <a:spcBef>
                <a:spcPts val="0"/>
              </a:spcBef>
              <a:spcAft>
                <a:spcPts val="0"/>
              </a:spcAft>
              <a:buClr>
                <a:schemeClr val="dk1"/>
              </a:buClr>
              <a:buSzPts val="1800"/>
              <a:buFont typeface="Arial"/>
              <a:buChar char="•"/>
            </a:pPr>
            <a:r>
              <a:rPr lang="en-US" sz="1800" dirty="0"/>
              <a:t>Cutting, crushing, or otherwise manipulating tablets and capsules will increase the risk of exposure to workers</a:t>
            </a:r>
            <a:endParaRPr sz="1800" dirty="0"/>
          </a:p>
          <a:p>
            <a:pPr marL="457200" marR="0" lvl="0" indent="-342900" algn="l" rtl="0">
              <a:lnSpc>
                <a:spcPct val="90000"/>
              </a:lnSpc>
              <a:spcBef>
                <a:spcPts val="0"/>
              </a:spcBef>
              <a:spcAft>
                <a:spcPts val="0"/>
              </a:spcAft>
              <a:buClr>
                <a:schemeClr val="dk1"/>
              </a:buClr>
              <a:buSzPts val="1800"/>
              <a:buFont typeface="Arial"/>
              <a:buChar char="•"/>
            </a:pPr>
            <a:r>
              <a:rPr lang="en-US" sz="1800" dirty="0"/>
              <a:t>The manufacturer’s safe-handling guidance (MSHG) is typically in Section 16 of the drug package insert</a:t>
            </a:r>
            <a:endParaRPr sz="1800" dirty="0"/>
          </a:p>
          <a:p>
            <a:pPr marL="0" lvl="0" indent="0" rtl="0">
              <a:spcBef>
                <a:spcPts val="1000"/>
              </a:spcBef>
              <a:spcAft>
                <a:spcPts val="0"/>
              </a:spcAft>
              <a:buNone/>
            </a:pPr>
            <a:endParaRPr sz="1200" dirty="0"/>
          </a:p>
        </p:txBody>
      </p:sp>
      <p:pic>
        <p:nvPicPr>
          <p:cNvPr id="375" name="Shape 375"/>
          <p:cNvPicPr preferRelativeResize="0"/>
          <p:nvPr/>
        </p:nvPicPr>
        <p:blipFill>
          <a:blip r:embed="rId3">
            <a:alphaModFix/>
          </a:blip>
          <a:stretch>
            <a:fillRect/>
          </a:stretch>
        </p:blipFill>
        <p:spPr>
          <a:xfrm>
            <a:off x="170700" y="6375000"/>
            <a:ext cx="9029700" cy="40005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400" dirty="0">
                <a:latin typeface="Arial"/>
                <a:ea typeface="Arial"/>
                <a:cs typeface="Arial"/>
                <a:sym typeface="Arial"/>
              </a:rPr>
              <a:t>1.8 Requirements for handling hazardous materials such as described in USP &lt;800&gt; - </a:t>
            </a:r>
            <a:r>
              <a:rPr lang="en-US" sz="2400" b="1" dirty="0">
                <a:solidFill>
                  <a:srgbClr val="FF3399"/>
                </a:solidFill>
                <a:latin typeface="Arial"/>
                <a:ea typeface="Arial"/>
                <a:cs typeface="Arial"/>
                <a:sym typeface="Arial"/>
              </a:rPr>
              <a:t>GROUP 1 LIST OF HDs</a:t>
            </a:r>
            <a:endParaRPr sz="2400" b="1" dirty="0">
              <a:solidFill>
                <a:srgbClr val="FF3399"/>
              </a:solidFill>
              <a:latin typeface="Arial"/>
              <a:ea typeface="Arial"/>
              <a:cs typeface="Arial"/>
              <a:sym typeface="Arial"/>
            </a:endParaRPr>
          </a:p>
          <a:p>
            <a:pPr marL="0" lvl="0" indent="0" rtl="0">
              <a:spcBef>
                <a:spcPts val="500"/>
              </a:spcBef>
              <a:spcAft>
                <a:spcPts val="0"/>
              </a:spcAft>
              <a:buNone/>
            </a:pPr>
            <a:r>
              <a:rPr lang="en-US" sz="1400" dirty="0"/>
              <a:t>NIOSH List of Antineoplastic and Other Hazardous Drugs in Healthcare Settings, 2016 </a:t>
            </a:r>
            <a:endParaRPr sz="1400" dirty="0"/>
          </a:p>
          <a:p>
            <a:pPr marL="0" lvl="0" indent="0" rtl="0">
              <a:spcBef>
                <a:spcPts val="500"/>
              </a:spcBef>
              <a:spcAft>
                <a:spcPts val="0"/>
              </a:spcAft>
              <a:buNone/>
            </a:pPr>
            <a:endParaRPr sz="1400" dirty="0">
              <a:latin typeface="Arial"/>
              <a:ea typeface="Arial"/>
              <a:cs typeface="Arial"/>
              <a:sym typeface="Arial"/>
            </a:endParaRPr>
          </a:p>
        </p:txBody>
      </p:sp>
      <p:sp>
        <p:nvSpPr>
          <p:cNvPr id="381" name="Shape 381"/>
          <p:cNvSpPr txBox="1">
            <a:spLocks noGrp="1"/>
          </p:cNvSpPr>
          <p:nvPr>
            <p:ph type="body" idx="1"/>
          </p:nvPr>
        </p:nvSpPr>
        <p:spPr>
          <a:xfrm>
            <a:off x="554350" y="1578425"/>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endParaRPr sz="1800" dirty="0"/>
          </a:p>
          <a:p>
            <a:pPr marL="0" lvl="0" indent="0" rtl="0">
              <a:spcBef>
                <a:spcPts val="1000"/>
              </a:spcBef>
              <a:spcAft>
                <a:spcPts val="0"/>
              </a:spcAft>
              <a:buNone/>
            </a:pPr>
            <a:endParaRPr sz="1200" dirty="0"/>
          </a:p>
        </p:txBody>
      </p:sp>
      <p:pic>
        <p:nvPicPr>
          <p:cNvPr id="382" name="Shape 382"/>
          <p:cNvPicPr preferRelativeResize="0"/>
          <p:nvPr/>
        </p:nvPicPr>
        <p:blipFill>
          <a:blip r:embed="rId3">
            <a:alphaModFix/>
          </a:blip>
          <a:stretch>
            <a:fillRect/>
          </a:stretch>
        </p:blipFill>
        <p:spPr>
          <a:xfrm>
            <a:off x="170700" y="6375000"/>
            <a:ext cx="9029700" cy="400050"/>
          </a:xfrm>
          <a:prstGeom prst="rect">
            <a:avLst/>
          </a:prstGeom>
          <a:noFill/>
          <a:ln>
            <a:noFill/>
          </a:ln>
        </p:spPr>
      </p:pic>
      <p:pic>
        <p:nvPicPr>
          <p:cNvPr id="383" name="Shape 383"/>
          <p:cNvPicPr preferRelativeResize="0"/>
          <p:nvPr/>
        </p:nvPicPr>
        <p:blipFill>
          <a:blip r:embed="rId4">
            <a:alphaModFix/>
          </a:blip>
          <a:stretch>
            <a:fillRect/>
          </a:stretch>
        </p:blipFill>
        <p:spPr>
          <a:xfrm>
            <a:off x="5869150" y="2151213"/>
            <a:ext cx="5663575" cy="3205625"/>
          </a:xfrm>
          <a:prstGeom prst="rect">
            <a:avLst/>
          </a:prstGeom>
          <a:noFill/>
          <a:ln>
            <a:noFill/>
          </a:ln>
        </p:spPr>
      </p:pic>
      <p:pic>
        <p:nvPicPr>
          <p:cNvPr id="384" name="Shape 384"/>
          <p:cNvPicPr preferRelativeResize="0"/>
          <p:nvPr/>
        </p:nvPicPr>
        <p:blipFill>
          <a:blip r:embed="rId5">
            <a:alphaModFix/>
          </a:blip>
          <a:stretch>
            <a:fillRect/>
          </a:stretch>
        </p:blipFill>
        <p:spPr>
          <a:xfrm>
            <a:off x="220988" y="2550113"/>
            <a:ext cx="5743575" cy="2124075"/>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400" dirty="0">
                <a:latin typeface="Arial"/>
                <a:ea typeface="Arial"/>
                <a:cs typeface="Arial"/>
                <a:sym typeface="Arial"/>
              </a:rPr>
              <a:t>1.8 Requirements for handling hazardous materials such as described in USP &lt;800&gt; - </a:t>
            </a:r>
            <a:r>
              <a:rPr lang="en-US" sz="2400" b="1" dirty="0">
                <a:solidFill>
                  <a:srgbClr val="FF3399"/>
                </a:solidFill>
                <a:latin typeface="Arial"/>
                <a:ea typeface="Arial"/>
                <a:cs typeface="Arial"/>
                <a:sym typeface="Arial"/>
              </a:rPr>
              <a:t>GROUP 1 LIST OF HDs</a:t>
            </a:r>
            <a:endParaRPr sz="2400" b="1" dirty="0">
              <a:solidFill>
                <a:srgbClr val="FF3399"/>
              </a:solidFill>
              <a:latin typeface="Arial"/>
              <a:ea typeface="Arial"/>
              <a:cs typeface="Arial"/>
              <a:sym typeface="Arial"/>
            </a:endParaRPr>
          </a:p>
          <a:p>
            <a:pPr marL="0" lvl="0" indent="0" rtl="0">
              <a:spcBef>
                <a:spcPts val="500"/>
              </a:spcBef>
              <a:spcAft>
                <a:spcPts val="0"/>
              </a:spcAft>
              <a:buNone/>
            </a:pPr>
            <a:r>
              <a:rPr lang="en-US" sz="1400" dirty="0"/>
              <a:t>NIOSH List of Antineoplastic and Other Hazardous Drugs in Healthcare Settings, 2016 </a:t>
            </a:r>
            <a:endParaRPr sz="1400" dirty="0"/>
          </a:p>
          <a:p>
            <a:pPr marL="0" lvl="0" indent="0" rtl="0">
              <a:spcBef>
                <a:spcPts val="500"/>
              </a:spcBef>
              <a:spcAft>
                <a:spcPts val="0"/>
              </a:spcAft>
              <a:buNone/>
            </a:pPr>
            <a:endParaRPr sz="1400" dirty="0">
              <a:latin typeface="Arial"/>
              <a:ea typeface="Arial"/>
              <a:cs typeface="Arial"/>
              <a:sym typeface="Arial"/>
            </a:endParaRPr>
          </a:p>
        </p:txBody>
      </p:sp>
      <p:sp>
        <p:nvSpPr>
          <p:cNvPr id="390" name="Shape 390"/>
          <p:cNvSpPr txBox="1">
            <a:spLocks noGrp="1"/>
          </p:cNvSpPr>
          <p:nvPr>
            <p:ph type="body" idx="1"/>
          </p:nvPr>
        </p:nvSpPr>
        <p:spPr>
          <a:xfrm>
            <a:off x="554350" y="1578425"/>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endParaRPr sz="1800"/>
          </a:p>
          <a:p>
            <a:pPr marL="0" lvl="0" indent="0" rtl="0">
              <a:spcBef>
                <a:spcPts val="1000"/>
              </a:spcBef>
              <a:spcAft>
                <a:spcPts val="0"/>
              </a:spcAft>
              <a:buNone/>
            </a:pPr>
            <a:endParaRPr sz="1200"/>
          </a:p>
        </p:txBody>
      </p:sp>
      <p:pic>
        <p:nvPicPr>
          <p:cNvPr id="391" name="Shape 391"/>
          <p:cNvPicPr preferRelativeResize="0"/>
          <p:nvPr/>
        </p:nvPicPr>
        <p:blipFill>
          <a:blip r:embed="rId3">
            <a:alphaModFix/>
          </a:blip>
          <a:stretch>
            <a:fillRect/>
          </a:stretch>
        </p:blipFill>
        <p:spPr>
          <a:xfrm>
            <a:off x="170700" y="6375000"/>
            <a:ext cx="9029700" cy="400050"/>
          </a:xfrm>
          <a:prstGeom prst="rect">
            <a:avLst/>
          </a:prstGeom>
          <a:noFill/>
          <a:ln>
            <a:noFill/>
          </a:ln>
        </p:spPr>
      </p:pic>
      <p:pic>
        <p:nvPicPr>
          <p:cNvPr id="392" name="Shape 392"/>
          <p:cNvPicPr preferRelativeResize="0"/>
          <p:nvPr/>
        </p:nvPicPr>
        <p:blipFill>
          <a:blip r:embed="rId4">
            <a:alphaModFix/>
          </a:blip>
          <a:stretch>
            <a:fillRect/>
          </a:stretch>
        </p:blipFill>
        <p:spPr>
          <a:xfrm>
            <a:off x="251325" y="1748826"/>
            <a:ext cx="5606125" cy="4479649"/>
          </a:xfrm>
          <a:prstGeom prst="rect">
            <a:avLst/>
          </a:prstGeom>
          <a:noFill/>
          <a:ln>
            <a:noFill/>
          </a:ln>
        </p:spPr>
      </p:pic>
      <p:pic>
        <p:nvPicPr>
          <p:cNvPr id="393" name="Shape 393"/>
          <p:cNvPicPr preferRelativeResize="0"/>
          <p:nvPr/>
        </p:nvPicPr>
        <p:blipFill>
          <a:blip r:embed="rId5">
            <a:alphaModFix/>
          </a:blip>
          <a:stretch>
            <a:fillRect/>
          </a:stretch>
        </p:blipFill>
        <p:spPr>
          <a:xfrm>
            <a:off x="5921550" y="2561688"/>
            <a:ext cx="6115049" cy="3230587"/>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352900" y="850425"/>
            <a:ext cx="4747200" cy="1325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400" dirty="0">
                <a:latin typeface="Arial"/>
                <a:ea typeface="Arial"/>
                <a:cs typeface="Arial"/>
                <a:sym typeface="Arial"/>
              </a:rPr>
              <a:t>1.8 Requirements for handling hazardous materials such as described in USP &lt;800&gt; - </a:t>
            </a:r>
            <a:r>
              <a:rPr lang="en-US" sz="2400" b="1" dirty="0">
                <a:solidFill>
                  <a:srgbClr val="FF3399"/>
                </a:solidFill>
                <a:latin typeface="Arial"/>
                <a:ea typeface="Arial"/>
                <a:cs typeface="Arial"/>
                <a:sym typeface="Arial"/>
              </a:rPr>
              <a:t>GROUP 1 LIST OF HDs</a:t>
            </a:r>
            <a:endParaRPr sz="2400" b="1" dirty="0">
              <a:solidFill>
                <a:srgbClr val="FF3399"/>
              </a:solidFill>
              <a:latin typeface="Arial"/>
              <a:ea typeface="Arial"/>
              <a:cs typeface="Arial"/>
              <a:sym typeface="Arial"/>
            </a:endParaRPr>
          </a:p>
          <a:p>
            <a:pPr marL="0" lvl="0" indent="0" rtl="0">
              <a:spcBef>
                <a:spcPts val="500"/>
              </a:spcBef>
              <a:spcAft>
                <a:spcPts val="0"/>
              </a:spcAft>
              <a:buNone/>
            </a:pPr>
            <a:r>
              <a:rPr lang="en-US" sz="1400" dirty="0"/>
              <a:t>NIOSH List of Antineoplastic and Other Hazardous Drugs in Healthcare Settings, 2016 </a:t>
            </a:r>
            <a:endParaRPr sz="1400" dirty="0"/>
          </a:p>
          <a:p>
            <a:pPr marL="0" lvl="0" indent="0" rtl="0">
              <a:spcBef>
                <a:spcPts val="500"/>
              </a:spcBef>
              <a:spcAft>
                <a:spcPts val="0"/>
              </a:spcAft>
              <a:buNone/>
            </a:pPr>
            <a:endParaRPr sz="1400" dirty="0">
              <a:latin typeface="Arial"/>
              <a:ea typeface="Arial"/>
              <a:cs typeface="Arial"/>
              <a:sym typeface="Arial"/>
            </a:endParaRPr>
          </a:p>
        </p:txBody>
      </p:sp>
      <p:sp>
        <p:nvSpPr>
          <p:cNvPr id="399" name="Shape 399"/>
          <p:cNvSpPr txBox="1">
            <a:spLocks noGrp="1"/>
          </p:cNvSpPr>
          <p:nvPr>
            <p:ph type="body" idx="1"/>
          </p:nvPr>
        </p:nvSpPr>
        <p:spPr>
          <a:xfrm>
            <a:off x="435325" y="1541800"/>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endParaRPr sz="1800"/>
          </a:p>
          <a:p>
            <a:pPr marL="0" lvl="0" indent="0" rtl="0">
              <a:spcBef>
                <a:spcPts val="1000"/>
              </a:spcBef>
              <a:spcAft>
                <a:spcPts val="0"/>
              </a:spcAft>
              <a:buNone/>
            </a:pPr>
            <a:endParaRPr sz="1200"/>
          </a:p>
        </p:txBody>
      </p:sp>
      <p:pic>
        <p:nvPicPr>
          <p:cNvPr id="400" name="Shape 400"/>
          <p:cNvPicPr preferRelativeResize="0"/>
          <p:nvPr/>
        </p:nvPicPr>
        <p:blipFill>
          <a:blip r:embed="rId3">
            <a:alphaModFix/>
          </a:blip>
          <a:stretch>
            <a:fillRect/>
          </a:stretch>
        </p:blipFill>
        <p:spPr>
          <a:xfrm>
            <a:off x="170700" y="6375000"/>
            <a:ext cx="9029700" cy="400050"/>
          </a:xfrm>
          <a:prstGeom prst="rect">
            <a:avLst/>
          </a:prstGeom>
          <a:noFill/>
          <a:ln>
            <a:noFill/>
          </a:ln>
        </p:spPr>
      </p:pic>
      <p:pic>
        <p:nvPicPr>
          <p:cNvPr id="401" name="Shape 401"/>
          <p:cNvPicPr preferRelativeResize="0"/>
          <p:nvPr/>
        </p:nvPicPr>
        <p:blipFill>
          <a:blip r:embed="rId4">
            <a:alphaModFix/>
          </a:blip>
          <a:stretch>
            <a:fillRect/>
          </a:stretch>
        </p:blipFill>
        <p:spPr>
          <a:xfrm>
            <a:off x="-12" y="3960300"/>
            <a:ext cx="5991225" cy="2266950"/>
          </a:xfrm>
          <a:prstGeom prst="rect">
            <a:avLst/>
          </a:prstGeom>
          <a:noFill/>
          <a:ln>
            <a:noFill/>
          </a:ln>
        </p:spPr>
      </p:pic>
      <p:pic>
        <p:nvPicPr>
          <p:cNvPr id="402" name="Shape 402"/>
          <p:cNvPicPr preferRelativeResize="0"/>
          <p:nvPr/>
        </p:nvPicPr>
        <p:blipFill>
          <a:blip r:embed="rId5">
            <a:alphaModFix/>
          </a:blip>
          <a:stretch>
            <a:fillRect/>
          </a:stretch>
        </p:blipFill>
        <p:spPr>
          <a:xfrm>
            <a:off x="5785663" y="264600"/>
            <a:ext cx="6334125" cy="5962650"/>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352900" y="850425"/>
            <a:ext cx="4747200" cy="1325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400" dirty="0">
                <a:latin typeface="Arial"/>
                <a:ea typeface="Arial"/>
                <a:cs typeface="Arial"/>
                <a:sym typeface="Arial"/>
              </a:rPr>
              <a:t>1.8 Requirements for handling hazardous materials such as described in USP &lt;800&gt; - </a:t>
            </a:r>
            <a:r>
              <a:rPr lang="en-US" sz="2400" b="1" dirty="0">
                <a:solidFill>
                  <a:srgbClr val="FF3399"/>
                </a:solidFill>
                <a:latin typeface="Arial"/>
                <a:ea typeface="Arial"/>
                <a:cs typeface="Arial"/>
                <a:sym typeface="Arial"/>
              </a:rPr>
              <a:t>GROUP 1 LIST OF HDs</a:t>
            </a:r>
            <a:endParaRPr sz="2400" b="1" dirty="0">
              <a:solidFill>
                <a:srgbClr val="FF3399"/>
              </a:solidFill>
              <a:latin typeface="Arial"/>
              <a:ea typeface="Arial"/>
              <a:cs typeface="Arial"/>
              <a:sym typeface="Arial"/>
            </a:endParaRPr>
          </a:p>
          <a:p>
            <a:pPr marL="0" lvl="0" indent="0" rtl="0">
              <a:spcBef>
                <a:spcPts val="500"/>
              </a:spcBef>
              <a:spcAft>
                <a:spcPts val="0"/>
              </a:spcAft>
              <a:buNone/>
            </a:pPr>
            <a:r>
              <a:rPr lang="en-US" sz="1400" dirty="0"/>
              <a:t>NIOSH List of Antineoplastic and Other Hazardous Drugs in Healthcare Settings, 2016 </a:t>
            </a:r>
            <a:endParaRPr sz="1400" dirty="0"/>
          </a:p>
          <a:p>
            <a:pPr marL="0" lvl="0" indent="0" rtl="0">
              <a:spcBef>
                <a:spcPts val="500"/>
              </a:spcBef>
              <a:spcAft>
                <a:spcPts val="0"/>
              </a:spcAft>
              <a:buNone/>
            </a:pPr>
            <a:endParaRPr sz="1400" dirty="0">
              <a:latin typeface="Arial"/>
              <a:ea typeface="Arial"/>
              <a:cs typeface="Arial"/>
              <a:sym typeface="Arial"/>
            </a:endParaRPr>
          </a:p>
        </p:txBody>
      </p:sp>
      <p:sp>
        <p:nvSpPr>
          <p:cNvPr id="408" name="Shape 408"/>
          <p:cNvSpPr txBox="1">
            <a:spLocks noGrp="1"/>
          </p:cNvSpPr>
          <p:nvPr>
            <p:ph type="body" idx="1"/>
          </p:nvPr>
        </p:nvSpPr>
        <p:spPr>
          <a:xfrm>
            <a:off x="435325" y="1541800"/>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endParaRPr sz="1800"/>
          </a:p>
          <a:p>
            <a:pPr marL="0" lvl="0" indent="0" rtl="0">
              <a:spcBef>
                <a:spcPts val="1000"/>
              </a:spcBef>
              <a:spcAft>
                <a:spcPts val="0"/>
              </a:spcAft>
              <a:buNone/>
            </a:pPr>
            <a:endParaRPr sz="1200"/>
          </a:p>
        </p:txBody>
      </p:sp>
      <p:pic>
        <p:nvPicPr>
          <p:cNvPr id="409" name="Shape 409"/>
          <p:cNvPicPr preferRelativeResize="0"/>
          <p:nvPr/>
        </p:nvPicPr>
        <p:blipFill>
          <a:blip r:embed="rId3">
            <a:alphaModFix/>
          </a:blip>
          <a:stretch>
            <a:fillRect/>
          </a:stretch>
        </p:blipFill>
        <p:spPr>
          <a:xfrm>
            <a:off x="170700" y="6375000"/>
            <a:ext cx="9029700" cy="400050"/>
          </a:xfrm>
          <a:prstGeom prst="rect">
            <a:avLst/>
          </a:prstGeom>
          <a:noFill/>
          <a:ln>
            <a:noFill/>
          </a:ln>
        </p:spPr>
      </p:pic>
      <p:pic>
        <p:nvPicPr>
          <p:cNvPr id="410" name="Shape 410"/>
          <p:cNvPicPr preferRelativeResize="0"/>
          <p:nvPr/>
        </p:nvPicPr>
        <p:blipFill>
          <a:blip r:embed="rId4">
            <a:alphaModFix/>
          </a:blip>
          <a:stretch>
            <a:fillRect/>
          </a:stretch>
        </p:blipFill>
        <p:spPr>
          <a:xfrm>
            <a:off x="6016850" y="304475"/>
            <a:ext cx="5981700" cy="5791200"/>
          </a:xfrm>
          <a:prstGeom prst="rect">
            <a:avLst/>
          </a:prstGeom>
          <a:noFill/>
          <a:ln>
            <a:noFill/>
          </a:ln>
        </p:spPr>
      </p:pic>
      <p:pic>
        <p:nvPicPr>
          <p:cNvPr id="411" name="Shape 411"/>
          <p:cNvPicPr preferRelativeResize="0"/>
          <p:nvPr/>
        </p:nvPicPr>
        <p:blipFill>
          <a:blip r:embed="rId5">
            <a:alphaModFix/>
          </a:blip>
          <a:stretch>
            <a:fillRect/>
          </a:stretch>
        </p:blipFill>
        <p:spPr>
          <a:xfrm>
            <a:off x="241525" y="3985463"/>
            <a:ext cx="5695950" cy="2066925"/>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352900" y="850425"/>
            <a:ext cx="4747200" cy="1325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400" dirty="0">
                <a:latin typeface="Arial"/>
                <a:ea typeface="Arial"/>
                <a:cs typeface="Arial"/>
                <a:sym typeface="Arial"/>
              </a:rPr>
              <a:t>1.8 Requirements for handling hazardous materials such as described in USP &lt;800&gt; - </a:t>
            </a:r>
            <a:r>
              <a:rPr lang="en-US" sz="2400" b="1" dirty="0">
                <a:solidFill>
                  <a:srgbClr val="FF3399"/>
                </a:solidFill>
                <a:latin typeface="Arial"/>
                <a:ea typeface="Arial"/>
                <a:cs typeface="Arial"/>
                <a:sym typeface="Arial"/>
              </a:rPr>
              <a:t>GROUP 1 LIST OF HDs</a:t>
            </a:r>
            <a:endParaRPr sz="2400" b="1" dirty="0">
              <a:solidFill>
                <a:srgbClr val="FF3399"/>
              </a:solidFill>
              <a:latin typeface="Arial"/>
              <a:ea typeface="Arial"/>
              <a:cs typeface="Arial"/>
              <a:sym typeface="Arial"/>
            </a:endParaRPr>
          </a:p>
          <a:p>
            <a:pPr marL="0" lvl="0" indent="0" rtl="0">
              <a:spcBef>
                <a:spcPts val="500"/>
              </a:spcBef>
              <a:spcAft>
                <a:spcPts val="0"/>
              </a:spcAft>
              <a:buNone/>
            </a:pPr>
            <a:r>
              <a:rPr lang="en-US" sz="1400" dirty="0"/>
              <a:t>NIOSH List of Antineoplastic and Other Hazardous Drugs in Healthcare Settings, 2016 </a:t>
            </a:r>
            <a:endParaRPr sz="1400" dirty="0"/>
          </a:p>
          <a:p>
            <a:pPr marL="0" lvl="0" indent="0" rtl="0">
              <a:spcBef>
                <a:spcPts val="500"/>
              </a:spcBef>
              <a:spcAft>
                <a:spcPts val="0"/>
              </a:spcAft>
              <a:buNone/>
            </a:pPr>
            <a:endParaRPr sz="1400" dirty="0">
              <a:latin typeface="Arial"/>
              <a:ea typeface="Arial"/>
              <a:cs typeface="Arial"/>
              <a:sym typeface="Arial"/>
            </a:endParaRPr>
          </a:p>
        </p:txBody>
      </p:sp>
      <p:sp>
        <p:nvSpPr>
          <p:cNvPr id="417" name="Shape 417"/>
          <p:cNvSpPr txBox="1">
            <a:spLocks noGrp="1"/>
          </p:cNvSpPr>
          <p:nvPr>
            <p:ph type="body" idx="1"/>
          </p:nvPr>
        </p:nvSpPr>
        <p:spPr>
          <a:xfrm>
            <a:off x="435325" y="1541800"/>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endParaRPr sz="1800"/>
          </a:p>
          <a:p>
            <a:pPr marL="0" lvl="0" indent="0" rtl="0">
              <a:spcBef>
                <a:spcPts val="1000"/>
              </a:spcBef>
              <a:spcAft>
                <a:spcPts val="0"/>
              </a:spcAft>
              <a:buNone/>
            </a:pPr>
            <a:endParaRPr sz="1200"/>
          </a:p>
        </p:txBody>
      </p:sp>
      <p:pic>
        <p:nvPicPr>
          <p:cNvPr id="418" name="Shape 418"/>
          <p:cNvPicPr preferRelativeResize="0"/>
          <p:nvPr/>
        </p:nvPicPr>
        <p:blipFill>
          <a:blip r:embed="rId3">
            <a:alphaModFix/>
          </a:blip>
          <a:stretch>
            <a:fillRect/>
          </a:stretch>
        </p:blipFill>
        <p:spPr>
          <a:xfrm>
            <a:off x="170700" y="6375000"/>
            <a:ext cx="9029700" cy="400050"/>
          </a:xfrm>
          <a:prstGeom prst="rect">
            <a:avLst/>
          </a:prstGeom>
          <a:noFill/>
          <a:ln>
            <a:noFill/>
          </a:ln>
        </p:spPr>
      </p:pic>
      <p:pic>
        <p:nvPicPr>
          <p:cNvPr id="419" name="Shape 419"/>
          <p:cNvPicPr preferRelativeResize="0"/>
          <p:nvPr/>
        </p:nvPicPr>
        <p:blipFill>
          <a:blip r:embed="rId4">
            <a:alphaModFix/>
          </a:blip>
          <a:stretch>
            <a:fillRect/>
          </a:stretch>
        </p:blipFill>
        <p:spPr>
          <a:xfrm>
            <a:off x="6046400" y="358213"/>
            <a:ext cx="5829300" cy="5934075"/>
          </a:xfrm>
          <a:prstGeom prst="rect">
            <a:avLst/>
          </a:prstGeom>
          <a:noFill/>
          <a:ln>
            <a:noFill/>
          </a:ln>
        </p:spPr>
      </p:pic>
      <p:pic>
        <p:nvPicPr>
          <p:cNvPr id="420" name="Shape 420"/>
          <p:cNvPicPr preferRelativeResize="0"/>
          <p:nvPr/>
        </p:nvPicPr>
        <p:blipFill>
          <a:blip r:embed="rId5">
            <a:alphaModFix/>
          </a:blip>
          <a:stretch>
            <a:fillRect/>
          </a:stretch>
        </p:blipFill>
        <p:spPr>
          <a:xfrm>
            <a:off x="275613" y="4130113"/>
            <a:ext cx="5695950" cy="2162175"/>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352900" y="850425"/>
            <a:ext cx="4747200" cy="1325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400" dirty="0">
                <a:latin typeface="Arial"/>
                <a:ea typeface="Arial"/>
                <a:cs typeface="Arial"/>
                <a:sym typeface="Arial"/>
              </a:rPr>
              <a:t>1.8 Requirements for handling hazardous materials such as described in USP &lt;800&gt; - </a:t>
            </a:r>
            <a:r>
              <a:rPr lang="en-US" sz="2400" b="1" dirty="0">
                <a:solidFill>
                  <a:srgbClr val="FF3399"/>
                </a:solidFill>
                <a:latin typeface="Arial"/>
                <a:ea typeface="Arial"/>
                <a:cs typeface="Arial"/>
                <a:sym typeface="Arial"/>
              </a:rPr>
              <a:t>GROUP 1 LIST OF HDs</a:t>
            </a:r>
            <a:endParaRPr sz="2400" b="1" dirty="0">
              <a:solidFill>
                <a:srgbClr val="FF3399"/>
              </a:solidFill>
              <a:latin typeface="Arial"/>
              <a:ea typeface="Arial"/>
              <a:cs typeface="Arial"/>
              <a:sym typeface="Arial"/>
            </a:endParaRPr>
          </a:p>
          <a:p>
            <a:pPr marL="0" lvl="0" indent="0" rtl="0">
              <a:spcBef>
                <a:spcPts val="500"/>
              </a:spcBef>
              <a:spcAft>
                <a:spcPts val="0"/>
              </a:spcAft>
              <a:buNone/>
            </a:pPr>
            <a:r>
              <a:rPr lang="en-US" sz="1400" dirty="0"/>
              <a:t>NIOSH List of Antineoplastic and Other Hazardous Drugs in Healthcare Settings, 2016 </a:t>
            </a:r>
            <a:endParaRPr sz="1400" dirty="0"/>
          </a:p>
          <a:p>
            <a:pPr marL="0" lvl="0" indent="0" rtl="0">
              <a:spcBef>
                <a:spcPts val="500"/>
              </a:spcBef>
              <a:spcAft>
                <a:spcPts val="0"/>
              </a:spcAft>
              <a:buNone/>
            </a:pPr>
            <a:endParaRPr sz="1400" dirty="0">
              <a:latin typeface="Arial"/>
              <a:ea typeface="Arial"/>
              <a:cs typeface="Arial"/>
              <a:sym typeface="Arial"/>
            </a:endParaRPr>
          </a:p>
        </p:txBody>
      </p:sp>
      <p:sp>
        <p:nvSpPr>
          <p:cNvPr id="426" name="Shape 426"/>
          <p:cNvSpPr txBox="1">
            <a:spLocks noGrp="1"/>
          </p:cNvSpPr>
          <p:nvPr>
            <p:ph type="body" idx="1"/>
          </p:nvPr>
        </p:nvSpPr>
        <p:spPr>
          <a:xfrm>
            <a:off x="471950" y="1541800"/>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endParaRPr sz="1800"/>
          </a:p>
          <a:p>
            <a:pPr marL="0" lvl="0" indent="0" rtl="0">
              <a:spcBef>
                <a:spcPts val="1000"/>
              </a:spcBef>
              <a:spcAft>
                <a:spcPts val="0"/>
              </a:spcAft>
              <a:buNone/>
            </a:pPr>
            <a:endParaRPr sz="1200"/>
          </a:p>
        </p:txBody>
      </p:sp>
      <p:pic>
        <p:nvPicPr>
          <p:cNvPr id="427" name="Shape 427"/>
          <p:cNvPicPr preferRelativeResize="0"/>
          <p:nvPr/>
        </p:nvPicPr>
        <p:blipFill>
          <a:blip r:embed="rId3">
            <a:alphaModFix/>
          </a:blip>
          <a:stretch>
            <a:fillRect/>
          </a:stretch>
        </p:blipFill>
        <p:spPr>
          <a:xfrm>
            <a:off x="170700" y="6375000"/>
            <a:ext cx="9029700" cy="400050"/>
          </a:xfrm>
          <a:prstGeom prst="rect">
            <a:avLst/>
          </a:prstGeom>
          <a:noFill/>
          <a:ln>
            <a:noFill/>
          </a:ln>
        </p:spPr>
      </p:pic>
      <p:pic>
        <p:nvPicPr>
          <p:cNvPr id="428" name="Shape 428"/>
          <p:cNvPicPr preferRelativeResize="0"/>
          <p:nvPr/>
        </p:nvPicPr>
        <p:blipFill>
          <a:blip r:embed="rId4">
            <a:alphaModFix/>
          </a:blip>
          <a:stretch>
            <a:fillRect/>
          </a:stretch>
        </p:blipFill>
        <p:spPr>
          <a:xfrm>
            <a:off x="6216813" y="209550"/>
            <a:ext cx="5819775" cy="6438900"/>
          </a:xfrm>
          <a:prstGeom prst="rect">
            <a:avLst/>
          </a:prstGeom>
          <a:noFill/>
          <a:ln>
            <a:noFill/>
          </a:ln>
        </p:spPr>
      </p:pic>
      <p:pic>
        <p:nvPicPr>
          <p:cNvPr id="429" name="Shape 429"/>
          <p:cNvPicPr preferRelativeResize="0"/>
          <p:nvPr/>
        </p:nvPicPr>
        <p:blipFill>
          <a:blip r:embed="rId5">
            <a:alphaModFix/>
          </a:blip>
          <a:stretch>
            <a:fillRect/>
          </a:stretch>
        </p:blipFill>
        <p:spPr>
          <a:xfrm>
            <a:off x="391688" y="4487663"/>
            <a:ext cx="5743575" cy="1666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8748"/>
            <a:ext cx="10515600" cy="574213"/>
          </a:xfrm>
        </p:spPr>
        <p:txBody>
          <a:bodyPr/>
          <a:lstStyle/>
          <a:p>
            <a:r>
              <a:rPr lang="en-US" sz="2000" dirty="0"/>
              <a:t>1.3.4 Requirements for issuing a prescription/order – </a:t>
            </a:r>
            <a:r>
              <a:rPr lang="en-US" sz="2000" b="1" dirty="0">
                <a:solidFill>
                  <a:srgbClr val="00B050"/>
                </a:solidFill>
              </a:rPr>
              <a:t>Tamper-Resistant Prescription Forms</a:t>
            </a:r>
            <a:br>
              <a:rPr lang="en-US" sz="2000" dirty="0"/>
            </a:br>
            <a:r>
              <a:rPr lang="en-US" sz="2000" dirty="0"/>
              <a:t>64B-3.005 Counterfeit-Proof Prescription Pads or Blanks for Controlled Substance Prescribing</a:t>
            </a:r>
          </a:p>
        </p:txBody>
      </p:sp>
      <p:sp>
        <p:nvSpPr>
          <p:cNvPr id="3" name="Text Placeholder 2"/>
          <p:cNvSpPr>
            <a:spLocks noGrp="1"/>
          </p:cNvSpPr>
          <p:nvPr>
            <p:ph type="body" idx="1"/>
          </p:nvPr>
        </p:nvSpPr>
        <p:spPr>
          <a:xfrm>
            <a:off x="480753" y="1030172"/>
            <a:ext cx="6285807" cy="5287501"/>
          </a:xfrm>
        </p:spPr>
        <p:txBody>
          <a:bodyPr/>
          <a:lstStyle/>
          <a:p>
            <a:r>
              <a:rPr lang="en-US" sz="1800" b="1" dirty="0">
                <a:solidFill>
                  <a:srgbClr val="00B050"/>
                </a:solidFill>
              </a:rPr>
              <a:t>Florida prescribers must use counterfeit-proof blank when writing prescriptions for controlled substances </a:t>
            </a:r>
          </a:p>
          <a:p>
            <a:pPr lvl="1"/>
            <a:r>
              <a:rPr lang="en-US" sz="1400" b="1" dirty="0">
                <a:solidFill>
                  <a:srgbClr val="00B050"/>
                </a:solidFill>
              </a:rPr>
              <a:t>But not veterinary prescriptions</a:t>
            </a:r>
          </a:p>
          <a:p>
            <a:r>
              <a:rPr lang="en-US" sz="1500" dirty="0"/>
              <a:t>The counterfeit-proof prescription pad or blank is not transferable and shall not be used by any person other than the prescribing practitioner whose name appears on the pad or blank or who is authorized to use the pad or blank by the healthcare facility</a:t>
            </a:r>
          </a:p>
          <a:p>
            <a:r>
              <a:rPr lang="en-US" sz="1800" dirty="0"/>
              <a:t>People or companies interested in making counterfeit-proof prescription pads or blanks for use by prescribing practitioners must apply and be approved by the DOH</a:t>
            </a:r>
          </a:p>
          <a:p>
            <a:r>
              <a:rPr lang="en-US" sz="1800" b="1" dirty="0">
                <a:solidFill>
                  <a:srgbClr val="00B050"/>
                </a:solidFill>
              </a:rPr>
              <a:t>To be approved the counterfeit-proof prescription pad/blank must contain: </a:t>
            </a:r>
          </a:p>
          <a:p>
            <a:pPr lvl="1"/>
            <a:r>
              <a:rPr lang="en-US" sz="1600" b="1" dirty="0">
                <a:solidFill>
                  <a:srgbClr val="00B050"/>
                </a:solidFill>
              </a:rPr>
              <a:t>Blue or green background color that resists reproduction</a:t>
            </a:r>
          </a:p>
          <a:p>
            <a:pPr lvl="1"/>
            <a:r>
              <a:rPr lang="en-US" sz="1600" b="1" dirty="0">
                <a:solidFill>
                  <a:srgbClr val="00B050"/>
                </a:solidFill>
              </a:rPr>
              <a:t>Pad or blank must be printed on artificial watermarked paper</a:t>
            </a:r>
          </a:p>
          <a:p>
            <a:pPr lvl="1"/>
            <a:r>
              <a:rPr lang="en-US" sz="1600" b="1" dirty="0">
                <a:solidFill>
                  <a:srgbClr val="00B050"/>
                </a:solidFill>
              </a:rPr>
              <a:t>Pad or blank must resist erasures and alterations</a:t>
            </a:r>
          </a:p>
          <a:p>
            <a:pPr lvl="1"/>
            <a:r>
              <a:rPr lang="en-US" sz="1600" b="1" dirty="0">
                <a:solidFill>
                  <a:srgbClr val="00B050"/>
                </a:solidFill>
              </a:rPr>
              <a:t>The word “VOID” or “ILLEGAL” must appear on any photocopy or other reproduction of the pad or blank</a:t>
            </a:r>
          </a:p>
          <a:p>
            <a:pPr lvl="2"/>
            <a:r>
              <a:rPr lang="en-US" sz="1400" b="1" dirty="0">
                <a:solidFill>
                  <a:srgbClr val="00B050"/>
                </a:solidFill>
              </a:rPr>
              <a:t>The words must not obstruct or render illegible any portion of the drug name, quantity, or directions for use</a:t>
            </a:r>
          </a:p>
          <a:p>
            <a:pPr lvl="1"/>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8288" y="2241624"/>
            <a:ext cx="4275512" cy="2416851"/>
          </a:xfrm>
          <a:prstGeom prst="rect">
            <a:avLst/>
          </a:prstGeom>
        </p:spPr>
      </p:pic>
    </p:spTree>
    <p:extLst>
      <p:ext uri="{BB962C8B-B14F-4D97-AF65-F5344CB8AC3E}">
        <p14:creationId xmlns:p14="http://schemas.microsoft.com/office/powerpoint/2010/main" val="24193246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792425" y="676425"/>
            <a:ext cx="49944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400" dirty="0">
                <a:latin typeface="Arial"/>
                <a:ea typeface="Arial"/>
                <a:cs typeface="Arial"/>
                <a:sym typeface="Arial"/>
              </a:rPr>
              <a:t>1.8 Requirements for handling hazardous materials such as described in USP &lt;800&gt; - </a:t>
            </a:r>
            <a:endParaRPr sz="2400" dirty="0">
              <a:latin typeface="Arial"/>
              <a:ea typeface="Arial"/>
              <a:cs typeface="Arial"/>
              <a:sym typeface="Arial"/>
            </a:endParaRPr>
          </a:p>
          <a:p>
            <a:pPr marL="0" lvl="0" indent="0" rtl="0">
              <a:spcBef>
                <a:spcPts val="0"/>
              </a:spcBef>
              <a:spcAft>
                <a:spcPts val="0"/>
              </a:spcAft>
              <a:buNone/>
            </a:pPr>
            <a:r>
              <a:rPr lang="en-US" sz="2400" b="1" dirty="0">
                <a:solidFill>
                  <a:srgbClr val="FF3399"/>
                </a:solidFill>
                <a:latin typeface="Arial"/>
                <a:ea typeface="Arial"/>
                <a:cs typeface="Arial"/>
                <a:sym typeface="Arial"/>
              </a:rPr>
              <a:t>GROUP 1 LIST OF HDs</a:t>
            </a:r>
            <a:endParaRPr sz="2400" b="1" dirty="0">
              <a:solidFill>
                <a:srgbClr val="FF3399"/>
              </a:solidFill>
              <a:latin typeface="Arial"/>
              <a:ea typeface="Arial"/>
              <a:cs typeface="Arial"/>
              <a:sym typeface="Arial"/>
            </a:endParaRPr>
          </a:p>
          <a:p>
            <a:pPr marL="0" lvl="0" indent="0" rtl="0">
              <a:spcBef>
                <a:spcPts val="500"/>
              </a:spcBef>
              <a:spcAft>
                <a:spcPts val="0"/>
              </a:spcAft>
              <a:buNone/>
            </a:pPr>
            <a:r>
              <a:rPr lang="en-US" sz="1400" dirty="0"/>
              <a:t>NIOSH List of Antineoplastic and Other Hazardous Drugs in Healthcare Settings, 2016 </a:t>
            </a:r>
            <a:endParaRPr sz="1400" dirty="0"/>
          </a:p>
          <a:p>
            <a:pPr marL="0" lvl="0" indent="0" rtl="0">
              <a:spcBef>
                <a:spcPts val="500"/>
              </a:spcBef>
              <a:spcAft>
                <a:spcPts val="0"/>
              </a:spcAft>
              <a:buNone/>
            </a:pPr>
            <a:endParaRPr sz="1400" dirty="0">
              <a:latin typeface="Arial"/>
              <a:ea typeface="Arial"/>
              <a:cs typeface="Arial"/>
              <a:sym typeface="Arial"/>
            </a:endParaRPr>
          </a:p>
        </p:txBody>
      </p:sp>
      <p:sp>
        <p:nvSpPr>
          <p:cNvPr id="435" name="Shape 435"/>
          <p:cNvSpPr txBox="1">
            <a:spLocks noGrp="1"/>
          </p:cNvSpPr>
          <p:nvPr>
            <p:ph type="body" idx="1"/>
          </p:nvPr>
        </p:nvSpPr>
        <p:spPr>
          <a:xfrm>
            <a:off x="627600" y="1550950"/>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endParaRPr sz="1800" dirty="0"/>
          </a:p>
          <a:p>
            <a:pPr marL="0" lvl="0" indent="0" rtl="0">
              <a:spcBef>
                <a:spcPts val="1000"/>
              </a:spcBef>
              <a:spcAft>
                <a:spcPts val="0"/>
              </a:spcAft>
              <a:buNone/>
            </a:pPr>
            <a:endParaRPr sz="1200" dirty="0"/>
          </a:p>
        </p:txBody>
      </p:sp>
      <p:pic>
        <p:nvPicPr>
          <p:cNvPr id="436" name="Shape 436"/>
          <p:cNvPicPr preferRelativeResize="0"/>
          <p:nvPr/>
        </p:nvPicPr>
        <p:blipFill>
          <a:blip r:embed="rId3">
            <a:alphaModFix/>
          </a:blip>
          <a:stretch>
            <a:fillRect/>
          </a:stretch>
        </p:blipFill>
        <p:spPr>
          <a:xfrm>
            <a:off x="170700" y="6375000"/>
            <a:ext cx="9029700" cy="400050"/>
          </a:xfrm>
          <a:prstGeom prst="rect">
            <a:avLst/>
          </a:prstGeom>
          <a:noFill/>
          <a:ln>
            <a:noFill/>
          </a:ln>
        </p:spPr>
      </p:pic>
      <p:pic>
        <p:nvPicPr>
          <p:cNvPr id="437" name="Shape 437"/>
          <p:cNvPicPr preferRelativeResize="0"/>
          <p:nvPr/>
        </p:nvPicPr>
        <p:blipFill>
          <a:blip r:embed="rId4">
            <a:alphaModFix/>
          </a:blip>
          <a:stretch>
            <a:fillRect/>
          </a:stretch>
        </p:blipFill>
        <p:spPr>
          <a:xfrm>
            <a:off x="6068088" y="295275"/>
            <a:ext cx="5934075" cy="6267450"/>
          </a:xfrm>
          <a:prstGeom prst="rect">
            <a:avLst/>
          </a:prstGeom>
          <a:noFill/>
          <a:ln>
            <a:noFill/>
          </a:ln>
        </p:spPr>
      </p:pic>
      <p:pic>
        <p:nvPicPr>
          <p:cNvPr id="438" name="Shape 438"/>
          <p:cNvPicPr preferRelativeResize="0"/>
          <p:nvPr/>
        </p:nvPicPr>
        <p:blipFill>
          <a:blip r:embed="rId5">
            <a:alphaModFix/>
          </a:blip>
          <a:stretch>
            <a:fillRect/>
          </a:stretch>
        </p:blipFill>
        <p:spPr>
          <a:xfrm>
            <a:off x="236038" y="4484350"/>
            <a:ext cx="5743575" cy="1600200"/>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810750" y="612350"/>
            <a:ext cx="50583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400" dirty="0">
                <a:latin typeface="Arial"/>
                <a:ea typeface="Arial"/>
                <a:cs typeface="Arial"/>
                <a:sym typeface="Arial"/>
              </a:rPr>
              <a:t>1.8 Requirements for handling hazardous materials such as described in USP &lt;800&gt; - </a:t>
            </a:r>
            <a:endParaRPr sz="2400" dirty="0">
              <a:latin typeface="Arial"/>
              <a:ea typeface="Arial"/>
              <a:cs typeface="Arial"/>
              <a:sym typeface="Arial"/>
            </a:endParaRPr>
          </a:p>
          <a:p>
            <a:pPr marL="0" lvl="0" indent="0" rtl="0">
              <a:spcBef>
                <a:spcPts val="0"/>
              </a:spcBef>
              <a:spcAft>
                <a:spcPts val="0"/>
              </a:spcAft>
              <a:buNone/>
            </a:pPr>
            <a:r>
              <a:rPr lang="en-US" sz="2400" b="1" dirty="0">
                <a:solidFill>
                  <a:srgbClr val="FF3399"/>
                </a:solidFill>
                <a:latin typeface="Arial"/>
                <a:ea typeface="Arial"/>
                <a:cs typeface="Arial"/>
                <a:sym typeface="Arial"/>
              </a:rPr>
              <a:t>GROUP 1 LIST OF HDs</a:t>
            </a:r>
            <a:endParaRPr sz="2400" b="1" dirty="0">
              <a:solidFill>
                <a:srgbClr val="FF3399"/>
              </a:solidFill>
              <a:latin typeface="Arial"/>
              <a:ea typeface="Arial"/>
              <a:cs typeface="Arial"/>
              <a:sym typeface="Arial"/>
            </a:endParaRPr>
          </a:p>
          <a:p>
            <a:pPr marL="0" lvl="0" indent="0" rtl="0">
              <a:spcBef>
                <a:spcPts val="500"/>
              </a:spcBef>
              <a:spcAft>
                <a:spcPts val="0"/>
              </a:spcAft>
              <a:buNone/>
            </a:pPr>
            <a:r>
              <a:rPr lang="en-US" sz="1400" dirty="0"/>
              <a:t>NIOSH List of Antineoplastic and Other Hazardous Drugs in Healthcare Settings, 2016 </a:t>
            </a:r>
            <a:endParaRPr sz="1400" dirty="0"/>
          </a:p>
          <a:p>
            <a:pPr marL="0" lvl="0" indent="0" rtl="0">
              <a:spcBef>
                <a:spcPts val="500"/>
              </a:spcBef>
              <a:spcAft>
                <a:spcPts val="0"/>
              </a:spcAft>
              <a:buNone/>
            </a:pPr>
            <a:endParaRPr sz="1400" dirty="0">
              <a:latin typeface="Arial"/>
              <a:ea typeface="Arial"/>
              <a:cs typeface="Arial"/>
              <a:sym typeface="Arial"/>
            </a:endParaRPr>
          </a:p>
        </p:txBody>
      </p:sp>
      <p:sp>
        <p:nvSpPr>
          <p:cNvPr id="444" name="Shape 444"/>
          <p:cNvSpPr txBox="1">
            <a:spLocks noGrp="1"/>
          </p:cNvSpPr>
          <p:nvPr>
            <p:ph type="body" idx="1"/>
          </p:nvPr>
        </p:nvSpPr>
        <p:spPr>
          <a:xfrm>
            <a:off x="618450" y="1857313"/>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endParaRPr sz="1800"/>
          </a:p>
          <a:p>
            <a:pPr marL="0" lvl="0" indent="0" rtl="0">
              <a:spcBef>
                <a:spcPts val="1000"/>
              </a:spcBef>
              <a:spcAft>
                <a:spcPts val="0"/>
              </a:spcAft>
              <a:buNone/>
            </a:pPr>
            <a:endParaRPr sz="1200"/>
          </a:p>
        </p:txBody>
      </p:sp>
      <p:pic>
        <p:nvPicPr>
          <p:cNvPr id="445" name="Shape 445"/>
          <p:cNvPicPr preferRelativeResize="0"/>
          <p:nvPr/>
        </p:nvPicPr>
        <p:blipFill>
          <a:blip r:embed="rId3">
            <a:alphaModFix/>
          </a:blip>
          <a:stretch>
            <a:fillRect/>
          </a:stretch>
        </p:blipFill>
        <p:spPr>
          <a:xfrm>
            <a:off x="170700" y="6375000"/>
            <a:ext cx="9029700" cy="400050"/>
          </a:xfrm>
          <a:prstGeom prst="rect">
            <a:avLst/>
          </a:prstGeom>
          <a:noFill/>
          <a:ln>
            <a:noFill/>
          </a:ln>
        </p:spPr>
      </p:pic>
      <p:pic>
        <p:nvPicPr>
          <p:cNvPr id="446" name="Shape 446"/>
          <p:cNvPicPr preferRelativeResize="0"/>
          <p:nvPr/>
        </p:nvPicPr>
        <p:blipFill>
          <a:blip r:embed="rId4">
            <a:alphaModFix/>
          </a:blip>
          <a:stretch>
            <a:fillRect/>
          </a:stretch>
        </p:blipFill>
        <p:spPr>
          <a:xfrm>
            <a:off x="6168463" y="238175"/>
            <a:ext cx="5953125" cy="5905500"/>
          </a:xfrm>
          <a:prstGeom prst="rect">
            <a:avLst/>
          </a:prstGeom>
          <a:noFill/>
          <a:ln>
            <a:noFill/>
          </a:ln>
        </p:spPr>
      </p:pic>
      <p:pic>
        <p:nvPicPr>
          <p:cNvPr id="447" name="Shape 447"/>
          <p:cNvPicPr preferRelativeResize="0"/>
          <p:nvPr/>
        </p:nvPicPr>
        <p:blipFill>
          <a:blip r:embed="rId5">
            <a:alphaModFix/>
          </a:blip>
          <a:stretch>
            <a:fillRect/>
          </a:stretch>
        </p:blipFill>
        <p:spPr>
          <a:xfrm>
            <a:off x="364238" y="4208513"/>
            <a:ext cx="5743575" cy="1895475"/>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xfrm>
            <a:off x="883975" y="749675"/>
            <a:ext cx="4509000" cy="1325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400" dirty="0">
                <a:latin typeface="Arial"/>
                <a:ea typeface="Arial"/>
                <a:cs typeface="Arial"/>
                <a:sym typeface="Arial"/>
              </a:rPr>
              <a:t>1.8 Requirements for handling hazardous materials such as described in USP &lt;800&gt; - </a:t>
            </a:r>
            <a:r>
              <a:rPr lang="en-US" sz="2400" b="1" dirty="0">
                <a:solidFill>
                  <a:srgbClr val="FF3399"/>
                </a:solidFill>
                <a:latin typeface="Arial"/>
                <a:ea typeface="Arial"/>
                <a:cs typeface="Arial"/>
                <a:sym typeface="Arial"/>
              </a:rPr>
              <a:t>GROUP 1 LIST OF HDs</a:t>
            </a:r>
            <a:endParaRPr sz="2400" b="1" dirty="0">
              <a:solidFill>
                <a:srgbClr val="FF3399"/>
              </a:solidFill>
              <a:latin typeface="Arial"/>
              <a:ea typeface="Arial"/>
              <a:cs typeface="Arial"/>
              <a:sym typeface="Arial"/>
            </a:endParaRPr>
          </a:p>
          <a:p>
            <a:pPr marL="0" lvl="0" indent="0" rtl="0">
              <a:spcBef>
                <a:spcPts val="500"/>
              </a:spcBef>
              <a:spcAft>
                <a:spcPts val="0"/>
              </a:spcAft>
              <a:buNone/>
            </a:pPr>
            <a:r>
              <a:rPr lang="en-US" sz="1400" dirty="0"/>
              <a:t>NIOSH List of Antineoplastic and Other Hazardous Drugs in Healthcare Settings, 2016 </a:t>
            </a:r>
            <a:endParaRPr sz="1400" dirty="0"/>
          </a:p>
          <a:p>
            <a:pPr marL="0" lvl="0" indent="0" rtl="0">
              <a:spcBef>
                <a:spcPts val="500"/>
              </a:spcBef>
              <a:spcAft>
                <a:spcPts val="0"/>
              </a:spcAft>
              <a:buNone/>
            </a:pPr>
            <a:endParaRPr sz="1400" dirty="0">
              <a:latin typeface="Arial"/>
              <a:ea typeface="Arial"/>
              <a:cs typeface="Arial"/>
              <a:sym typeface="Arial"/>
            </a:endParaRPr>
          </a:p>
        </p:txBody>
      </p:sp>
      <p:sp>
        <p:nvSpPr>
          <p:cNvPr id="453" name="Shape 453"/>
          <p:cNvSpPr txBox="1">
            <a:spLocks noGrp="1"/>
          </p:cNvSpPr>
          <p:nvPr>
            <p:ph type="body" idx="1"/>
          </p:nvPr>
        </p:nvSpPr>
        <p:spPr>
          <a:xfrm>
            <a:off x="426150" y="1550975"/>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endParaRPr sz="1800" dirty="0"/>
          </a:p>
          <a:p>
            <a:pPr marL="0" lvl="0" indent="0" rtl="0">
              <a:spcBef>
                <a:spcPts val="1000"/>
              </a:spcBef>
              <a:spcAft>
                <a:spcPts val="0"/>
              </a:spcAft>
              <a:buNone/>
            </a:pPr>
            <a:endParaRPr sz="1200" dirty="0"/>
          </a:p>
        </p:txBody>
      </p:sp>
      <p:pic>
        <p:nvPicPr>
          <p:cNvPr id="454" name="Shape 454"/>
          <p:cNvPicPr preferRelativeResize="0"/>
          <p:nvPr/>
        </p:nvPicPr>
        <p:blipFill>
          <a:blip r:embed="rId3">
            <a:alphaModFix/>
          </a:blip>
          <a:stretch>
            <a:fillRect/>
          </a:stretch>
        </p:blipFill>
        <p:spPr>
          <a:xfrm>
            <a:off x="170700" y="6375000"/>
            <a:ext cx="9029700" cy="400050"/>
          </a:xfrm>
          <a:prstGeom prst="rect">
            <a:avLst/>
          </a:prstGeom>
          <a:noFill/>
          <a:ln>
            <a:noFill/>
          </a:ln>
        </p:spPr>
      </p:pic>
      <p:pic>
        <p:nvPicPr>
          <p:cNvPr id="455" name="Shape 455"/>
          <p:cNvPicPr preferRelativeResize="0"/>
          <p:nvPr/>
        </p:nvPicPr>
        <p:blipFill>
          <a:blip r:embed="rId4">
            <a:alphaModFix/>
          </a:blip>
          <a:stretch>
            <a:fillRect/>
          </a:stretch>
        </p:blipFill>
        <p:spPr>
          <a:xfrm>
            <a:off x="6262588" y="28575"/>
            <a:ext cx="5819775" cy="6800850"/>
          </a:xfrm>
          <a:prstGeom prst="rect">
            <a:avLst/>
          </a:prstGeom>
          <a:noFill/>
          <a:ln>
            <a:noFill/>
          </a:ln>
        </p:spPr>
      </p:pic>
      <p:pic>
        <p:nvPicPr>
          <p:cNvPr id="456" name="Shape 456"/>
          <p:cNvPicPr preferRelativeResize="0"/>
          <p:nvPr/>
        </p:nvPicPr>
        <p:blipFill>
          <a:blip r:embed="rId5">
            <a:alphaModFix/>
          </a:blip>
          <a:stretch>
            <a:fillRect/>
          </a:stretch>
        </p:blipFill>
        <p:spPr>
          <a:xfrm>
            <a:off x="426138" y="4850700"/>
            <a:ext cx="5705475" cy="1295400"/>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a:spLocks noGrp="1"/>
          </p:cNvSpPr>
          <p:nvPr>
            <p:ph type="title"/>
          </p:nvPr>
        </p:nvSpPr>
        <p:spPr>
          <a:xfrm>
            <a:off x="883975" y="749675"/>
            <a:ext cx="4509000" cy="1325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400" dirty="0">
                <a:latin typeface="Arial"/>
                <a:ea typeface="Arial"/>
                <a:cs typeface="Arial"/>
                <a:sym typeface="Arial"/>
              </a:rPr>
              <a:t>1.8 Requirements for handling hazardous materials such as described in USP &lt;800&gt; - </a:t>
            </a:r>
            <a:r>
              <a:rPr lang="en-US" sz="2400" b="1" dirty="0">
                <a:solidFill>
                  <a:srgbClr val="FF3399"/>
                </a:solidFill>
                <a:latin typeface="Arial"/>
                <a:ea typeface="Arial"/>
                <a:cs typeface="Arial"/>
                <a:sym typeface="Arial"/>
              </a:rPr>
              <a:t>GROUP 1 LIST OF HDs</a:t>
            </a:r>
            <a:endParaRPr sz="2400" b="1" dirty="0">
              <a:solidFill>
                <a:srgbClr val="FF3399"/>
              </a:solidFill>
              <a:latin typeface="Arial"/>
              <a:ea typeface="Arial"/>
              <a:cs typeface="Arial"/>
              <a:sym typeface="Arial"/>
            </a:endParaRPr>
          </a:p>
          <a:p>
            <a:pPr marL="0" lvl="0" indent="0" rtl="0">
              <a:spcBef>
                <a:spcPts val="500"/>
              </a:spcBef>
              <a:spcAft>
                <a:spcPts val="0"/>
              </a:spcAft>
              <a:buNone/>
            </a:pPr>
            <a:r>
              <a:rPr lang="en-US" sz="1400" dirty="0"/>
              <a:t>NIOSH List of Antineoplastic and Other Hazardous Drugs in Healthcare Settings, 2016 </a:t>
            </a:r>
            <a:endParaRPr sz="1400" dirty="0"/>
          </a:p>
          <a:p>
            <a:pPr marL="0" lvl="0" indent="0" rtl="0">
              <a:spcBef>
                <a:spcPts val="500"/>
              </a:spcBef>
              <a:spcAft>
                <a:spcPts val="0"/>
              </a:spcAft>
              <a:buNone/>
            </a:pPr>
            <a:endParaRPr sz="1400" dirty="0">
              <a:latin typeface="Arial"/>
              <a:ea typeface="Arial"/>
              <a:cs typeface="Arial"/>
              <a:sym typeface="Arial"/>
            </a:endParaRPr>
          </a:p>
        </p:txBody>
      </p:sp>
      <p:sp>
        <p:nvSpPr>
          <p:cNvPr id="462" name="Shape 462"/>
          <p:cNvSpPr txBox="1">
            <a:spLocks noGrp="1"/>
          </p:cNvSpPr>
          <p:nvPr>
            <p:ph type="body" idx="1"/>
          </p:nvPr>
        </p:nvSpPr>
        <p:spPr>
          <a:xfrm>
            <a:off x="655050" y="562100"/>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endParaRPr sz="1800" dirty="0"/>
          </a:p>
          <a:p>
            <a:pPr marL="0" lvl="0" indent="0" rtl="0">
              <a:spcBef>
                <a:spcPts val="1000"/>
              </a:spcBef>
              <a:spcAft>
                <a:spcPts val="0"/>
              </a:spcAft>
              <a:buNone/>
            </a:pPr>
            <a:endParaRPr sz="1200" dirty="0"/>
          </a:p>
        </p:txBody>
      </p:sp>
      <p:pic>
        <p:nvPicPr>
          <p:cNvPr id="463" name="Shape 463"/>
          <p:cNvPicPr preferRelativeResize="0"/>
          <p:nvPr/>
        </p:nvPicPr>
        <p:blipFill>
          <a:blip r:embed="rId3">
            <a:alphaModFix/>
          </a:blip>
          <a:stretch>
            <a:fillRect/>
          </a:stretch>
        </p:blipFill>
        <p:spPr>
          <a:xfrm>
            <a:off x="170700" y="6375000"/>
            <a:ext cx="9029700" cy="400050"/>
          </a:xfrm>
          <a:prstGeom prst="rect">
            <a:avLst/>
          </a:prstGeom>
          <a:noFill/>
          <a:ln>
            <a:noFill/>
          </a:ln>
        </p:spPr>
      </p:pic>
      <p:pic>
        <p:nvPicPr>
          <p:cNvPr id="464" name="Shape 464"/>
          <p:cNvPicPr preferRelativeResize="0"/>
          <p:nvPr/>
        </p:nvPicPr>
        <p:blipFill>
          <a:blip r:embed="rId4">
            <a:alphaModFix/>
          </a:blip>
          <a:stretch>
            <a:fillRect/>
          </a:stretch>
        </p:blipFill>
        <p:spPr>
          <a:xfrm>
            <a:off x="5647776" y="1051950"/>
            <a:ext cx="5650174" cy="4643200"/>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400" dirty="0">
                <a:latin typeface="Arial"/>
                <a:ea typeface="Arial"/>
                <a:cs typeface="Arial"/>
                <a:sym typeface="Arial"/>
              </a:rPr>
              <a:t>1.8 Requirements for handling hazardous materials such as described in USP &lt;800&gt; - </a:t>
            </a:r>
            <a:r>
              <a:rPr lang="en-US" sz="2400" b="1" dirty="0">
                <a:solidFill>
                  <a:srgbClr val="0070C0"/>
                </a:solidFill>
                <a:latin typeface="Arial"/>
                <a:ea typeface="Arial"/>
                <a:cs typeface="Arial"/>
                <a:sym typeface="Arial"/>
              </a:rPr>
              <a:t>GROUP 2 LIST OF HDs</a:t>
            </a:r>
            <a:endParaRPr sz="2400" b="1" dirty="0">
              <a:solidFill>
                <a:srgbClr val="0070C0"/>
              </a:solidFill>
              <a:latin typeface="Arial"/>
              <a:ea typeface="Arial"/>
              <a:cs typeface="Arial"/>
              <a:sym typeface="Arial"/>
            </a:endParaRPr>
          </a:p>
          <a:p>
            <a:pPr marL="0" lvl="0" indent="0" rtl="0">
              <a:spcBef>
                <a:spcPts val="500"/>
              </a:spcBef>
              <a:spcAft>
                <a:spcPts val="0"/>
              </a:spcAft>
              <a:buNone/>
            </a:pPr>
            <a:r>
              <a:rPr lang="en-US" sz="1400" dirty="0"/>
              <a:t>NIOSH List of Antineoplastic and Other Hazardous Drugs in Healthcare Settings, 2016 </a:t>
            </a:r>
            <a:endParaRPr sz="1400" dirty="0"/>
          </a:p>
          <a:p>
            <a:pPr marL="0" lvl="0" indent="0" rtl="0">
              <a:spcBef>
                <a:spcPts val="500"/>
              </a:spcBef>
              <a:spcAft>
                <a:spcPts val="0"/>
              </a:spcAft>
              <a:buNone/>
            </a:pPr>
            <a:endParaRPr sz="1400" dirty="0">
              <a:latin typeface="Arial"/>
              <a:ea typeface="Arial"/>
              <a:cs typeface="Arial"/>
              <a:sym typeface="Arial"/>
            </a:endParaRPr>
          </a:p>
        </p:txBody>
      </p:sp>
      <p:sp>
        <p:nvSpPr>
          <p:cNvPr id="470" name="Shape 470"/>
          <p:cNvSpPr txBox="1">
            <a:spLocks noGrp="1"/>
          </p:cNvSpPr>
          <p:nvPr>
            <p:ph type="body" idx="1"/>
          </p:nvPr>
        </p:nvSpPr>
        <p:spPr>
          <a:xfrm>
            <a:off x="554350" y="1578425"/>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endParaRPr sz="1800" dirty="0"/>
          </a:p>
          <a:p>
            <a:pPr marL="0" lvl="0" indent="0" rtl="0">
              <a:spcBef>
                <a:spcPts val="1000"/>
              </a:spcBef>
              <a:spcAft>
                <a:spcPts val="0"/>
              </a:spcAft>
              <a:buNone/>
            </a:pPr>
            <a:endParaRPr sz="1200" dirty="0"/>
          </a:p>
        </p:txBody>
      </p:sp>
      <p:pic>
        <p:nvPicPr>
          <p:cNvPr id="471" name="Shape 471"/>
          <p:cNvPicPr preferRelativeResize="0"/>
          <p:nvPr/>
        </p:nvPicPr>
        <p:blipFill>
          <a:blip r:embed="rId3">
            <a:alphaModFix/>
          </a:blip>
          <a:stretch>
            <a:fillRect/>
          </a:stretch>
        </p:blipFill>
        <p:spPr>
          <a:xfrm>
            <a:off x="170700" y="6375000"/>
            <a:ext cx="9029700" cy="400050"/>
          </a:xfrm>
          <a:prstGeom prst="rect">
            <a:avLst/>
          </a:prstGeom>
          <a:noFill/>
          <a:ln>
            <a:noFill/>
          </a:ln>
        </p:spPr>
      </p:pic>
      <p:pic>
        <p:nvPicPr>
          <p:cNvPr id="472" name="Shape 472"/>
          <p:cNvPicPr preferRelativeResize="0"/>
          <p:nvPr/>
        </p:nvPicPr>
        <p:blipFill>
          <a:blip r:embed="rId4">
            <a:alphaModFix/>
          </a:blip>
          <a:stretch>
            <a:fillRect/>
          </a:stretch>
        </p:blipFill>
        <p:spPr>
          <a:xfrm>
            <a:off x="170700" y="2986038"/>
            <a:ext cx="5638800" cy="1362075"/>
          </a:xfrm>
          <a:prstGeom prst="rect">
            <a:avLst/>
          </a:prstGeom>
          <a:noFill/>
          <a:ln>
            <a:noFill/>
          </a:ln>
        </p:spPr>
      </p:pic>
      <p:pic>
        <p:nvPicPr>
          <p:cNvPr id="473" name="Shape 473"/>
          <p:cNvPicPr preferRelativeResize="0"/>
          <p:nvPr/>
        </p:nvPicPr>
        <p:blipFill>
          <a:blip r:embed="rId5">
            <a:alphaModFix/>
          </a:blip>
          <a:stretch>
            <a:fillRect/>
          </a:stretch>
        </p:blipFill>
        <p:spPr>
          <a:xfrm>
            <a:off x="5931150" y="1810925"/>
            <a:ext cx="5981700" cy="3886200"/>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title"/>
          </p:nvPr>
        </p:nvSpPr>
        <p:spPr>
          <a:xfrm>
            <a:off x="719175" y="1299050"/>
            <a:ext cx="4637100" cy="1325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400" dirty="0">
                <a:latin typeface="Arial"/>
                <a:ea typeface="Arial"/>
                <a:cs typeface="Arial"/>
                <a:sym typeface="Arial"/>
              </a:rPr>
              <a:t>1.8 Requirements for handling hazardous materials such as described in USP &lt;800&gt; - </a:t>
            </a:r>
            <a:r>
              <a:rPr lang="en-US" sz="2400" b="1" dirty="0">
                <a:solidFill>
                  <a:srgbClr val="0070C0"/>
                </a:solidFill>
                <a:latin typeface="Arial"/>
                <a:ea typeface="Arial"/>
                <a:cs typeface="Arial"/>
                <a:sym typeface="Arial"/>
              </a:rPr>
              <a:t>GROUP 2 LIST OF HDs</a:t>
            </a:r>
            <a:endParaRPr sz="2400" b="1" dirty="0">
              <a:solidFill>
                <a:srgbClr val="0070C0"/>
              </a:solidFill>
              <a:latin typeface="Arial"/>
              <a:ea typeface="Arial"/>
              <a:cs typeface="Arial"/>
              <a:sym typeface="Arial"/>
            </a:endParaRPr>
          </a:p>
          <a:p>
            <a:pPr marL="0" lvl="0" indent="0" rtl="0">
              <a:spcBef>
                <a:spcPts val="500"/>
              </a:spcBef>
              <a:spcAft>
                <a:spcPts val="0"/>
              </a:spcAft>
              <a:buNone/>
            </a:pPr>
            <a:r>
              <a:rPr lang="en-US" sz="1400" dirty="0"/>
              <a:t>NIOSH List of Antineoplastic and Other Hazardous Drugs in Healthcare Settings, 2016 </a:t>
            </a:r>
            <a:endParaRPr sz="1400" dirty="0"/>
          </a:p>
          <a:p>
            <a:pPr marL="0" lvl="0" indent="0" rtl="0">
              <a:spcBef>
                <a:spcPts val="500"/>
              </a:spcBef>
              <a:spcAft>
                <a:spcPts val="0"/>
              </a:spcAft>
              <a:buNone/>
            </a:pPr>
            <a:endParaRPr sz="1400" dirty="0">
              <a:latin typeface="Arial"/>
              <a:ea typeface="Arial"/>
              <a:cs typeface="Arial"/>
              <a:sym typeface="Arial"/>
            </a:endParaRPr>
          </a:p>
        </p:txBody>
      </p:sp>
      <p:sp>
        <p:nvSpPr>
          <p:cNvPr id="479" name="Shape 479"/>
          <p:cNvSpPr txBox="1">
            <a:spLocks noGrp="1"/>
          </p:cNvSpPr>
          <p:nvPr>
            <p:ph type="body" idx="1"/>
          </p:nvPr>
        </p:nvSpPr>
        <p:spPr>
          <a:xfrm>
            <a:off x="554350" y="1578425"/>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endParaRPr sz="1800"/>
          </a:p>
          <a:p>
            <a:pPr marL="0" lvl="0" indent="0" rtl="0">
              <a:spcBef>
                <a:spcPts val="1000"/>
              </a:spcBef>
              <a:spcAft>
                <a:spcPts val="0"/>
              </a:spcAft>
              <a:buNone/>
            </a:pPr>
            <a:endParaRPr sz="1200"/>
          </a:p>
        </p:txBody>
      </p:sp>
      <p:pic>
        <p:nvPicPr>
          <p:cNvPr id="480" name="Shape 480"/>
          <p:cNvPicPr preferRelativeResize="0"/>
          <p:nvPr/>
        </p:nvPicPr>
        <p:blipFill>
          <a:blip r:embed="rId3">
            <a:alphaModFix/>
          </a:blip>
          <a:stretch>
            <a:fillRect/>
          </a:stretch>
        </p:blipFill>
        <p:spPr>
          <a:xfrm>
            <a:off x="170700" y="6375000"/>
            <a:ext cx="9029700" cy="400050"/>
          </a:xfrm>
          <a:prstGeom prst="rect">
            <a:avLst/>
          </a:prstGeom>
          <a:noFill/>
          <a:ln>
            <a:noFill/>
          </a:ln>
        </p:spPr>
      </p:pic>
      <p:pic>
        <p:nvPicPr>
          <p:cNvPr id="481" name="Shape 481"/>
          <p:cNvPicPr preferRelativeResize="0"/>
          <p:nvPr/>
        </p:nvPicPr>
        <p:blipFill>
          <a:blip r:embed="rId4">
            <a:alphaModFix/>
          </a:blip>
          <a:stretch>
            <a:fillRect/>
          </a:stretch>
        </p:blipFill>
        <p:spPr>
          <a:xfrm>
            <a:off x="6035468" y="36625"/>
            <a:ext cx="5559815" cy="6858000"/>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a:spLocks noGrp="1"/>
          </p:cNvSpPr>
          <p:nvPr>
            <p:ph type="title"/>
          </p:nvPr>
        </p:nvSpPr>
        <p:spPr>
          <a:xfrm>
            <a:off x="792400" y="1106775"/>
            <a:ext cx="52233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400" dirty="0">
                <a:latin typeface="Arial"/>
                <a:ea typeface="Arial"/>
                <a:cs typeface="Arial"/>
                <a:sym typeface="Arial"/>
              </a:rPr>
              <a:t>1.8 Requirements for handling hazardous materials such as described in USP &lt;800&gt; - </a:t>
            </a:r>
            <a:endParaRPr sz="2400" dirty="0">
              <a:latin typeface="Arial"/>
              <a:ea typeface="Arial"/>
              <a:cs typeface="Arial"/>
              <a:sym typeface="Arial"/>
            </a:endParaRPr>
          </a:p>
          <a:p>
            <a:pPr marL="0" lvl="0" indent="0" rtl="0">
              <a:spcBef>
                <a:spcPts val="0"/>
              </a:spcBef>
              <a:spcAft>
                <a:spcPts val="0"/>
              </a:spcAft>
              <a:buNone/>
            </a:pPr>
            <a:r>
              <a:rPr lang="en-US" sz="2400" b="1" dirty="0">
                <a:solidFill>
                  <a:srgbClr val="0070C0"/>
                </a:solidFill>
                <a:latin typeface="Arial"/>
                <a:ea typeface="Arial"/>
                <a:cs typeface="Arial"/>
                <a:sym typeface="Arial"/>
              </a:rPr>
              <a:t>GROUP 2 LIST OF HDs</a:t>
            </a:r>
            <a:endParaRPr sz="2400" b="1" dirty="0">
              <a:solidFill>
                <a:srgbClr val="0070C0"/>
              </a:solidFill>
              <a:latin typeface="Arial"/>
              <a:ea typeface="Arial"/>
              <a:cs typeface="Arial"/>
              <a:sym typeface="Arial"/>
            </a:endParaRPr>
          </a:p>
          <a:p>
            <a:pPr marL="0" lvl="0" indent="0" rtl="0">
              <a:spcBef>
                <a:spcPts val="500"/>
              </a:spcBef>
              <a:spcAft>
                <a:spcPts val="0"/>
              </a:spcAft>
              <a:buNone/>
            </a:pPr>
            <a:r>
              <a:rPr lang="en-US" sz="1400" dirty="0"/>
              <a:t>NIOSH List of Antineoplastic and Other Hazardous Drugs in Healthcare Settings, 2016 </a:t>
            </a:r>
            <a:endParaRPr sz="1400" dirty="0"/>
          </a:p>
          <a:p>
            <a:pPr marL="0" lvl="0" indent="0" rtl="0">
              <a:spcBef>
                <a:spcPts val="500"/>
              </a:spcBef>
              <a:spcAft>
                <a:spcPts val="0"/>
              </a:spcAft>
              <a:buNone/>
            </a:pPr>
            <a:endParaRPr sz="1400" dirty="0">
              <a:latin typeface="Arial"/>
              <a:ea typeface="Arial"/>
              <a:cs typeface="Arial"/>
              <a:sym typeface="Arial"/>
            </a:endParaRPr>
          </a:p>
        </p:txBody>
      </p:sp>
      <p:sp>
        <p:nvSpPr>
          <p:cNvPr id="487" name="Shape 487"/>
          <p:cNvSpPr txBox="1">
            <a:spLocks noGrp="1"/>
          </p:cNvSpPr>
          <p:nvPr>
            <p:ph type="body" idx="1"/>
          </p:nvPr>
        </p:nvSpPr>
        <p:spPr>
          <a:xfrm>
            <a:off x="554350" y="1578425"/>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endParaRPr sz="1800"/>
          </a:p>
          <a:p>
            <a:pPr marL="0" lvl="0" indent="0" rtl="0">
              <a:spcBef>
                <a:spcPts val="1000"/>
              </a:spcBef>
              <a:spcAft>
                <a:spcPts val="0"/>
              </a:spcAft>
              <a:buNone/>
            </a:pPr>
            <a:endParaRPr sz="1200"/>
          </a:p>
        </p:txBody>
      </p:sp>
      <p:pic>
        <p:nvPicPr>
          <p:cNvPr id="488" name="Shape 488"/>
          <p:cNvPicPr preferRelativeResize="0"/>
          <p:nvPr/>
        </p:nvPicPr>
        <p:blipFill>
          <a:blip r:embed="rId3">
            <a:alphaModFix/>
          </a:blip>
          <a:stretch>
            <a:fillRect/>
          </a:stretch>
        </p:blipFill>
        <p:spPr>
          <a:xfrm>
            <a:off x="170700" y="6375000"/>
            <a:ext cx="9029700" cy="400050"/>
          </a:xfrm>
          <a:prstGeom prst="rect">
            <a:avLst/>
          </a:prstGeom>
          <a:noFill/>
          <a:ln>
            <a:noFill/>
          </a:ln>
        </p:spPr>
      </p:pic>
      <p:pic>
        <p:nvPicPr>
          <p:cNvPr id="489" name="Shape 489"/>
          <p:cNvPicPr preferRelativeResize="0"/>
          <p:nvPr/>
        </p:nvPicPr>
        <p:blipFill>
          <a:blip r:embed="rId4">
            <a:alphaModFix/>
          </a:blip>
          <a:stretch>
            <a:fillRect/>
          </a:stretch>
        </p:blipFill>
        <p:spPr>
          <a:xfrm>
            <a:off x="6257077" y="0"/>
            <a:ext cx="5482896" cy="6857999"/>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792400" y="1106775"/>
            <a:ext cx="52233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400" dirty="0">
                <a:latin typeface="Arial"/>
                <a:ea typeface="Arial"/>
                <a:cs typeface="Arial"/>
                <a:sym typeface="Arial"/>
              </a:rPr>
              <a:t>1.8 Requirements for handling hazardous materials such as described in USP &lt;800&gt; - </a:t>
            </a:r>
            <a:endParaRPr sz="2400" dirty="0">
              <a:latin typeface="Arial"/>
              <a:ea typeface="Arial"/>
              <a:cs typeface="Arial"/>
              <a:sym typeface="Arial"/>
            </a:endParaRPr>
          </a:p>
          <a:p>
            <a:pPr marL="0" lvl="0" indent="0" rtl="0">
              <a:spcBef>
                <a:spcPts val="0"/>
              </a:spcBef>
              <a:spcAft>
                <a:spcPts val="0"/>
              </a:spcAft>
              <a:buNone/>
            </a:pPr>
            <a:r>
              <a:rPr lang="en-US" sz="2400" b="1" dirty="0">
                <a:solidFill>
                  <a:srgbClr val="0070C0"/>
                </a:solidFill>
                <a:latin typeface="Arial"/>
                <a:ea typeface="Arial"/>
                <a:cs typeface="Arial"/>
                <a:sym typeface="Arial"/>
              </a:rPr>
              <a:t>GROUP 2 LIST OF HDs</a:t>
            </a:r>
            <a:endParaRPr sz="2400" b="1" dirty="0">
              <a:solidFill>
                <a:srgbClr val="0070C0"/>
              </a:solidFill>
              <a:latin typeface="Arial"/>
              <a:ea typeface="Arial"/>
              <a:cs typeface="Arial"/>
              <a:sym typeface="Arial"/>
            </a:endParaRPr>
          </a:p>
          <a:p>
            <a:pPr marL="0" lvl="0" indent="0" rtl="0">
              <a:spcBef>
                <a:spcPts val="500"/>
              </a:spcBef>
              <a:spcAft>
                <a:spcPts val="0"/>
              </a:spcAft>
              <a:buNone/>
            </a:pPr>
            <a:r>
              <a:rPr lang="en-US" sz="1400" dirty="0"/>
              <a:t>NIOSH List of Antineoplastic and Other Hazardous Drugs in Healthcare Settings, 2016 </a:t>
            </a:r>
            <a:endParaRPr sz="1400" dirty="0"/>
          </a:p>
          <a:p>
            <a:pPr marL="0" lvl="0" indent="0" rtl="0">
              <a:spcBef>
                <a:spcPts val="500"/>
              </a:spcBef>
              <a:spcAft>
                <a:spcPts val="0"/>
              </a:spcAft>
              <a:buNone/>
            </a:pPr>
            <a:endParaRPr sz="1400" dirty="0">
              <a:latin typeface="Arial"/>
              <a:ea typeface="Arial"/>
              <a:cs typeface="Arial"/>
              <a:sym typeface="Arial"/>
            </a:endParaRPr>
          </a:p>
        </p:txBody>
      </p:sp>
      <p:sp>
        <p:nvSpPr>
          <p:cNvPr id="495" name="Shape 495"/>
          <p:cNvSpPr txBox="1">
            <a:spLocks noGrp="1"/>
          </p:cNvSpPr>
          <p:nvPr>
            <p:ph type="body" idx="1"/>
          </p:nvPr>
        </p:nvSpPr>
        <p:spPr>
          <a:xfrm>
            <a:off x="554350" y="1578425"/>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endParaRPr sz="1800"/>
          </a:p>
          <a:p>
            <a:pPr marL="0" lvl="0" indent="0" rtl="0">
              <a:spcBef>
                <a:spcPts val="1000"/>
              </a:spcBef>
              <a:spcAft>
                <a:spcPts val="0"/>
              </a:spcAft>
              <a:buNone/>
            </a:pPr>
            <a:endParaRPr sz="1200"/>
          </a:p>
        </p:txBody>
      </p:sp>
      <p:pic>
        <p:nvPicPr>
          <p:cNvPr id="496" name="Shape 496"/>
          <p:cNvPicPr preferRelativeResize="0"/>
          <p:nvPr/>
        </p:nvPicPr>
        <p:blipFill>
          <a:blip r:embed="rId3">
            <a:alphaModFix/>
          </a:blip>
          <a:stretch>
            <a:fillRect/>
          </a:stretch>
        </p:blipFill>
        <p:spPr>
          <a:xfrm>
            <a:off x="170700" y="6375000"/>
            <a:ext cx="9029700" cy="400050"/>
          </a:xfrm>
          <a:prstGeom prst="rect">
            <a:avLst/>
          </a:prstGeom>
          <a:noFill/>
          <a:ln>
            <a:noFill/>
          </a:ln>
        </p:spPr>
      </p:pic>
      <p:pic>
        <p:nvPicPr>
          <p:cNvPr id="497" name="Shape 497"/>
          <p:cNvPicPr preferRelativeResize="0"/>
          <p:nvPr/>
        </p:nvPicPr>
        <p:blipFill>
          <a:blip r:embed="rId4">
            <a:alphaModFix/>
          </a:blip>
          <a:stretch>
            <a:fillRect/>
          </a:stretch>
        </p:blipFill>
        <p:spPr>
          <a:xfrm>
            <a:off x="6249343" y="0"/>
            <a:ext cx="5718065" cy="6858000"/>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title"/>
          </p:nvPr>
        </p:nvSpPr>
        <p:spPr>
          <a:xfrm>
            <a:off x="792400" y="1106775"/>
            <a:ext cx="52233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400" dirty="0">
                <a:latin typeface="Arial"/>
                <a:ea typeface="Arial"/>
                <a:cs typeface="Arial"/>
                <a:sym typeface="Arial"/>
              </a:rPr>
              <a:t>1.8 Requirements for handling hazardous materials such as described in USP &lt;800&gt; - </a:t>
            </a:r>
            <a:endParaRPr sz="2400" dirty="0">
              <a:latin typeface="Arial"/>
              <a:ea typeface="Arial"/>
              <a:cs typeface="Arial"/>
              <a:sym typeface="Arial"/>
            </a:endParaRPr>
          </a:p>
          <a:p>
            <a:pPr marL="0" lvl="0" indent="0" rtl="0">
              <a:spcBef>
                <a:spcPts val="0"/>
              </a:spcBef>
              <a:spcAft>
                <a:spcPts val="0"/>
              </a:spcAft>
              <a:buNone/>
            </a:pPr>
            <a:r>
              <a:rPr lang="en-US" sz="2400" b="1" dirty="0">
                <a:solidFill>
                  <a:srgbClr val="0070C0"/>
                </a:solidFill>
                <a:latin typeface="Arial"/>
                <a:ea typeface="Arial"/>
                <a:cs typeface="Arial"/>
                <a:sym typeface="Arial"/>
              </a:rPr>
              <a:t>GROUP 2 LIST OF HDs</a:t>
            </a:r>
            <a:endParaRPr sz="2400" b="1" dirty="0">
              <a:solidFill>
                <a:srgbClr val="0070C0"/>
              </a:solidFill>
              <a:latin typeface="Arial"/>
              <a:ea typeface="Arial"/>
              <a:cs typeface="Arial"/>
              <a:sym typeface="Arial"/>
            </a:endParaRPr>
          </a:p>
          <a:p>
            <a:pPr marL="0" lvl="0" indent="0" rtl="0">
              <a:spcBef>
                <a:spcPts val="500"/>
              </a:spcBef>
              <a:spcAft>
                <a:spcPts val="0"/>
              </a:spcAft>
              <a:buNone/>
            </a:pPr>
            <a:r>
              <a:rPr lang="en-US" sz="1400" dirty="0"/>
              <a:t>NIOSH List of Antineoplastic and Other Hazardous Drugs in Healthcare Settings, 2016 </a:t>
            </a:r>
            <a:endParaRPr sz="1400" dirty="0"/>
          </a:p>
          <a:p>
            <a:pPr marL="0" lvl="0" indent="0" rtl="0">
              <a:spcBef>
                <a:spcPts val="500"/>
              </a:spcBef>
              <a:spcAft>
                <a:spcPts val="0"/>
              </a:spcAft>
              <a:buNone/>
            </a:pPr>
            <a:endParaRPr sz="1400" dirty="0">
              <a:latin typeface="Arial"/>
              <a:ea typeface="Arial"/>
              <a:cs typeface="Arial"/>
              <a:sym typeface="Arial"/>
            </a:endParaRPr>
          </a:p>
        </p:txBody>
      </p:sp>
      <p:sp>
        <p:nvSpPr>
          <p:cNvPr id="503" name="Shape 503"/>
          <p:cNvSpPr txBox="1">
            <a:spLocks noGrp="1"/>
          </p:cNvSpPr>
          <p:nvPr>
            <p:ph type="body" idx="1"/>
          </p:nvPr>
        </p:nvSpPr>
        <p:spPr>
          <a:xfrm>
            <a:off x="554350" y="1578425"/>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endParaRPr sz="1800"/>
          </a:p>
          <a:p>
            <a:pPr marL="0" lvl="0" indent="0" rtl="0">
              <a:spcBef>
                <a:spcPts val="1000"/>
              </a:spcBef>
              <a:spcAft>
                <a:spcPts val="0"/>
              </a:spcAft>
              <a:buNone/>
            </a:pPr>
            <a:endParaRPr sz="1200"/>
          </a:p>
        </p:txBody>
      </p:sp>
      <p:pic>
        <p:nvPicPr>
          <p:cNvPr id="504" name="Shape 504"/>
          <p:cNvPicPr preferRelativeResize="0"/>
          <p:nvPr/>
        </p:nvPicPr>
        <p:blipFill>
          <a:blip r:embed="rId3">
            <a:alphaModFix/>
          </a:blip>
          <a:stretch>
            <a:fillRect/>
          </a:stretch>
        </p:blipFill>
        <p:spPr>
          <a:xfrm>
            <a:off x="170700" y="6375000"/>
            <a:ext cx="9029700" cy="400050"/>
          </a:xfrm>
          <a:prstGeom prst="rect">
            <a:avLst/>
          </a:prstGeom>
          <a:noFill/>
          <a:ln>
            <a:noFill/>
          </a:ln>
        </p:spPr>
      </p:pic>
      <p:pic>
        <p:nvPicPr>
          <p:cNvPr id="505" name="Shape 505"/>
          <p:cNvPicPr preferRelativeResize="0"/>
          <p:nvPr/>
        </p:nvPicPr>
        <p:blipFill>
          <a:blip r:embed="rId4">
            <a:alphaModFix/>
          </a:blip>
          <a:stretch>
            <a:fillRect/>
          </a:stretch>
        </p:blipFill>
        <p:spPr>
          <a:xfrm>
            <a:off x="6466061" y="0"/>
            <a:ext cx="5412827" cy="6857999"/>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title"/>
          </p:nvPr>
        </p:nvSpPr>
        <p:spPr>
          <a:xfrm>
            <a:off x="792400" y="1106775"/>
            <a:ext cx="52233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400" dirty="0">
                <a:latin typeface="Arial"/>
                <a:ea typeface="Arial"/>
                <a:cs typeface="Arial"/>
                <a:sym typeface="Arial"/>
              </a:rPr>
              <a:t>1.8 Requirements for handling hazardous materials such as described in USP &lt;800&gt; - </a:t>
            </a:r>
            <a:endParaRPr sz="2400" dirty="0">
              <a:latin typeface="Arial"/>
              <a:ea typeface="Arial"/>
              <a:cs typeface="Arial"/>
              <a:sym typeface="Arial"/>
            </a:endParaRPr>
          </a:p>
          <a:p>
            <a:pPr marL="0" lvl="0" indent="0" rtl="0">
              <a:spcBef>
                <a:spcPts val="0"/>
              </a:spcBef>
              <a:spcAft>
                <a:spcPts val="0"/>
              </a:spcAft>
              <a:buNone/>
            </a:pPr>
            <a:r>
              <a:rPr lang="en-US" sz="2400" b="1" dirty="0">
                <a:solidFill>
                  <a:srgbClr val="0070C0"/>
                </a:solidFill>
                <a:latin typeface="Arial"/>
                <a:ea typeface="Arial"/>
                <a:cs typeface="Arial"/>
                <a:sym typeface="Arial"/>
              </a:rPr>
              <a:t>GROUP 2 LIST OF HDs</a:t>
            </a:r>
            <a:endParaRPr sz="2400" b="1" dirty="0">
              <a:solidFill>
                <a:srgbClr val="0070C0"/>
              </a:solidFill>
              <a:latin typeface="Arial"/>
              <a:ea typeface="Arial"/>
              <a:cs typeface="Arial"/>
              <a:sym typeface="Arial"/>
            </a:endParaRPr>
          </a:p>
          <a:p>
            <a:pPr marL="0" lvl="0" indent="0" rtl="0">
              <a:spcBef>
                <a:spcPts val="500"/>
              </a:spcBef>
              <a:spcAft>
                <a:spcPts val="0"/>
              </a:spcAft>
              <a:buNone/>
            </a:pPr>
            <a:r>
              <a:rPr lang="en-US" sz="1400" dirty="0"/>
              <a:t>NIOSH List of Antineoplastic and Other Hazardous Drugs in Healthcare Settings, 2016 </a:t>
            </a:r>
            <a:endParaRPr sz="1400" dirty="0"/>
          </a:p>
          <a:p>
            <a:pPr marL="0" lvl="0" indent="0" rtl="0">
              <a:spcBef>
                <a:spcPts val="500"/>
              </a:spcBef>
              <a:spcAft>
                <a:spcPts val="0"/>
              </a:spcAft>
              <a:buNone/>
            </a:pPr>
            <a:endParaRPr sz="1400" dirty="0">
              <a:latin typeface="Arial"/>
              <a:ea typeface="Arial"/>
              <a:cs typeface="Arial"/>
              <a:sym typeface="Arial"/>
            </a:endParaRPr>
          </a:p>
        </p:txBody>
      </p:sp>
      <p:sp>
        <p:nvSpPr>
          <p:cNvPr id="511" name="Shape 511"/>
          <p:cNvSpPr txBox="1">
            <a:spLocks noGrp="1"/>
          </p:cNvSpPr>
          <p:nvPr>
            <p:ph type="body" idx="1"/>
          </p:nvPr>
        </p:nvSpPr>
        <p:spPr>
          <a:xfrm>
            <a:off x="554350" y="1578425"/>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endParaRPr sz="1800"/>
          </a:p>
          <a:p>
            <a:pPr marL="0" lvl="0" indent="0" rtl="0">
              <a:spcBef>
                <a:spcPts val="1000"/>
              </a:spcBef>
              <a:spcAft>
                <a:spcPts val="0"/>
              </a:spcAft>
              <a:buNone/>
            </a:pPr>
            <a:endParaRPr sz="1200"/>
          </a:p>
        </p:txBody>
      </p:sp>
      <p:pic>
        <p:nvPicPr>
          <p:cNvPr id="512" name="Shape 512"/>
          <p:cNvPicPr preferRelativeResize="0"/>
          <p:nvPr/>
        </p:nvPicPr>
        <p:blipFill>
          <a:blip r:embed="rId3">
            <a:alphaModFix/>
          </a:blip>
          <a:stretch>
            <a:fillRect/>
          </a:stretch>
        </p:blipFill>
        <p:spPr>
          <a:xfrm>
            <a:off x="170700" y="6375000"/>
            <a:ext cx="9029700" cy="400050"/>
          </a:xfrm>
          <a:prstGeom prst="rect">
            <a:avLst/>
          </a:prstGeom>
          <a:noFill/>
          <a:ln>
            <a:noFill/>
          </a:ln>
        </p:spPr>
      </p:pic>
      <p:pic>
        <p:nvPicPr>
          <p:cNvPr id="513" name="Shape 513"/>
          <p:cNvPicPr preferRelativeResize="0"/>
          <p:nvPr/>
        </p:nvPicPr>
        <p:blipFill>
          <a:blip r:embed="rId4">
            <a:alphaModFix/>
          </a:blip>
          <a:stretch>
            <a:fillRect/>
          </a:stretch>
        </p:blipFill>
        <p:spPr>
          <a:xfrm>
            <a:off x="6442263" y="0"/>
            <a:ext cx="5497074" cy="6858001"/>
          </a:xfrm>
          <a:prstGeom prst="rect">
            <a:avLst/>
          </a:prstGeom>
          <a:noFill/>
          <a:ln>
            <a:noFill/>
          </a:ln>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4720</TotalTime>
  <Words>25041</Words>
  <Application>Microsoft Office PowerPoint</Application>
  <PresentationFormat>Widescreen</PresentationFormat>
  <Paragraphs>1380</Paragraphs>
  <Slides>130</Slides>
  <Notes>109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130</vt:i4>
      </vt:variant>
    </vt:vector>
  </HeadingPairs>
  <TitlesOfParts>
    <vt:vector size="137" baseType="lpstr">
      <vt:lpstr>Arial</vt:lpstr>
      <vt:lpstr>Bookman Old Style</vt:lpstr>
      <vt:lpstr>Calibri</vt:lpstr>
      <vt:lpstr>Rockwell</vt:lpstr>
      <vt:lpstr>Times New Roman</vt:lpstr>
      <vt:lpstr>Office Theme</vt:lpstr>
      <vt:lpstr>5_Damask</vt:lpstr>
      <vt:lpstr>New MPJE Blueprint Materials</vt:lpstr>
      <vt:lpstr>1.3.2 Scope of authority, scope of practice, and valid registration of all practitioners who are authorized under law to prescribe, dispense, or administer pharmaceutical products, including controlled substances – Regulations relating to retired or deceased prescribers</vt:lpstr>
      <vt:lpstr>1.3.2 Scope of authority, scope of practice, and valid registration of all practitioners who are authorized under law to prescribe, dispense, or administer pharmaceutical products, including controlled substances – Internet Prescribing</vt:lpstr>
      <vt:lpstr>1.3.2 Scope of authority, scope of practice, and valid registration of all practitioners who are authorized under law to prescribe, dispense, or administer pharmaceutical products, including controlled substances – Internet Prescribing</vt:lpstr>
      <vt:lpstr> </vt:lpstr>
      <vt:lpstr>1.3.2 Scope of authority, scope of practice, and valid registration of all practitioners who are authorized under law to prescribe, dispense, or administer pharmaceutical products, including controlled substances – Internet Prescribing</vt:lpstr>
      <vt:lpstr>1.3.2 Scope of authority, scope of practice, and valid registration of all practitioners who are authorized under law to prescribe, dispense, or administer pharmaceutical products, including controlled substances – Internet Prescribing</vt:lpstr>
      <vt:lpstr>1.3.3 Conditions under which the pharmacist participates in the administration of pharmaceutical products, or in the management of patients’ drug therapy – medication administration (including immunization, vaccines) </vt:lpstr>
      <vt:lpstr>1.3.4 Requirements for issuing a prescription/order – Tamper-Resistant Prescription Forms 64B-3.005 Counterfeit-Proof Prescription Pads or Blanks for Controlled Substance Prescribing</vt:lpstr>
      <vt:lpstr>1.3.4 Requirements for issuing a prescription/order – Tamper-Resistant Prescription Forms 64B-3.005 Counterfeit-Proof Prescription Pads or Blanks for Controlled Substance Prescribing</vt:lpstr>
      <vt:lpstr>1.3.4 Requirements for issuing a prescription/order – Tamper-Resistant Prescription Forms 64B-3.005 Counterfeit-Proof Prescription Pads or Blanks for Controlled Substance Prescribing</vt:lpstr>
      <vt:lpstr>1.3.4 Requirements for issuing a prescription/order – Tamper-Resistant Prescription Forms 64B-3.005 Counterfeit-Proof Prescription Pads or Blanks for Controlled Substance Prescribing</vt:lpstr>
      <vt:lpstr>1.3.4 Requirements for issuing a prescription/order – During Emergency Conditions 252.358 Emergency-preparedness prescription medication refills</vt:lpstr>
      <vt:lpstr>1.3.4 Requirements for issuing a prescription/order – During Emergency Conditions 465.0275 Emergency prescription refills</vt:lpstr>
      <vt:lpstr>1.3.4 Requirements for issuing a prescription/order – During Emergency Conditions 465.019(2)(b) Institutional pharmacies and emergencies</vt:lpstr>
      <vt:lpstr>1.3.4 Requirements for issuing a prescription/order – During Emergency Conditions 64F-12.011 Emergency Drug Distribution and Transfer</vt:lpstr>
      <vt:lpstr>1.3.5 Requirements for the issuance of controlled substance prescriptions/orders –  Time Limits for Dispensing Initial Prescriptions/drug orders Florida’s Prescribing Limit on Schedule II acute pain prescriptions</vt:lpstr>
      <vt:lpstr>1.3.5 Requirements for the issuance of controlled substance prescriptions/orders –  Time Limits for Dispensing Initial Prescriptions/drug orders Overview of Other State Laws Prescribing Limits for General Knowledge Purposes</vt:lpstr>
      <vt:lpstr>1.3.5 Requirements for the issuance of controlled substance prescriptions/orders –  Time Limits for Dispensing Initial Prescriptions/drug orders Authority for Prescribing Limits in Case You Were Wondering…</vt:lpstr>
      <vt:lpstr>   </vt:lpstr>
      <vt:lpstr>1.4 Procedures necessary to properly dispense a pharmaceutical product, including controlled substances, pursuant to a prescription/drug order 1.4.1 Responsibilities for determining whether prescriptions/orders were issued for a legitimate medical purpose and within all applicable legal restrictions – RED FLAGS</vt:lpstr>
      <vt:lpstr>1.4 Procedures necessary to properly dispense a pharmaceutical product, including controlled substances, pursuant to a prescription/drug order 1.4.1 Responsibilities for determining whether prescriptions/orders were issued for a legitimate medical purpose and within all applicable legal restrictions – RED FLAGS</vt:lpstr>
      <vt:lpstr>1.4 Procedures necessary to properly dispense a pharmaceutical product, including controlled substances, pursuant to a prescription/drug order 1.4.1 Responsibilities for determining whether prescriptions/orders were issued for a legitimate medical purpose and within all applicable legal restrictions – RED FLAGS</vt:lpstr>
      <vt:lpstr>1.4 Procedures necessary to properly dispense a pharmaceutical product, including controlled substances, pursuant to a prescription/drug order 1.4.1 Responsibilities for determining whether prescriptions/orders were issued for a legitimate medical purpose and within all applicable legal restrictions – RED FLAGS</vt:lpstr>
      <vt:lpstr>1.4 Procedures necessary to properly dispense a pharmaceutical product, including controlled substances, pursuant to a prescription/drug order 1.4.1 Responsibilities for determining whether prescriptions/orders were issued for a legitimate medical purpose and within all applicable legal restrictions – MAXIMUM QUANTITIES</vt:lpstr>
      <vt:lpstr>1.4.3 Conditions under which a prescription/order may be filled or refilled –  Death With Dignity </vt:lpstr>
      <vt:lpstr>1.4.3 Conditions under which a prescription/order may be filled or refilled – Conscience/Moral Circumstances</vt:lpstr>
      <vt:lpstr>1.4.3 Conditions under which a prescription/order may be filled or refilled – Conscience/Moral Circumstances</vt:lpstr>
      <vt:lpstr>1.4.3 Conditions under which a prescription/order may be filled or refilled – Medical Marijuana</vt:lpstr>
      <vt:lpstr>1.4.3 Conditions under which a prescription/order may be filled or refilled – Medical Marijuana</vt:lpstr>
      <vt:lpstr>1.4.3 Conditions under which a prescription/order may be filled or refilled – Medical Marijuana – Fla. Stat. §381.986</vt:lpstr>
      <vt:lpstr>1.4.3 Conditions under which a prescription/order may be filled or refilled – Medical Marijuana</vt:lpstr>
      <vt:lpstr>1.4.3 Conditions under which a prescription/order may be filled or refilled – Medical Marijuana</vt:lpstr>
      <vt:lpstr>1.4.3 Conditions under which a prescription/order may be filled or refilled – Medical Marijuana</vt:lpstr>
      <vt:lpstr>1.4.3 Conditions under which a prescription/order may be filled or refilled – Medical Marijuana</vt:lpstr>
      <vt:lpstr>1.4.3 Conditions under which a prescription/order may be filled or refilled – Medical Marijuana</vt:lpstr>
      <vt:lpstr>1.4.3 Conditions under which a prescription/order may be filled or refilled – Medical Marijuana</vt:lpstr>
      <vt:lpstr>1.4.3 Conditions under which a prescription/order may be filled or refilled – Medical Marijuana</vt:lpstr>
      <vt:lpstr>1.4.3 Conditions under which a prescription/order may be filled or refilled – Medical Marijuana</vt:lpstr>
      <vt:lpstr>1.4.3 Conditions under which a prescription/order may be filled or refilled – Medical Marijuana</vt:lpstr>
      <vt:lpstr>1.4.3 Conditions under which a prescription/order may be filled or refilled – Medical Marijuana</vt:lpstr>
      <vt:lpstr>1.4.3 Conditions under which a prescription/order may be filled or refilled – Medical Marijuana</vt:lpstr>
      <vt:lpstr>1.4.3 Conditions under which a prescription/order may be filled or refilled – Medical Marijuana</vt:lpstr>
      <vt:lpstr>1.4.3 Conditions under which a prescription/order may be filled or refilled – Medical Marijuana</vt:lpstr>
      <vt:lpstr>1.4.3 Conditions under which a prescription/order may be filled or refilled – Medical Marijuana</vt:lpstr>
      <vt:lpstr>1.4.3 Conditions under which a prescription/order may be filled or refilled – Medical Marijuana</vt:lpstr>
      <vt:lpstr>1.4.3 Conditions under which a prescription/order may be filled or refilled – Medical Marijuana</vt:lpstr>
      <vt:lpstr>1.4.3 Conditions under which a prescription/order may be filled or refilled – Medical Marijuana</vt:lpstr>
      <vt:lpstr>1.4.3 Conditions under which a prescription/order may be filled or refilled – Medical Marijuana</vt:lpstr>
      <vt:lpstr>1.4.3 Conditions under which a prescription/order may be filled or refilled – Medical Marijuana</vt:lpstr>
      <vt:lpstr>1.4.3 Conditions under which a prescription/order may be filled or refilled – Medical Marijuana</vt:lpstr>
      <vt:lpstr>1.4.3 Conditions under which a prescription/order may be filled or refilled – Medical Marijuana</vt:lpstr>
      <vt:lpstr>1.4.3 Conditions under which a prescription/order may be filled or refilled – Medical Marijuana</vt:lpstr>
      <vt:lpstr>1.4.3 Conditions under which a prescription/order may be filled or refilled – Medical Marijuana – Fla. Stat. §381.986 Compassionate use of low-THC and medical cannabis</vt:lpstr>
      <vt:lpstr>1.4.3 Conditions under which a prescription/order may be filled or refilled – Medical Marijuana – Fla. Stat. §381.986 Compassionate use of low-THC and medical cannabis</vt:lpstr>
      <vt:lpstr>1.4.3 Conditions under which a prescription/order may be filled or refilled – Medical Marijuana – Fla. Stat. §381.986 Compassionate use of low-THC and medical cannabis</vt:lpstr>
      <vt:lpstr>1.4.14 Requirements for reporting to PDMP, accessing information in a PDMP and the maintenance of security and confidentiality of information accessed in PDMPs – Prescription Drug Monitoring Programs</vt:lpstr>
      <vt:lpstr>1.4.11 Conditions regarding the return and/or reuse of pharmaceutical preparations, bulk drug substances/excipients, and devices – Charitable programs</vt:lpstr>
      <vt:lpstr>1.4.11 Conditions regarding the return and/or reuse of pharmaceutical preparations, bulk drug substances/excipients, and devices – Charitable programs</vt:lpstr>
      <vt:lpstr>1.4.11 Conditions regarding the return and/or reuse of pharmaceutical products, preparations, bulk drug substances/excipients, and devices –  Cancer or Other Repository Programs</vt:lpstr>
      <vt:lpstr>1.4.11 Conditions regarding the return and/or reuse of pharmaceutical products, preparations, bulk drug substances/excipients, and devices –  Cancer or Other Repository Programs</vt:lpstr>
      <vt:lpstr>1.4.11 Conditions regarding the return and/or reuse of pharmaceutical products, preparations, bulk drug substances/excipients, and devices –  Cancer or Other Repository Programs - 61N-1.026 Cancer Drug Donation Program</vt:lpstr>
      <vt:lpstr>1.4.11 Conditions regarding the return and/or reuse of pharmaceutical products, preparations, bulk drug substances/excipients, and devices –  Cancer or Other Repository Programs - 61N-1.026 Cancer Drug Donation Program</vt:lpstr>
      <vt:lpstr>1.4.11 Conditions regarding the return and/or reuse of pharmaceutical products, preparations, bulk drug substances/excipients, and devices –  Cancer or Other Repository Programs - 61N-1.026 Cancer Drug Donation Program</vt:lpstr>
      <vt:lpstr>1.4.11 Conditions regarding the return and/or reuse of pharmaceutical products, preparations, bulk drug substances/excipients, and devices –  Cancer or Other Repository Programs - 61N-1.026 Cancer Drug Donation Program</vt:lpstr>
      <vt:lpstr>1.4.11 Conditions regarding the return and/or reuse of pharmaceutical products, preparations, bulk drug substances/excipients, and devices –  Cancer or Other Repository Programs - 61N-1.026 Cancer Drug Donation Program</vt:lpstr>
      <vt:lpstr>1.6.3 Requirements for the distribution and/or dispensing of poisons, restricted, non-prescription pharmaceutical products, and other restricted materials or devices – Emergency Contraception</vt:lpstr>
      <vt:lpstr>1.6.3 Requirements for the distribution and/or dispensing of POISONS</vt:lpstr>
      <vt:lpstr>1.8 Requirements for handling hazardous materials such as described in USP &lt;800&gt; - USP 800 Generally </vt:lpstr>
      <vt:lpstr>1.8 Requirements for handling hazardous materials such as described in USP &lt;800&gt; - USP 800 Generally </vt:lpstr>
      <vt:lpstr>1.8 Requirements for handling hazardous materials such as described in USP &lt;800&gt; - USP 800 Hazardous Drugs </vt:lpstr>
      <vt:lpstr>1.8 Requirements for handling hazardous materials such as described in USP &lt;800&gt; - USP 800 Hazardous Drugs</vt:lpstr>
      <vt:lpstr>Upcoming 2018 Changes to NIOSH List Criteria (Not Approved Yet as of 4/2/18)</vt:lpstr>
      <vt:lpstr>1.8 Requirements for handling hazardous materials such as described in USP &lt;800&gt; Handling Hazardous Materials Generally </vt:lpstr>
      <vt:lpstr>1.8 Requirements for handling hazardous materials such as described in USP &lt;800&gt; Handling Hazardous Materials – Formulation Specifics </vt:lpstr>
      <vt:lpstr>1.8 Requirements for handling hazardous materials such as described in USP &lt;800&gt; Hazardous Drugs Definition</vt:lpstr>
      <vt:lpstr>1.8 Requirements for handling hazardous materials such as described in USP &lt;800&gt; Hazardous Drugs Definition</vt:lpstr>
      <vt:lpstr>1.8 Requirements for handling hazardous materials such as described in USP &lt;800&gt; Hazardous Drugs Definition</vt:lpstr>
      <vt:lpstr>1.8 Requirements for handling hazardous materials such as described in USP &lt;800&gt; List of Hazardous Drugs</vt:lpstr>
      <vt:lpstr>1.8 Requirements for handling hazardous materials such as described in USP &lt;800&gt;</vt:lpstr>
      <vt:lpstr>1.8 Requirements for handling hazardous materials such as described in USP &lt;800&gt; - GROUP 1 LIST OF HDs NIOSH List of Antineoplastic and Other Hazardous Drugs in Healthcare Settings, 2016  (Three Lists because there are three Groups)</vt:lpstr>
      <vt:lpstr>1.8 Requirements for handling hazardous materials such as described in USP &lt;800&gt; - GROUP 2 LIST OF HDs NIOSH List of Antineoplastic and Other Hazardous Drugs in Healthcare Settings, 2016  (Three Lists because there are three Groups)</vt:lpstr>
      <vt:lpstr>1.8 Requirements for handling hazardous materials such as described in USP &lt;800&gt; - GROUP 3 LIST OF HDs NIOSH List of Antineoplastic and Other Hazardous Drugs in Healthcare Settings, 2016  (Three Lists because there are three Groups)</vt:lpstr>
      <vt:lpstr>1.8 Requirements for handling hazardous materials such as described in USP &lt;800&gt; - GROUP 1 LIST OF HDs NIOSH List of Antineoplastic and Other Hazardous Drugs in Healthcare Settings, 2016  </vt:lpstr>
      <vt:lpstr>1.8 Requirements for handling hazardous materials such as described in USP &lt;800&gt; - GROUP 1 LIST OF HDs NIOSH List of Antineoplastic and Other Hazardous Drugs in Healthcare Settings, 2016  </vt:lpstr>
      <vt:lpstr>1.8 Requirements for handling hazardous materials such as described in USP &lt;800&gt; - GROUP 1 LIST OF HDs NIOSH List of Antineoplastic and Other Hazardous Drugs in Healthcare Settings, 2016  </vt:lpstr>
      <vt:lpstr>1.8 Requirements for handling hazardous materials such as described in USP &lt;800&gt; - GROUP 1 LIST OF HDs NIOSH List of Antineoplastic and Other Hazardous Drugs in Healthcare Settings, 2016  </vt:lpstr>
      <vt:lpstr>1.8 Requirements for handling hazardous materials such as described in USP &lt;800&gt; - GROUP 1 LIST OF HDs NIOSH List of Antineoplastic and Other Hazardous Drugs in Healthcare Settings, 2016  </vt:lpstr>
      <vt:lpstr>1.8 Requirements for handling hazardous materials such as described in USP &lt;800&gt; - GROUP 1 LIST OF HDs NIOSH List of Antineoplastic and Other Hazardous Drugs in Healthcare Settings, 2016  </vt:lpstr>
      <vt:lpstr>1.8 Requirements for handling hazardous materials such as described in USP &lt;800&gt; -  GROUP 1 LIST OF HDs NIOSH List of Antineoplastic and Other Hazardous Drugs in Healthcare Settings, 2016  </vt:lpstr>
      <vt:lpstr>1.8 Requirements for handling hazardous materials such as described in USP &lt;800&gt; -  GROUP 1 LIST OF HDs NIOSH List of Antineoplastic and Other Hazardous Drugs in Healthcare Settings, 2016  </vt:lpstr>
      <vt:lpstr>1.8 Requirements for handling hazardous materials such as described in USP &lt;800&gt; - GROUP 1 LIST OF HDs NIOSH List of Antineoplastic and Other Hazardous Drugs in Healthcare Settings, 2016  </vt:lpstr>
      <vt:lpstr>1.8 Requirements for handling hazardous materials such as described in USP &lt;800&gt; - GROUP 1 LIST OF HDs NIOSH List of Antineoplastic and Other Hazardous Drugs in Healthcare Settings, 2016  </vt:lpstr>
      <vt:lpstr>1.8 Requirements for handling hazardous materials such as described in USP &lt;800&gt; - GROUP 2 LIST OF HDs NIOSH List of Antineoplastic and Other Hazardous Drugs in Healthcare Settings, 2016  </vt:lpstr>
      <vt:lpstr>1.8 Requirements for handling hazardous materials such as described in USP &lt;800&gt; - GROUP 2 LIST OF HDs NIOSH List of Antineoplastic and Other Hazardous Drugs in Healthcare Settings, 2016  </vt:lpstr>
      <vt:lpstr>1.8 Requirements for handling hazardous materials such as described in USP &lt;800&gt; -  GROUP 2 LIST OF HDs NIOSH List of Antineoplastic and Other Hazardous Drugs in Healthcare Settings, 2016  </vt:lpstr>
      <vt:lpstr>1.8 Requirements for handling hazardous materials such as described in USP &lt;800&gt; -  GROUP 2 LIST OF HDs NIOSH List of Antineoplastic and Other Hazardous Drugs in Healthcare Settings, 2016  </vt:lpstr>
      <vt:lpstr>1.8 Requirements for handling hazardous materials such as described in USP &lt;800&gt; -  GROUP 2 LIST OF HDs NIOSH List of Antineoplastic and Other Hazardous Drugs in Healthcare Settings, 2016  </vt:lpstr>
      <vt:lpstr>1.8 Requirements for handling hazardous materials such as described in USP &lt;800&gt; -  GROUP 2 LIST OF HDs NIOSH List of Antineoplastic and Other Hazardous Drugs in Healthcare Settings, 2016  </vt:lpstr>
      <vt:lpstr>1.8 Requirements for handling hazardous materials such as described in USP &lt;800&gt; -  GROUP 2 LIST OF HDs NIOSH List of Antineoplastic and Other Hazardous Drugs in Healthcare Settings, 2016  </vt:lpstr>
      <vt:lpstr>1.8 Requirements for handling hazardous materials such as described in USP &lt;800&gt; -  GROUP 3 LIST OF HDs NIOSH List of Antineoplastic and Other Hazardous Drugs in Healthcare Settings, 2016  </vt:lpstr>
      <vt:lpstr>1.8 Requirements for handling hazardous materials such as described in USP &lt;800&gt; -  GROUP 3 LIST OF HDs NIOSH List of Antineoplastic and Other Hazardous Drugs in Healthcare Settings, 2016  </vt:lpstr>
      <vt:lpstr>1.8 Requirements for handling hazardous materials such as described in USP &lt;800&gt; -  GROUP 3 LIST OF HDs NIOSH List of Antineoplastic and Other Hazardous Drugs in Healthcare Settings, 2016  </vt:lpstr>
      <vt:lpstr>1.8 Requirements for handling hazardous materials such as described in USP &lt;800&gt; -  GROUP 3 LIST OF HDs NIOSH List of Antineoplastic and Other Hazardous Drugs in Healthcare Settings, 2016  </vt:lpstr>
      <vt:lpstr>1.8 Requirements for handling hazardous materials such as described in USP &lt;800&gt; -  GROUP 3 LIST OF HDs NIOSH List of Antineoplastic and Other Hazardous Drugs in Healthcare Settings, 2016  </vt:lpstr>
      <vt:lpstr>1.8 Requirements for handling hazardous materials such as described in USP &lt;800&gt; -  GROUP 3 LIST OF HDs NIOSH List of Antineoplastic and Other Hazardous Drugs in Healthcare Settings, 2016  </vt:lpstr>
      <vt:lpstr>1.8 Requirements for handling hazardous materials such as described in USP &lt;800&gt; 1.8.1 Requirements for appropriate disposal of hazardous materials </vt:lpstr>
      <vt:lpstr>1.8 Requirements for handling hazardous materials such as described in USP &lt;800&gt; 1.8.2 Requirements for training regarding hazardous materials</vt:lpstr>
      <vt:lpstr>1.8 Requirements for handling hazardous materials such as described in USP &lt;800&gt; 1.8.2 Requirements for training regarding hazardous materials –  Material Safety Data Sheets (now called Safety Data Sheets)</vt:lpstr>
      <vt:lpstr>1.8 Requirements for handling hazardous materials such as described in USP &lt;800&gt; 1.8.2 Requirements for training regarding hazardous materials -  Material Safety Data Sheets (now called Safety Data Sheets)</vt:lpstr>
      <vt:lpstr>1.8 Requirements for handling hazardous materials such as described in USP &lt;800&gt; -  1.8.3 Environmental controls addressing the proper storage, handling, and disposal of hazardous materials -  Ventilation controls, personal protective equipment</vt:lpstr>
      <vt:lpstr>1.8 Requirements for handling hazardous materials such as described in USP &lt;800&gt; -  1.8.3 Environmental controls addressing the proper storage, handling, and disposal of hazardous materials -  Ventilation controls, personal protective equipment</vt:lpstr>
      <vt:lpstr>1.8 Requirements for handling hazardous materials such as described in USP &lt;800&gt; -  1.8.3 Environmental controls addressing the proper storage, handling, and disposal of hazardous materials -  Ventilation controls, personal protective equipment</vt:lpstr>
      <vt:lpstr>1.8 Requirements for handling hazardous materials such as described in USP &lt;800&gt; -  1.8.3 Environmental controls addressing the proper storage, handling, and disposal of hazardous materials -  Personal Protective Equipment</vt:lpstr>
      <vt:lpstr>1.8 Requirements for handling hazardous materials such as described in USP &lt;800&gt; -  1.8.3 Environmental controls addressing the proper storage, handling, and disposal of hazardous materials -  Personal Protective Equipment</vt:lpstr>
      <vt:lpstr>1.8 Requirements for handling hazardous materials such as described in USP &lt;800&gt; -  1.8.3 Environmental controls addressing the proper storage, handling, and disposal of hazardous materials -  Personal Protective Equipment</vt:lpstr>
      <vt:lpstr>1.8 Requirements for handling hazardous materials such as described in USP &lt;800&gt; -  1.8.3 Environmental controls addressing the proper storage, handling, and disposal of hazardous materials -  Personal Protective Equipment</vt:lpstr>
      <vt:lpstr>1.8 Requirements for handling hazardous materials such as described in USP &lt;800&gt; -  1.8.3 Environmental controls addressing the proper storage, handling, and disposal of hazardous materials -  Personal Protective Equipment</vt:lpstr>
      <vt:lpstr>1.8 Requirements for handling hazardous materials such as described in USP &lt;800&gt; -  1.8.3 Environmental controls addressing the proper storage, handling, and disposal of hazardous materials -  Personal Protective Equipment</vt:lpstr>
      <vt:lpstr>1.8 Requirements for handling hazardous materials such as described in USP &lt;800&gt; -  1.8.3 Environmental controls addressing the proper storage, handling, and disposal of hazardous materials -  Personal Protective Equipment</vt:lpstr>
      <vt:lpstr>1.8 Requirements for handling hazardous materials such as described in USP &lt;800&gt; -  1.8.3 Environmental controls addressing the proper storage, handling, and disposal of hazardous materials -  Personal Protective Equipment</vt:lpstr>
      <vt:lpstr>1.8 Requirements for handling hazardous materials such as described in USP &lt;800&gt; -  1.8.3 Environmental controls addressing the proper storage, handling, and disposal of hazardous materials -  Personal Protective Equipment</vt:lpstr>
      <vt:lpstr>1.8 Requirements for handling hazardous materials such as described in USP &lt;800&gt; -  1.8.3 Environmental controls addressing the proper storage, handling, and disposal of hazardous materials -  Ventilation controls, personal protective equipment, work practices, and reporting</vt:lpstr>
      <vt:lpstr>Please read USP 800 document posted on Canvas It is about 16 pages long and there are some pictures*…</vt:lpstr>
      <vt:lpstr>3.1.1 Laws and rules that regulate or affect the manufacture, storage, distribution, and dispensing of pharmaceutical products, preparations, bulk drug substances/excipients, and devices, (prescription and non-prescription), including controlled substances – Schedules of Controlled Substances</vt:lpstr>
      <vt:lpstr>1.4.15 Requirements when informed consent must be obtained from the patient and/or a duty to warn must be executed –  Investigational Drug Therapy  499.0295 Experimental treatments for terminal conditions - Definitions</vt:lpstr>
      <vt:lpstr>1.4.15 Requirements when informed consent must be obtained from the patient and/or a duty to warn must be executed –  Investigational Drug Therapy  499.0295 Experimental treatments for terminal conditions – Informed Consent</vt:lpstr>
      <vt:lpstr>1.4.15 Requirements when informed consent must be obtained from the patient and/or a duty to warn must be executed –  Investigational Drug Therapy  499.0295 Experimental treatments for terminal conditions – Dispensing</vt:lpstr>
      <vt:lpstr>1.4.15 Requirements when informed consent must be obtained from the patient and/or a duty to warn must be executed –  Investigational Drug Therapy  59A-3.2085 Department and Services – Hospital Licensure </vt:lpstr>
      <vt:lpstr>2.1.2 Standards of practice related to the practice of pharmacy –  public health reporting requirements (such as notification of potential terrorist event, physical abuse, and treatment for tuberculosis)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MPJE Blueprint Materials</dc:title>
  <dc:creator>Steinhardt, Sarah</dc:creator>
  <cp:lastModifiedBy>Clark, Serena</cp:lastModifiedBy>
  <cp:revision>116</cp:revision>
  <dcterms:modified xsi:type="dcterms:W3CDTF">2019-03-04T01:50:12Z</dcterms:modified>
</cp:coreProperties>
</file>