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media/image3.jp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1"/>
  </p:notesMasterIdLst>
  <p:handoutMasterIdLst>
    <p:handoutMasterId r:id="rId122"/>
  </p:handoutMasterIdLst>
  <p:sldIdLst>
    <p:sldId id="338" r:id="rId3"/>
    <p:sldId id="517" r:id="rId4"/>
    <p:sldId id="518" r:id="rId5"/>
    <p:sldId id="519" r:id="rId6"/>
    <p:sldId id="516" r:id="rId7"/>
    <p:sldId id="520" r:id="rId8"/>
    <p:sldId id="521" r:id="rId9"/>
    <p:sldId id="522" r:id="rId10"/>
    <p:sldId id="523" r:id="rId11"/>
    <p:sldId id="524" r:id="rId12"/>
    <p:sldId id="340" r:id="rId13"/>
    <p:sldId id="342" r:id="rId14"/>
    <p:sldId id="343" r:id="rId15"/>
    <p:sldId id="503" r:id="rId16"/>
    <p:sldId id="478" r:id="rId17"/>
    <p:sldId id="344" r:id="rId18"/>
    <p:sldId id="512" r:id="rId19"/>
    <p:sldId id="525" r:id="rId20"/>
    <p:sldId id="526" r:id="rId21"/>
    <p:sldId id="527" r:id="rId22"/>
    <p:sldId id="528" r:id="rId23"/>
    <p:sldId id="345" r:id="rId24"/>
    <p:sldId id="440" r:id="rId25"/>
    <p:sldId id="346" r:id="rId26"/>
    <p:sldId id="347" r:id="rId27"/>
    <p:sldId id="441" r:id="rId28"/>
    <p:sldId id="348" r:id="rId29"/>
    <p:sldId id="444" r:id="rId30"/>
    <p:sldId id="350" r:id="rId31"/>
    <p:sldId id="351" r:id="rId32"/>
    <p:sldId id="481" r:id="rId33"/>
    <p:sldId id="499" r:id="rId34"/>
    <p:sldId id="501" r:id="rId35"/>
    <p:sldId id="497" r:id="rId36"/>
    <p:sldId id="450" r:id="rId37"/>
    <p:sldId id="483" r:id="rId38"/>
    <p:sldId id="484" r:id="rId39"/>
    <p:sldId id="485" r:id="rId40"/>
    <p:sldId id="486" r:id="rId41"/>
    <p:sldId id="487" r:id="rId42"/>
    <p:sldId id="488" r:id="rId43"/>
    <p:sldId id="489" r:id="rId44"/>
    <p:sldId id="490" r:id="rId45"/>
    <p:sldId id="529" r:id="rId46"/>
    <p:sldId id="353" r:id="rId47"/>
    <p:sldId id="354" r:id="rId48"/>
    <p:sldId id="357" r:id="rId49"/>
    <p:sldId id="358" r:id="rId50"/>
    <p:sldId id="359" r:id="rId51"/>
    <p:sldId id="482" r:id="rId52"/>
    <p:sldId id="361" r:id="rId53"/>
    <p:sldId id="362" r:id="rId54"/>
    <p:sldId id="363" r:id="rId55"/>
    <p:sldId id="364" r:id="rId56"/>
    <p:sldId id="365" r:id="rId57"/>
    <p:sldId id="366" r:id="rId58"/>
    <p:sldId id="367" r:id="rId59"/>
    <p:sldId id="368" r:id="rId60"/>
    <p:sldId id="369" r:id="rId61"/>
    <p:sldId id="513" r:id="rId62"/>
    <p:sldId id="506" r:id="rId63"/>
    <p:sldId id="370" r:id="rId64"/>
    <p:sldId id="371" r:id="rId65"/>
    <p:sldId id="372" r:id="rId66"/>
    <p:sldId id="373" r:id="rId67"/>
    <p:sldId id="374" r:id="rId68"/>
    <p:sldId id="375" r:id="rId69"/>
    <p:sldId id="376" r:id="rId70"/>
    <p:sldId id="530" r:id="rId71"/>
    <p:sldId id="377" r:id="rId72"/>
    <p:sldId id="379" r:id="rId73"/>
    <p:sldId id="380" r:id="rId74"/>
    <p:sldId id="442" r:id="rId75"/>
    <p:sldId id="443" r:id="rId76"/>
    <p:sldId id="381" r:id="rId77"/>
    <p:sldId id="531" r:id="rId78"/>
    <p:sldId id="382" r:id="rId79"/>
    <p:sldId id="507" r:id="rId80"/>
    <p:sldId id="383" r:id="rId81"/>
    <p:sldId id="384" r:id="rId82"/>
    <p:sldId id="385" r:id="rId83"/>
    <p:sldId id="386" r:id="rId84"/>
    <p:sldId id="387" r:id="rId85"/>
    <p:sldId id="388" r:id="rId86"/>
    <p:sldId id="389" r:id="rId87"/>
    <p:sldId id="532" r:id="rId88"/>
    <p:sldId id="392" r:id="rId89"/>
    <p:sldId id="393" r:id="rId90"/>
    <p:sldId id="394" r:id="rId91"/>
    <p:sldId id="395" r:id="rId92"/>
    <p:sldId id="396" r:id="rId93"/>
    <p:sldId id="397" r:id="rId94"/>
    <p:sldId id="391" r:id="rId95"/>
    <p:sldId id="449" r:id="rId96"/>
    <p:sldId id="398" r:id="rId97"/>
    <p:sldId id="399" r:id="rId98"/>
    <p:sldId id="448" r:id="rId99"/>
    <p:sldId id="400" r:id="rId100"/>
    <p:sldId id="401" r:id="rId101"/>
    <p:sldId id="402" r:id="rId102"/>
    <p:sldId id="446" r:id="rId103"/>
    <p:sldId id="447" r:id="rId104"/>
    <p:sldId id="502" r:id="rId105"/>
    <p:sldId id="403" r:id="rId106"/>
    <p:sldId id="445" r:id="rId107"/>
    <p:sldId id="508" r:id="rId108"/>
    <p:sldId id="509" r:id="rId109"/>
    <p:sldId id="514" r:id="rId110"/>
    <p:sldId id="510" r:id="rId111"/>
    <p:sldId id="511" r:id="rId112"/>
    <p:sldId id="533" r:id="rId113"/>
    <p:sldId id="534" r:id="rId114"/>
    <p:sldId id="535" r:id="rId115"/>
    <p:sldId id="536" r:id="rId116"/>
    <p:sldId id="537" r:id="rId117"/>
    <p:sldId id="538" r:id="rId118"/>
    <p:sldId id="539" r:id="rId119"/>
    <p:sldId id="540" r:id="rId120"/>
  </p:sldIdLst>
  <p:sldSz cx="9144000" cy="6858000" type="screen4x3"/>
  <p:notesSz cx="7010400" cy="9296400"/>
  <p:custDataLst>
    <p:tags r:id="rId1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tags" Target="tags/tag1.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12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61" Type="http://schemas.openxmlformats.org/officeDocument/2006/relationships/slide" Target="slides/slide59.xml"/><Relationship Id="rId82" Type="http://schemas.openxmlformats.org/officeDocument/2006/relationships/slide" Target="slides/slide8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2A49468-CCA4-45F7-A845-940BAE22E0AC}" type="datetimeFigureOut">
              <a:rPr lang="en-US" smtClean="0"/>
              <a:t>3/3/2019</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E5B5681-B6CB-416E-A780-42F25102116C}" type="slidenum">
              <a:rPr lang="en-US" smtClean="0"/>
              <a:t>‹#›</a:t>
            </a:fld>
            <a:endParaRPr lang="en-US"/>
          </a:p>
        </p:txBody>
      </p:sp>
    </p:spTree>
    <p:extLst>
      <p:ext uri="{BB962C8B-B14F-4D97-AF65-F5344CB8AC3E}">
        <p14:creationId xmlns:p14="http://schemas.microsoft.com/office/powerpoint/2010/main" val="3812151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1431BAE-8E9A-4E3E-83BD-0F5BBD632A12}" type="datetimeFigureOut">
              <a:rPr lang="en-US" smtClean="0"/>
              <a:t>3/3/2019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24E109E-737B-421E-A0D3-1618D819520C}" type="slidenum">
              <a:rPr lang="en-US" smtClean="0"/>
              <a:t>‹#›</a:t>
            </a:fld>
            <a:endParaRPr lang="en-US"/>
          </a:p>
        </p:txBody>
      </p:sp>
    </p:spTree>
    <p:extLst>
      <p:ext uri="{BB962C8B-B14F-4D97-AF65-F5344CB8AC3E}">
        <p14:creationId xmlns:p14="http://schemas.microsoft.com/office/powerpoint/2010/main" val="711176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Slide Image Placeholder 1"/>
          <p:cNvSpPr>
            <a:spLocks noGrp="1" noRot="1" noChangeAspect="1" noTextEdit="1"/>
          </p:cNvSpPr>
          <p:nvPr>
            <p:ph type="sldImg"/>
          </p:nvPr>
        </p:nvSpPr>
        <p:spPr>
          <a:ln/>
        </p:spPr>
      </p:sp>
      <p:sp>
        <p:nvSpPr>
          <p:cNvPr id="2529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529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300">
                <a:solidFill>
                  <a:schemeClr val="hlink"/>
                </a:solidFill>
                <a:latin typeface="Comic Sans MS" pitchFamily="66" charset="0"/>
              </a:defRPr>
            </a:lvl1pPr>
            <a:lvl2pPr marL="716108" indent="-275427">
              <a:defRPr sz="2300">
                <a:solidFill>
                  <a:schemeClr val="hlink"/>
                </a:solidFill>
                <a:latin typeface="Comic Sans MS" pitchFamily="66" charset="0"/>
              </a:defRPr>
            </a:lvl2pPr>
            <a:lvl3pPr marL="1101706" indent="-220341">
              <a:defRPr sz="2300">
                <a:solidFill>
                  <a:schemeClr val="hlink"/>
                </a:solidFill>
                <a:latin typeface="Comic Sans MS" pitchFamily="66" charset="0"/>
              </a:defRPr>
            </a:lvl3pPr>
            <a:lvl4pPr marL="1542388" indent="-220341">
              <a:defRPr sz="2300">
                <a:solidFill>
                  <a:schemeClr val="hlink"/>
                </a:solidFill>
                <a:latin typeface="Comic Sans MS" pitchFamily="66" charset="0"/>
              </a:defRPr>
            </a:lvl4pPr>
            <a:lvl5pPr marL="1983071" indent="-220341">
              <a:defRPr sz="2300">
                <a:solidFill>
                  <a:schemeClr val="hlink"/>
                </a:solidFill>
                <a:latin typeface="Comic Sans MS" pitchFamily="66" charset="0"/>
              </a:defRPr>
            </a:lvl5pPr>
            <a:lvl6pPr marL="2423753" indent="-220341" eaLnBrk="0" fontAlgn="base" hangingPunct="0">
              <a:spcBef>
                <a:spcPct val="0"/>
              </a:spcBef>
              <a:spcAft>
                <a:spcPct val="0"/>
              </a:spcAft>
              <a:defRPr sz="2300">
                <a:solidFill>
                  <a:schemeClr val="hlink"/>
                </a:solidFill>
                <a:latin typeface="Comic Sans MS" pitchFamily="66" charset="0"/>
              </a:defRPr>
            </a:lvl6pPr>
            <a:lvl7pPr marL="2864435" indent="-220341" eaLnBrk="0" fontAlgn="base" hangingPunct="0">
              <a:spcBef>
                <a:spcPct val="0"/>
              </a:spcBef>
              <a:spcAft>
                <a:spcPct val="0"/>
              </a:spcAft>
              <a:defRPr sz="2300">
                <a:solidFill>
                  <a:schemeClr val="hlink"/>
                </a:solidFill>
                <a:latin typeface="Comic Sans MS" pitchFamily="66" charset="0"/>
              </a:defRPr>
            </a:lvl7pPr>
            <a:lvl8pPr marL="3305117" indent="-220341" eaLnBrk="0" fontAlgn="base" hangingPunct="0">
              <a:spcBef>
                <a:spcPct val="0"/>
              </a:spcBef>
              <a:spcAft>
                <a:spcPct val="0"/>
              </a:spcAft>
              <a:defRPr sz="2300">
                <a:solidFill>
                  <a:schemeClr val="hlink"/>
                </a:solidFill>
                <a:latin typeface="Comic Sans MS" pitchFamily="66" charset="0"/>
              </a:defRPr>
            </a:lvl8pPr>
            <a:lvl9pPr marL="3745800" indent="-220341" eaLnBrk="0" fontAlgn="base" hangingPunct="0">
              <a:spcBef>
                <a:spcPct val="0"/>
              </a:spcBef>
              <a:spcAft>
                <a:spcPct val="0"/>
              </a:spcAft>
              <a:defRPr sz="2300">
                <a:solidFill>
                  <a:schemeClr val="hlink"/>
                </a:solidFill>
                <a:latin typeface="Comic Sans MS" pitchFamily="66" charset="0"/>
              </a:defRPr>
            </a:lvl9pPr>
          </a:lstStyle>
          <a:p>
            <a:fld id="{79AD831B-1749-45E7-A892-6CA5F5B74E7B}" type="slidenum">
              <a:rPr lang="en-US" altLang="en-US" sz="1200">
                <a:solidFill>
                  <a:schemeClr val="tx1"/>
                </a:solidFill>
                <a:latin typeface="Times New Roman" pitchFamily="18" charset="0"/>
              </a:rPr>
              <a:pPr/>
              <a:t>1</a:t>
            </a:fld>
            <a:endParaRPr lang="en-US" altLang="en-US" sz="1200">
              <a:solidFill>
                <a:schemeClr val="tx1"/>
              </a:solidFill>
              <a:latin typeface="Times New Roman" pitchFamily="18" charset="0"/>
            </a:endParaRPr>
          </a:p>
        </p:txBody>
      </p:sp>
    </p:spTree>
    <p:extLst>
      <p:ext uri="{BB962C8B-B14F-4D97-AF65-F5344CB8AC3E}">
        <p14:creationId xmlns:p14="http://schemas.microsoft.com/office/powerpoint/2010/main" val="1750319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4E109E-737B-421E-A0D3-1618D819520C}" type="slidenum">
              <a:rPr lang="en-US" smtClean="0"/>
              <a:t>36</a:t>
            </a:fld>
            <a:endParaRPr lang="en-US"/>
          </a:p>
        </p:txBody>
      </p:sp>
    </p:spTree>
    <p:extLst>
      <p:ext uri="{BB962C8B-B14F-4D97-AF65-F5344CB8AC3E}">
        <p14:creationId xmlns:p14="http://schemas.microsoft.com/office/powerpoint/2010/main" val="1910846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a:t>
            </a:r>
            <a:r>
              <a:rPr lang="en-US" baseline="0" dirty="0"/>
              <a:t> sure where to find this information</a:t>
            </a:r>
            <a:endParaRPr lang="en-US" dirty="0"/>
          </a:p>
        </p:txBody>
      </p:sp>
      <p:sp>
        <p:nvSpPr>
          <p:cNvPr id="4" name="Slide Number Placeholder 3"/>
          <p:cNvSpPr>
            <a:spLocks noGrp="1"/>
          </p:cNvSpPr>
          <p:nvPr>
            <p:ph type="sldNum" sz="quarter" idx="10"/>
          </p:nvPr>
        </p:nvSpPr>
        <p:spPr/>
        <p:txBody>
          <a:bodyPr/>
          <a:lstStyle/>
          <a:p>
            <a:fld id="{D24E109E-737B-421E-A0D3-1618D819520C}" type="slidenum">
              <a:rPr lang="en-US" smtClean="0"/>
              <a:t>52</a:t>
            </a:fld>
            <a:endParaRPr lang="en-US"/>
          </a:p>
        </p:txBody>
      </p:sp>
    </p:spTree>
    <p:extLst>
      <p:ext uri="{BB962C8B-B14F-4D97-AF65-F5344CB8AC3E}">
        <p14:creationId xmlns:p14="http://schemas.microsoft.com/office/powerpoint/2010/main" val="2810987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FF0000"/>
                </a:solidFill>
              </a:rPr>
              <a:t>Did</a:t>
            </a:r>
            <a:r>
              <a:rPr lang="en-US" baseline="0" dirty="0">
                <a:solidFill>
                  <a:srgbClr val="FF0000"/>
                </a:solidFill>
              </a:rPr>
              <a:t> not see this one</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D24E109E-737B-421E-A0D3-1618D819520C}" type="slidenum">
              <a:rPr lang="en-US" smtClean="0"/>
              <a:t>80</a:t>
            </a:fld>
            <a:endParaRPr lang="en-US"/>
          </a:p>
        </p:txBody>
      </p:sp>
    </p:spTree>
    <p:extLst>
      <p:ext uri="{BB962C8B-B14F-4D97-AF65-F5344CB8AC3E}">
        <p14:creationId xmlns:p14="http://schemas.microsoft.com/office/powerpoint/2010/main" val="3418640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3E5D41A-DD6A-4076-8CF4-DA9CFC534C72}" type="datetimeFigureOut">
              <a:rPr lang="en-US" smtClean="0"/>
              <a:t>3/3/2019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1538247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5D41A-DD6A-4076-8CF4-DA9CFC534C72}" type="datetimeFigureOut">
              <a:rPr lang="en-US" smtClean="0"/>
              <a:t>3/3/2019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2797997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5D41A-DD6A-4076-8CF4-DA9CFC534C72}" type="datetimeFigureOut">
              <a:rPr lang="en-US" smtClean="0"/>
              <a:t>3/3/2019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1932773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603535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852489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751658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4164486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6858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754451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588126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6858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9426662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265944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E5D41A-DD6A-4076-8CF4-DA9CFC534C72}" type="datetimeFigureOut">
              <a:rPr lang="en-US" smtClean="0"/>
              <a:t>3/3/2019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38744776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6010472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910945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126248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E5D41A-DD6A-4076-8CF4-DA9CFC534C72}" type="datetimeFigureOut">
              <a:rPr lang="en-US" smtClean="0"/>
              <a:t>3/3/2019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1263719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E5D41A-DD6A-4076-8CF4-DA9CFC534C72}" type="datetimeFigureOut">
              <a:rPr lang="en-US" smtClean="0"/>
              <a:t>3/3/2019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2330865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E5D41A-DD6A-4076-8CF4-DA9CFC534C72}" type="datetimeFigureOut">
              <a:rPr lang="en-US" smtClean="0"/>
              <a:t>3/3/2019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1369485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E5D41A-DD6A-4076-8CF4-DA9CFC534C72}" type="datetimeFigureOut">
              <a:rPr lang="en-US" smtClean="0"/>
              <a:t>3/3/2019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2326473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5D41A-DD6A-4076-8CF4-DA9CFC534C72}" type="datetimeFigureOut">
              <a:rPr lang="en-US" smtClean="0"/>
              <a:t>3/3/2019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3537398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E5D41A-DD6A-4076-8CF4-DA9CFC534C72}" type="datetimeFigureOut">
              <a:rPr lang="en-US" smtClean="0"/>
              <a:t>3/3/2019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2639386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E5D41A-DD6A-4076-8CF4-DA9CFC534C72}" type="datetimeFigureOut">
              <a:rPr lang="en-US" smtClean="0"/>
              <a:t>3/3/2019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CC3B1-B517-44DB-869B-671C31A4598E}" type="slidenum">
              <a:rPr lang="en-US" smtClean="0"/>
              <a:t>‹#›</a:t>
            </a:fld>
            <a:endParaRPr lang="en-US"/>
          </a:p>
        </p:txBody>
      </p:sp>
    </p:spTree>
    <p:extLst>
      <p:ext uri="{BB962C8B-B14F-4D97-AF65-F5344CB8AC3E}">
        <p14:creationId xmlns:p14="http://schemas.microsoft.com/office/powerpoint/2010/main" val="1698075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5D41A-DD6A-4076-8CF4-DA9CFC534C72}" type="datetimeFigureOut">
              <a:rPr lang="en-US" smtClean="0"/>
              <a:t>3/3/2019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CC3B1-B517-44DB-869B-671C31A4598E}" type="slidenum">
              <a:rPr lang="en-US" smtClean="0"/>
              <a:t>‹#›</a:t>
            </a:fld>
            <a:endParaRPr lang="en-US"/>
          </a:p>
        </p:txBody>
      </p:sp>
    </p:spTree>
    <p:extLst>
      <p:ext uri="{BB962C8B-B14F-4D97-AF65-F5344CB8AC3E}">
        <p14:creationId xmlns:p14="http://schemas.microsoft.com/office/powerpoint/2010/main" val="3626320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E91BDEC4-07FC-4D9F-8C4D-28EEAF1555FC}" type="datetimeFigureOut">
              <a:rPr lang="en-US" smtClean="0">
                <a:solidFill>
                  <a:prstClr val="black">
                    <a:tint val="75000"/>
                  </a:prstClr>
                </a:solidFill>
              </a:rPr>
              <a:pPr defTabSz="685800"/>
              <a:t>3/3/2019</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8A2F9879-7999-4BB8-84EF-D1ABA87CD51D}"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489955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flboardofmedicine.gov/help-center/can-a-physician-prescribe-to-family-members/"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676400"/>
            <a:ext cx="7772400" cy="2057400"/>
          </a:xfrm>
        </p:spPr>
        <p:txBody>
          <a:bodyPr>
            <a:normAutofit/>
          </a:bodyPr>
          <a:lstStyle/>
          <a:p>
            <a:pPr lvl="1" algn="ctr" rtl="0">
              <a:spcBef>
                <a:spcPct val="0"/>
              </a:spcBef>
            </a:pPr>
            <a:r>
              <a:rPr lang="en-US" altLang="en-US" sz="3600" dirty="0">
                <a:latin typeface="+mn-lt"/>
              </a:rPr>
              <a:t>The Florida Statutes and the Florida Comprehensive Drug Abuse Prevention and Control Act</a:t>
            </a:r>
          </a:p>
        </p:txBody>
      </p:sp>
      <p:sp>
        <p:nvSpPr>
          <p:cNvPr id="2051" name="Rectangle 4"/>
          <p:cNvSpPr>
            <a:spLocks noGrp="1" noChangeArrowheads="1"/>
          </p:cNvSpPr>
          <p:nvPr>
            <p:ph type="subTitle" idx="1"/>
          </p:nvPr>
        </p:nvSpPr>
        <p:spPr>
          <a:noFill/>
        </p:spPr>
        <p:txBody>
          <a:bodyPr/>
          <a:lstStyle/>
          <a:p>
            <a:r>
              <a:rPr lang="en-US" altLang="en-US" sz="2800" dirty="0"/>
              <a:t>Sarah J. Steinhardt, </a:t>
            </a:r>
            <a:r>
              <a:rPr lang="en-US" altLang="en-US" sz="2800" dirty="0" err="1"/>
              <a:t>PharmD</a:t>
            </a:r>
            <a:r>
              <a:rPr lang="en-US" altLang="en-US" sz="2800" dirty="0"/>
              <a:t>, JD, MS</a:t>
            </a:r>
          </a:p>
          <a:p>
            <a:endParaRPr lang="en-US" altLang="en-US" sz="2800" dirty="0"/>
          </a:p>
        </p:txBody>
      </p:sp>
    </p:spTree>
    <p:extLst>
      <p:ext uri="{BB962C8B-B14F-4D97-AF65-F5344CB8AC3E}">
        <p14:creationId xmlns:p14="http://schemas.microsoft.com/office/powerpoint/2010/main" val="2489601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Certain health care practitioners; immediate suspension of license</a:t>
            </a:r>
            <a:br>
              <a:rPr lang="en-US" dirty="0"/>
            </a:br>
            <a:r>
              <a:rPr lang="en-US" dirty="0"/>
              <a:t>456.074 </a:t>
            </a:r>
          </a:p>
        </p:txBody>
      </p:sp>
      <p:sp>
        <p:nvSpPr>
          <p:cNvPr id="3" name="Content Placeholder 2"/>
          <p:cNvSpPr>
            <a:spLocks noGrp="1"/>
          </p:cNvSpPr>
          <p:nvPr>
            <p:ph idx="1"/>
          </p:nvPr>
        </p:nvSpPr>
        <p:spPr/>
        <p:txBody>
          <a:bodyPr>
            <a:normAutofit fontScale="77500" lnSpcReduction="20000"/>
          </a:bodyPr>
          <a:lstStyle/>
          <a:p>
            <a:r>
              <a:rPr lang="en-US" dirty="0"/>
              <a:t>DOH shall issue an emergency order suspending the license of a pharmacist (or many other healthcare professionals) who pleads guilty to, is convicted or found guilty of, or who enters a plea of nolo contendere to, regardless of adjudication, to:</a:t>
            </a:r>
          </a:p>
          <a:p>
            <a:pPr lvl="1"/>
            <a:r>
              <a:rPr lang="en-US" dirty="0"/>
              <a:t>A felony relating to healthcare fraud or controlled substances</a:t>
            </a:r>
          </a:p>
          <a:p>
            <a:pPr lvl="1"/>
            <a:r>
              <a:rPr lang="en-US" dirty="0"/>
              <a:t>A misdemeanor or felony for healthcare fraud relating to Medicaid</a:t>
            </a:r>
          </a:p>
          <a:p>
            <a:r>
              <a:rPr lang="en-US" dirty="0"/>
              <a:t>DOH may also suspend or restrict the license of healthcare practitioners who test positive for any drug on any government or private sector </a:t>
            </a:r>
            <a:r>
              <a:rPr lang="en-US" dirty="0" err="1"/>
              <a:t>preemployment</a:t>
            </a:r>
            <a:r>
              <a:rPr lang="en-US" dirty="0"/>
              <a:t> or employer-ordered confirmed drug test when the practitioner does not have a lawful prescription and legitimate medical reason for using such drug</a:t>
            </a:r>
          </a:p>
          <a:p>
            <a:pPr lvl="1"/>
            <a:r>
              <a:rPr lang="en-US" dirty="0"/>
              <a:t>The practitioner shall be given 48 hours from the time of notification to the practitioner of the confirmed test result to produce a lawful prescription for the drug before an emergency order is issued</a:t>
            </a:r>
          </a:p>
          <a:p>
            <a:r>
              <a:rPr lang="en-US" dirty="0"/>
              <a:t>DOH investigates to see if health care practitioners have defaulted on their student loans. Once they obtain information that the practitioner has defaulted on a student loan issued or guaranteed by the state or the Federal Government, the department shall notify the licensee by certified mail that he or she shall be subject to immediate suspension of license unless, within 45 days after the date of mailing, the licensee provides proof that new payment terms have been agreed upon by all parties to the loan</a:t>
            </a:r>
          </a:p>
          <a:p>
            <a:pPr lvl="1"/>
            <a:r>
              <a:rPr lang="en-US" dirty="0"/>
              <a:t>The department shall issue an emergency order suspending the license of any licensee who, after 45 days following the date of mailing from the department, has failed to provide such proof. Production of such proof shall not prohibit the department from proceeding with disciplinary action against the licensee</a:t>
            </a:r>
          </a:p>
        </p:txBody>
      </p:sp>
    </p:spTree>
    <p:extLst>
      <p:ext uri="{BB962C8B-B14F-4D97-AF65-F5344CB8AC3E}">
        <p14:creationId xmlns:p14="http://schemas.microsoft.com/office/powerpoint/2010/main" val="374689711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normAutofit/>
          </a:bodyPr>
          <a:lstStyle/>
          <a:p>
            <a:r>
              <a:rPr lang="en-US" altLang="en-US" dirty="0"/>
              <a:t>Listed Chemicals </a:t>
            </a:r>
            <a:br>
              <a:rPr lang="en-US" altLang="en-US" dirty="0"/>
            </a:br>
            <a:r>
              <a:rPr lang="en-US" altLang="en-US" sz="1800" dirty="0"/>
              <a:t>Fla. Stat. § </a:t>
            </a:r>
            <a:r>
              <a:rPr lang="en-US" altLang="en-US" sz="1800" dirty="0">
                <a:solidFill>
                  <a:schemeClr val="tx1"/>
                </a:solidFill>
                <a:latin typeface="Arial" charset="0"/>
              </a:rPr>
              <a:t>893.033</a:t>
            </a:r>
            <a:r>
              <a:rPr lang="en-US" altLang="en-US" sz="1800" dirty="0"/>
              <a:t> </a:t>
            </a:r>
          </a:p>
        </p:txBody>
      </p:sp>
      <p:sp>
        <p:nvSpPr>
          <p:cNvPr id="246787" name="Rectangle 3"/>
          <p:cNvSpPr>
            <a:spLocks noGrp="1" noChangeArrowheads="1"/>
          </p:cNvSpPr>
          <p:nvPr>
            <p:ph type="body" idx="1"/>
          </p:nvPr>
        </p:nvSpPr>
        <p:spPr>
          <a:xfrm>
            <a:off x="381000" y="1447800"/>
            <a:ext cx="8001000" cy="4876800"/>
          </a:xfrm>
        </p:spPr>
        <p:txBody>
          <a:bodyPr/>
          <a:lstStyle/>
          <a:p>
            <a:r>
              <a:rPr lang="en-US" altLang="en-US" sz="2800" dirty="0"/>
              <a:t>Listed precursor chemical means a chemical that may be used in manufacturing a controlled substance and is critical to the creation of the controlled substance</a:t>
            </a:r>
          </a:p>
          <a:p>
            <a:pPr lvl="1"/>
            <a:r>
              <a:rPr lang="en-US" altLang="en-US" sz="2000" dirty="0"/>
              <a:t>Example:  Pseudoephedrine for meth</a:t>
            </a:r>
          </a:p>
          <a:p>
            <a:r>
              <a:rPr lang="en-US" altLang="en-US" sz="2800" dirty="0"/>
              <a:t>Listed essential chemical means a chemical that may be used as a solvent, reagent, or catalyst in manufacturing a controlled substance in violation of this chapter. </a:t>
            </a:r>
          </a:p>
          <a:p>
            <a:pPr lvl="1"/>
            <a:r>
              <a:rPr lang="en-US" altLang="en-US" sz="2000" dirty="0"/>
              <a:t>Examples:  Acetone, Hydrochloric Gas, </a:t>
            </a:r>
            <a:r>
              <a:rPr lang="en-US" altLang="en-US" sz="2000" dirty="0" err="1"/>
              <a:t>Toulene</a:t>
            </a:r>
            <a:endParaRPr lang="en-US" altLang="en-US" sz="2000" dirty="0"/>
          </a:p>
        </p:txBody>
      </p:sp>
    </p:spTree>
    <p:extLst>
      <p:ext uri="{BB962C8B-B14F-4D97-AF65-F5344CB8AC3E}">
        <p14:creationId xmlns:p14="http://schemas.microsoft.com/office/powerpoint/2010/main" val="371573618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normAutofit/>
          </a:bodyPr>
          <a:lstStyle/>
          <a:p>
            <a:r>
              <a:rPr lang="en-US" altLang="en-US" dirty="0"/>
              <a:t>Listed Chemicals </a:t>
            </a:r>
            <a:br>
              <a:rPr lang="en-US" altLang="en-US" dirty="0"/>
            </a:br>
            <a:r>
              <a:rPr lang="en-US" altLang="en-US" sz="1800" dirty="0"/>
              <a:t>Fla. Stat. § </a:t>
            </a:r>
            <a:r>
              <a:rPr lang="en-US" altLang="en-US" sz="1800" dirty="0">
                <a:solidFill>
                  <a:schemeClr val="tx1"/>
                </a:solidFill>
                <a:latin typeface="Arial" charset="0"/>
              </a:rPr>
              <a:t>893.033</a:t>
            </a:r>
            <a:r>
              <a:rPr lang="en-US" altLang="en-US" sz="1800" dirty="0"/>
              <a:t> </a:t>
            </a:r>
          </a:p>
        </p:txBody>
      </p:sp>
      <p:sp>
        <p:nvSpPr>
          <p:cNvPr id="246787" name="Rectangle 3"/>
          <p:cNvSpPr>
            <a:spLocks noGrp="1" noChangeArrowheads="1"/>
          </p:cNvSpPr>
          <p:nvPr>
            <p:ph type="body" idx="1"/>
          </p:nvPr>
        </p:nvSpPr>
        <p:spPr>
          <a:xfrm>
            <a:off x="381000" y="1447800"/>
            <a:ext cx="8001000" cy="4876800"/>
          </a:xfrm>
        </p:spPr>
        <p:txBody>
          <a:bodyPr>
            <a:noAutofit/>
          </a:bodyPr>
          <a:lstStyle/>
          <a:p>
            <a:pPr marL="0" indent="0">
              <a:buNone/>
            </a:pPr>
            <a:r>
              <a:rPr lang="en-US" altLang="en-US" sz="2000" dirty="0"/>
              <a:t>PRECURSOR CHEMICALS—The term “listed precursor chemical” means a chemical that may be used in manufacturing a controlled substance in violation of this chapter and is critical to the creation of the controlled substance, and such term includes any salt, optical isomer, or salt of an optical isomer, whenever the existence of such salt, optical isomer, or salt of optical isomer is possible within the specific chemical designation. The following are “listed precursor chemicals”:</a:t>
            </a:r>
          </a:p>
          <a:p>
            <a:r>
              <a:rPr lang="en-US" altLang="en-US" sz="1800" dirty="0" err="1"/>
              <a:t>Anthranilic</a:t>
            </a:r>
            <a:r>
              <a:rPr lang="en-US" altLang="en-US" sz="1800" dirty="0"/>
              <a:t> acid, </a:t>
            </a:r>
            <a:r>
              <a:rPr lang="en-US" altLang="en-US" sz="1800" dirty="0" err="1"/>
              <a:t>Benzaldehyde</a:t>
            </a:r>
            <a:r>
              <a:rPr lang="en-US" altLang="en-US" sz="1800" dirty="0"/>
              <a:t>, Benzyl cyanide, </a:t>
            </a:r>
            <a:r>
              <a:rPr lang="en-US" altLang="en-US" sz="1800" dirty="0" err="1"/>
              <a:t>Chloroephedrine</a:t>
            </a:r>
            <a:r>
              <a:rPr lang="en-US" altLang="en-US" sz="1800" dirty="0"/>
              <a:t>, </a:t>
            </a:r>
            <a:r>
              <a:rPr lang="en-US" altLang="en-US" sz="1800" dirty="0" err="1"/>
              <a:t>Chloropseudoephedrine</a:t>
            </a:r>
            <a:r>
              <a:rPr lang="en-US" altLang="en-US" sz="1800" dirty="0"/>
              <a:t>, Ephedrine, </a:t>
            </a:r>
            <a:r>
              <a:rPr lang="en-US" altLang="en-US" sz="1800" dirty="0" err="1"/>
              <a:t>Ergonovine</a:t>
            </a:r>
            <a:r>
              <a:rPr lang="en-US" altLang="en-US" sz="1800" dirty="0"/>
              <a:t>, Ergotamine, </a:t>
            </a:r>
            <a:r>
              <a:rPr lang="en-US" altLang="en-US" sz="1800" dirty="0" err="1"/>
              <a:t>Hydriodic</a:t>
            </a:r>
            <a:r>
              <a:rPr lang="en-US" altLang="en-US" sz="1800" dirty="0"/>
              <a:t> acid, Ethylamine, </a:t>
            </a:r>
            <a:r>
              <a:rPr lang="en-US" altLang="en-US" sz="1800" dirty="0" err="1"/>
              <a:t>Isosafrole</a:t>
            </a:r>
            <a:r>
              <a:rPr lang="en-US" altLang="en-US" sz="1800" dirty="0"/>
              <a:t>, Methylamine, 3, 4-Methylenedioxyphenyl-2-propanone, N-</a:t>
            </a:r>
            <a:r>
              <a:rPr lang="en-US" altLang="en-US" sz="1800" dirty="0" err="1"/>
              <a:t>acetylanthranilic</a:t>
            </a:r>
            <a:r>
              <a:rPr lang="en-US" altLang="en-US" sz="1800" dirty="0"/>
              <a:t> acid, N-</a:t>
            </a:r>
            <a:r>
              <a:rPr lang="en-US" altLang="en-US" sz="1800" dirty="0" err="1"/>
              <a:t>ethylephedrine</a:t>
            </a:r>
            <a:r>
              <a:rPr lang="en-US" altLang="en-US" sz="1800" dirty="0"/>
              <a:t>, N-</a:t>
            </a:r>
            <a:r>
              <a:rPr lang="en-US" altLang="en-US" sz="1800" dirty="0" err="1"/>
              <a:t>ethylpseudoephedrine</a:t>
            </a:r>
            <a:r>
              <a:rPr lang="en-US" altLang="en-US" sz="1800" dirty="0"/>
              <a:t>, N-</a:t>
            </a:r>
            <a:r>
              <a:rPr lang="en-US" altLang="en-US" sz="1800" dirty="0" err="1"/>
              <a:t>methylephedrine</a:t>
            </a:r>
            <a:r>
              <a:rPr lang="en-US" altLang="en-US" sz="1800" dirty="0"/>
              <a:t>, N-</a:t>
            </a:r>
            <a:r>
              <a:rPr lang="en-US" altLang="en-US" sz="1800" dirty="0" err="1"/>
              <a:t>methylpseudoephedrine</a:t>
            </a:r>
            <a:r>
              <a:rPr lang="en-US" altLang="en-US" sz="1800" dirty="0"/>
              <a:t>, </a:t>
            </a:r>
            <a:r>
              <a:rPr lang="en-US" altLang="en-US" sz="1800" dirty="0" err="1"/>
              <a:t>Nitroethane</a:t>
            </a:r>
            <a:r>
              <a:rPr lang="en-US" altLang="en-US" sz="1800" dirty="0"/>
              <a:t>, </a:t>
            </a:r>
            <a:r>
              <a:rPr lang="en-US" altLang="en-US" sz="1800" dirty="0" err="1"/>
              <a:t>Norpseudoephedrine</a:t>
            </a:r>
            <a:r>
              <a:rPr lang="en-US" altLang="en-US" sz="1800" dirty="0"/>
              <a:t>, </a:t>
            </a:r>
            <a:r>
              <a:rPr lang="en-US" altLang="en-US" sz="1800" dirty="0" err="1"/>
              <a:t>Phenylacetic</a:t>
            </a:r>
            <a:r>
              <a:rPr lang="en-US" altLang="en-US" sz="1800" dirty="0"/>
              <a:t> acid, Phenylpropanolamine, </a:t>
            </a:r>
            <a:r>
              <a:rPr lang="en-US" altLang="en-US" sz="1800" dirty="0" err="1"/>
              <a:t>Piperidine</a:t>
            </a:r>
            <a:r>
              <a:rPr lang="en-US" altLang="en-US" sz="1800" dirty="0"/>
              <a:t>, </a:t>
            </a:r>
            <a:r>
              <a:rPr lang="en-US" altLang="en-US" sz="1800" dirty="0" err="1"/>
              <a:t>Piperonal</a:t>
            </a:r>
            <a:r>
              <a:rPr lang="en-US" altLang="en-US" sz="1800" dirty="0"/>
              <a:t>, Propionic anhydride, Pseudoephedrine, </a:t>
            </a:r>
            <a:r>
              <a:rPr lang="en-US" altLang="en-US" sz="1800" dirty="0" err="1"/>
              <a:t>Safrole</a:t>
            </a:r>
            <a:endParaRPr lang="en-US" altLang="en-US" sz="1800" dirty="0"/>
          </a:p>
        </p:txBody>
      </p:sp>
    </p:spTree>
    <p:extLst>
      <p:ext uri="{BB962C8B-B14F-4D97-AF65-F5344CB8AC3E}">
        <p14:creationId xmlns:p14="http://schemas.microsoft.com/office/powerpoint/2010/main" val="229086674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normAutofit/>
          </a:bodyPr>
          <a:lstStyle/>
          <a:p>
            <a:r>
              <a:rPr lang="en-US" altLang="en-US" dirty="0"/>
              <a:t>Listed Chemicals </a:t>
            </a:r>
            <a:br>
              <a:rPr lang="en-US" altLang="en-US" dirty="0"/>
            </a:br>
            <a:r>
              <a:rPr lang="en-US" altLang="en-US" sz="1800" dirty="0"/>
              <a:t>Fla. Stat. § </a:t>
            </a:r>
            <a:r>
              <a:rPr lang="en-US" altLang="en-US" sz="1800" dirty="0">
                <a:solidFill>
                  <a:schemeClr val="tx1"/>
                </a:solidFill>
                <a:latin typeface="Arial" charset="0"/>
              </a:rPr>
              <a:t>893.033</a:t>
            </a:r>
            <a:r>
              <a:rPr lang="en-US" altLang="en-US" sz="1800" dirty="0"/>
              <a:t> </a:t>
            </a:r>
          </a:p>
        </p:txBody>
      </p:sp>
      <p:sp>
        <p:nvSpPr>
          <p:cNvPr id="246787" name="Rectangle 3"/>
          <p:cNvSpPr>
            <a:spLocks noGrp="1" noChangeArrowheads="1"/>
          </p:cNvSpPr>
          <p:nvPr>
            <p:ph type="body" idx="1"/>
          </p:nvPr>
        </p:nvSpPr>
        <p:spPr>
          <a:xfrm>
            <a:off x="381000" y="1447800"/>
            <a:ext cx="8001000" cy="4876800"/>
          </a:xfrm>
        </p:spPr>
        <p:txBody>
          <a:bodyPr>
            <a:normAutofit fontScale="77500" lnSpcReduction="20000"/>
          </a:bodyPr>
          <a:lstStyle/>
          <a:p>
            <a:r>
              <a:rPr lang="en-US" altLang="en-US" sz="2800" dirty="0"/>
              <a:t>ESSENTIAL CHEMICALS—The term “listed essential chemical” means a chemical that may be used as a solvent, reagent, or catalyst in manufacturing a controlled substance in violation of this chapter. The following are “listed essential chemicals”:</a:t>
            </a:r>
          </a:p>
          <a:p>
            <a:pPr lvl="1"/>
            <a:r>
              <a:rPr lang="en-US" altLang="en-US" dirty="0"/>
              <a:t>Acetic anhydride</a:t>
            </a:r>
          </a:p>
          <a:p>
            <a:pPr lvl="1"/>
            <a:r>
              <a:rPr lang="en-US" altLang="en-US" sz="2800" dirty="0"/>
              <a:t>Acetone</a:t>
            </a:r>
          </a:p>
          <a:p>
            <a:pPr lvl="1"/>
            <a:r>
              <a:rPr lang="en-US" altLang="en-US" sz="2800" dirty="0"/>
              <a:t>Anhydrous ammonia</a:t>
            </a:r>
          </a:p>
          <a:p>
            <a:pPr lvl="1"/>
            <a:r>
              <a:rPr lang="en-US" altLang="en-US" sz="2800" dirty="0"/>
              <a:t>Benzyl chloride</a:t>
            </a:r>
          </a:p>
          <a:p>
            <a:pPr lvl="1"/>
            <a:r>
              <a:rPr lang="en-US" altLang="en-US" sz="2800" dirty="0"/>
              <a:t>2-Butanone</a:t>
            </a:r>
          </a:p>
          <a:p>
            <a:pPr lvl="1"/>
            <a:r>
              <a:rPr lang="en-US" altLang="en-US" sz="2800" dirty="0"/>
              <a:t>Ethyl ether</a:t>
            </a:r>
          </a:p>
          <a:p>
            <a:pPr lvl="1"/>
            <a:r>
              <a:rPr lang="en-US" altLang="en-US" sz="2800" dirty="0"/>
              <a:t>Hydrochloric gas</a:t>
            </a:r>
          </a:p>
          <a:p>
            <a:pPr lvl="1"/>
            <a:r>
              <a:rPr lang="en-US" altLang="en-US" sz="2800" dirty="0" err="1"/>
              <a:t>Hydriodic</a:t>
            </a:r>
            <a:r>
              <a:rPr lang="en-US" altLang="en-US" sz="2800" dirty="0"/>
              <a:t> acid</a:t>
            </a:r>
          </a:p>
          <a:p>
            <a:pPr lvl="1"/>
            <a:r>
              <a:rPr lang="en-US" altLang="en-US" sz="2800" dirty="0"/>
              <a:t>Iodine</a:t>
            </a:r>
            <a:endParaRPr lang="en-US" altLang="en-US" dirty="0"/>
          </a:p>
          <a:p>
            <a:pPr lvl="1"/>
            <a:r>
              <a:rPr lang="en-US" altLang="en-US" sz="2800" dirty="0"/>
              <a:t>Potassium permanganate</a:t>
            </a:r>
          </a:p>
          <a:p>
            <a:pPr lvl="1"/>
            <a:r>
              <a:rPr lang="en-US" altLang="en-US" sz="2800" dirty="0"/>
              <a:t>Toluene</a:t>
            </a:r>
            <a:endParaRPr lang="en-US" altLang="en-US" sz="2000" dirty="0"/>
          </a:p>
        </p:txBody>
      </p:sp>
    </p:spTree>
    <p:extLst>
      <p:ext uri="{BB962C8B-B14F-4D97-AF65-F5344CB8AC3E}">
        <p14:creationId xmlns:p14="http://schemas.microsoft.com/office/powerpoint/2010/main" val="250898590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lstStyle/>
          <a:p>
            <a:r>
              <a:rPr lang="en-US" dirty="0">
                <a:solidFill>
                  <a:srgbClr val="FF0000"/>
                </a:solidFill>
              </a:rPr>
              <a:t>What are the daily, monthly, and transactional limits are on pseudoephedrine for the state of Florida?</a:t>
            </a:r>
          </a:p>
        </p:txBody>
      </p:sp>
    </p:spTree>
    <p:extLst>
      <p:ext uri="{BB962C8B-B14F-4D97-AF65-F5344CB8AC3E}">
        <p14:creationId xmlns:p14="http://schemas.microsoft.com/office/powerpoint/2010/main" val="220803561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685800" y="304800"/>
            <a:ext cx="7772400" cy="1143000"/>
          </a:xfrm>
        </p:spPr>
        <p:txBody>
          <a:bodyPr/>
          <a:lstStyle/>
          <a:p>
            <a:r>
              <a:rPr lang="en-US" altLang="en-US" dirty="0"/>
              <a:t>Pseudoephedrine </a:t>
            </a:r>
            <a:br>
              <a:rPr lang="en-US" altLang="en-US" dirty="0"/>
            </a:br>
            <a:r>
              <a:rPr lang="en-US" altLang="en-US" sz="2400" dirty="0"/>
              <a:t>Fla. Stat. § </a:t>
            </a:r>
            <a:r>
              <a:rPr lang="en-US" altLang="en-US" sz="2400" dirty="0">
                <a:solidFill>
                  <a:schemeClr val="tx1"/>
                </a:solidFill>
                <a:latin typeface="Arial" charset="0"/>
              </a:rPr>
              <a:t>893.1495</a:t>
            </a:r>
          </a:p>
        </p:txBody>
      </p:sp>
      <p:sp>
        <p:nvSpPr>
          <p:cNvPr id="247811" name="Rectangle 3"/>
          <p:cNvSpPr>
            <a:spLocks noGrp="1" noChangeArrowheads="1"/>
          </p:cNvSpPr>
          <p:nvPr>
            <p:ph type="body" idx="1"/>
          </p:nvPr>
        </p:nvSpPr>
        <p:spPr>
          <a:xfrm>
            <a:off x="533400" y="1600200"/>
            <a:ext cx="7772400" cy="4724400"/>
          </a:xfrm>
        </p:spPr>
        <p:txBody>
          <a:bodyPr>
            <a:normAutofit fontScale="77500" lnSpcReduction="20000"/>
          </a:bodyPr>
          <a:lstStyle/>
          <a:p>
            <a:pPr>
              <a:lnSpc>
                <a:spcPct val="90000"/>
              </a:lnSpc>
            </a:pPr>
            <a:r>
              <a:rPr lang="en-US" altLang="en-US" sz="2800" dirty="0">
                <a:solidFill>
                  <a:srgbClr val="FF0000"/>
                </a:solidFill>
              </a:rPr>
              <a:t>Sales limit of:</a:t>
            </a:r>
          </a:p>
          <a:p>
            <a:pPr lvl="1">
              <a:lnSpc>
                <a:spcPct val="90000"/>
              </a:lnSpc>
            </a:pPr>
            <a:r>
              <a:rPr lang="en-US" altLang="en-US" sz="2400" dirty="0">
                <a:solidFill>
                  <a:srgbClr val="FF0000"/>
                </a:solidFill>
              </a:rPr>
              <a:t>9 grams per month</a:t>
            </a:r>
          </a:p>
          <a:p>
            <a:pPr lvl="1">
              <a:lnSpc>
                <a:spcPct val="90000"/>
              </a:lnSpc>
            </a:pPr>
            <a:r>
              <a:rPr lang="en-US" altLang="en-US" sz="2400" dirty="0">
                <a:solidFill>
                  <a:srgbClr val="FF0000"/>
                </a:solidFill>
              </a:rPr>
              <a:t>3.6 grams per day, or </a:t>
            </a:r>
          </a:p>
          <a:p>
            <a:pPr lvl="1">
              <a:lnSpc>
                <a:spcPct val="90000"/>
              </a:lnSpc>
            </a:pPr>
            <a:r>
              <a:rPr lang="en-US" altLang="en-US" sz="2400" dirty="0">
                <a:solidFill>
                  <a:srgbClr val="FF0000"/>
                </a:solidFill>
              </a:rPr>
              <a:t>3 packages per transaction</a:t>
            </a:r>
          </a:p>
          <a:p>
            <a:pPr>
              <a:lnSpc>
                <a:spcPct val="90000"/>
              </a:lnSpc>
            </a:pPr>
            <a:r>
              <a:rPr lang="en-US" altLang="en-US" sz="2800" dirty="0">
                <a:solidFill>
                  <a:srgbClr val="FF0000"/>
                </a:solidFill>
              </a:rPr>
              <a:t>Behind the counter placement required</a:t>
            </a:r>
          </a:p>
          <a:p>
            <a:pPr>
              <a:lnSpc>
                <a:spcPct val="90000"/>
              </a:lnSpc>
            </a:pPr>
            <a:r>
              <a:rPr lang="en-US" altLang="en-US" sz="2800" dirty="0">
                <a:solidFill>
                  <a:srgbClr val="FF0000"/>
                </a:solidFill>
              </a:rPr>
              <a:t>Employees must complete training program including, at a minimum, basic instruction on state and federal regulations relating to the sale and distribution of such products</a:t>
            </a:r>
          </a:p>
          <a:p>
            <a:pPr>
              <a:lnSpc>
                <a:spcPct val="90000"/>
              </a:lnSpc>
            </a:pPr>
            <a:r>
              <a:rPr lang="en-US" altLang="en-US" sz="2800" dirty="0">
                <a:solidFill>
                  <a:srgbClr val="FF0000"/>
                </a:solidFill>
              </a:rPr>
              <a:t>First and second violations are misdemeanors, third is felony </a:t>
            </a:r>
          </a:p>
          <a:p>
            <a:pPr>
              <a:lnSpc>
                <a:spcPct val="90000"/>
              </a:lnSpc>
            </a:pPr>
            <a:r>
              <a:rPr lang="en-US" altLang="en-US" sz="2800" dirty="0">
                <a:solidFill>
                  <a:srgbClr val="FF0000"/>
                </a:solidFill>
              </a:rPr>
              <a:t>Purchasers must be:</a:t>
            </a:r>
          </a:p>
          <a:p>
            <a:pPr lvl="1">
              <a:lnSpc>
                <a:spcPct val="90000"/>
              </a:lnSpc>
            </a:pPr>
            <a:r>
              <a:rPr lang="en-US" altLang="en-US" sz="2400" dirty="0">
                <a:solidFill>
                  <a:srgbClr val="FF0000"/>
                </a:solidFill>
              </a:rPr>
              <a:t>At least 18 years of age.</a:t>
            </a:r>
          </a:p>
          <a:p>
            <a:pPr lvl="1">
              <a:lnSpc>
                <a:spcPct val="90000"/>
              </a:lnSpc>
            </a:pPr>
            <a:r>
              <a:rPr lang="en-US" altLang="en-US" sz="2400" dirty="0">
                <a:solidFill>
                  <a:srgbClr val="FF0000"/>
                </a:solidFill>
              </a:rPr>
              <a:t>Produce a government-issued photo identification showing his or her name, date of birth, address, and photo identification number or an alternative form of identification acceptable under federal regulation</a:t>
            </a:r>
          </a:p>
          <a:p>
            <a:pPr lvl="1">
              <a:lnSpc>
                <a:spcPct val="90000"/>
              </a:lnSpc>
            </a:pPr>
            <a:r>
              <a:rPr lang="en-US" altLang="en-US" sz="2400" dirty="0">
                <a:solidFill>
                  <a:srgbClr val="FF0000"/>
                </a:solidFill>
              </a:rPr>
              <a:t>Sign his or her name on a record of the purchase, either on paper or on an electronic signature capture device</a:t>
            </a:r>
          </a:p>
        </p:txBody>
      </p:sp>
    </p:spTree>
    <p:extLst>
      <p:ext uri="{BB962C8B-B14F-4D97-AF65-F5344CB8AC3E}">
        <p14:creationId xmlns:p14="http://schemas.microsoft.com/office/powerpoint/2010/main" val="5318518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685800" y="304800"/>
            <a:ext cx="7772400" cy="1143000"/>
          </a:xfrm>
        </p:spPr>
        <p:txBody>
          <a:bodyPr/>
          <a:lstStyle/>
          <a:p>
            <a:r>
              <a:rPr lang="en-US" altLang="en-US" dirty="0"/>
              <a:t>Pseudoephedrine </a:t>
            </a:r>
            <a:br>
              <a:rPr lang="en-US" altLang="en-US" dirty="0"/>
            </a:br>
            <a:r>
              <a:rPr lang="en-US" altLang="en-US" sz="2400" dirty="0"/>
              <a:t>Fla. Stat. § </a:t>
            </a:r>
            <a:r>
              <a:rPr lang="en-US" altLang="en-US" sz="2400" dirty="0">
                <a:solidFill>
                  <a:schemeClr val="tx1"/>
                </a:solidFill>
                <a:latin typeface="Arial" charset="0"/>
              </a:rPr>
              <a:t>893.1495</a:t>
            </a:r>
          </a:p>
        </p:txBody>
      </p:sp>
      <p:sp>
        <p:nvSpPr>
          <p:cNvPr id="247811" name="Rectangle 3"/>
          <p:cNvSpPr>
            <a:spLocks noGrp="1" noChangeArrowheads="1"/>
          </p:cNvSpPr>
          <p:nvPr>
            <p:ph type="body" idx="1"/>
          </p:nvPr>
        </p:nvSpPr>
        <p:spPr>
          <a:xfrm>
            <a:off x="533400" y="1600200"/>
            <a:ext cx="7772400" cy="5105400"/>
          </a:xfrm>
        </p:spPr>
        <p:txBody>
          <a:bodyPr>
            <a:normAutofit fontScale="62500" lnSpcReduction="20000"/>
          </a:bodyPr>
          <a:lstStyle/>
          <a:p>
            <a:pPr>
              <a:lnSpc>
                <a:spcPct val="90000"/>
              </a:lnSpc>
            </a:pPr>
            <a:r>
              <a:rPr lang="en-US" altLang="en-US" sz="2600" dirty="0">
                <a:solidFill>
                  <a:srgbClr val="FF0000"/>
                </a:solidFill>
              </a:rPr>
              <a:t>The Department of Law Enforcement shall approve an electronic recordkeeping system for the purpose of recording and monitoring the real-time purchase of products containing ephedrine or related compounds and for the purpose of monitoring this information in order to prevent or investigate illegal purchases of these products</a:t>
            </a:r>
          </a:p>
          <a:p>
            <a:pPr>
              <a:lnSpc>
                <a:spcPct val="90000"/>
              </a:lnSpc>
            </a:pPr>
            <a:r>
              <a:rPr lang="en-US" altLang="en-US" sz="2400" dirty="0">
                <a:solidFill>
                  <a:srgbClr val="FF0000"/>
                </a:solidFill>
              </a:rPr>
              <a:t>The approved electronic recordkeeping system shall be provided to a pharmacy or retailer without any additional cost or expense</a:t>
            </a:r>
          </a:p>
          <a:p>
            <a:pPr>
              <a:lnSpc>
                <a:spcPct val="90000"/>
              </a:lnSpc>
            </a:pPr>
            <a:r>
              <a:rPr lang="en-US" altLang="en-US" sz="2400" dirty="0">
                <a:solidFill>
                  <a:srgbClr val="FF0000"/>
                </a:solidFill>
              </a:rPr>
              <a:t>A pharmacy or retailer may request an exemption from electronic reporting from the Department of Law Enforcement if the pharmacy or retailer lacks the technology to access the electronic recordkeeping system and such pharmacy or retailer maintains a sales volume of less than 72 grams of ephedrine or related compounds in a 30-day period</a:t>
            </a:r>
          </a:p>
          <a:p>
            <a:pPr>
              <a:lnSpc>
                <a:spcPct val="90000"/>
              </a:lnSpc>
            </a:pPr>
            <a:r>
              <a:rPr lang="en-US" altLang="en-US" sz="2400" dirty="0">
                <a:solidFill>
                  <a:srgbClr val="FF0000"/>
                </a:solidFill>
              </a:rPr>
              <a:t>The electronic recordkeeping system shall record the following:</a:t>
            </a:r>
          </a:p>
          <a:p>
            <a:pPr lvl="1">
              <a:lnSpc>
                <a:spcPct val="90000"/>
              </a:lnSpc>
            </a:pPr>
            <a:r>
              <a:rPr lang="en-US" altLang="en-US" sz="2000" dirty="0">
                <a:solidFill>
                  <a:srgbClr val="FF0000"/>
                </a:solidFill>
              </a:rPr>
              <a:t>The date and time of the transaction.</a:t>
            </a:r>
          </a:p>
          <a:p>
            <a:pPr lvl="1">
              <a:lnSpc>
                <a:spcPct val="90000"/>
              </a:lnSpc>
            </a:pPr>
            <a:r>
              <a:rPr lang="en-US" altLang="en-US" sz="2000" dirty="0">
                <a:solidFill>
                  <a:srgbClr val="FF0000"/>
                </a:solidFill>
              </a:rPr>
              <a:t>The name, date of birth, address, and photo identification number of the purchaser, as well as the type of identification and the government of issuance.</a:t>
            </a:r>
          </a:p>
          <a:p>
            <a:pPr lvl="1">
              <a:lnSpc>
                <a:spcPct val="90000"/>
              </a:lnSpc>
            </a:pPr>
            <a:r>
              <a:rPr lang="en-US" altLang="en-US" sz="2000" dirty="0">
                <a:solidFill>
                  <a:srgbClr val="FF0000"/>
                </a:solidFill>
              </a:rPr>
              <a:t>The number of packages purchased, the total grams per package, and the name of the compound, mixture, or preparation containing ephedrine or related compounds.</a:t>
            </a:r>
          </a:p>
          <a:p>
            <a:pPr lvl="1">
              <a:lnSpc>
                <a:spcPct val="90000"/>
              </a:lnSpc>
            </a:pPr>
            <a:r>
              <a:rPr lang="en-US" altLang="en-US" sz="2000" dirty="0">
                <a:solidFill>
                  <a:srgbClr val="FF0000"/>
                </a:solidFill>
              </a:rPr>
              <a:t>The signature of the purchaser, or a unique number relating the transaction to a paper signature maintained at the retail premises.</a:t>
            </a:r>
          </a:p>
          <a:p>
            <a:pPr>
              <a:lnSpc>
                <a:spcPct val="90000"/>
              </a:lnSpc>
            </a:pPr>
            <a:r>
              <a:rPr lang="en-US" altLang="en-US" sz="2400" dirty="0">
                <a:solidFill>
                  <a:srgbClr val="FF0000"/>
                </a:solidFill>
              </a:rPr>
              <a:t>The electronic recordkeeping system shall provide for:</a:t>
            </a:r>
          </a:p>
          <a:p>
            <a:pPr lvl="1">
              <a:lnSpc>
                <a:spcPct val="90000"/>
              </a:lnSpc>
            </a:pPr>
            <a:r>
              <a:rPr lang="en-US" altLang="en-US" sz="2000" dirty="0">
                <a:solidFill>
                  <a:srgbClr val="FF0000"/>
                </a:solidFill>
              </a:rPr>
              <a:t>Real-time tracking of nonprescription over-the-counter sales under this section.</a:t>
            </a:r>
          </a:p>
          <a:p>
            <a:pPr lvl="1">
              <a:lnSpc>
                <a:spcPct val="90000"/>
              </a:lnSpc>
            </a:pPr>
            <a:r>
              <a:rPr lang="en-US" altLang="en-US" sz="2000" dirty="0">
                <a:solidFill>
                  <a:srgbClr val="FF0000"/>
                </a:solidFill>
              </a:rPr>
              <a:t>The blocking of nonprescription over-the-counter sales in excess of those allowed by the laws </a:t>
            </a:r>
          </a:p>
          <a:p>
            <a:pPr>
              <a:lnSpc>
                <a:spcPct val="90000"/>
              </a:lnSpc>
            </a:pPr>
            <a:r>
              <a:rPr lang="en-US" altLang="en-US" sz="2400" dirty="0">
                <a:solidFill>
                  <a:srgbClr val="FF0000"/>
                </a:solidFill>
              </a:rPr>
              <a:t>A nonprescription compound, mixture, or preparation containing any quantity of ephedrine or related compounds may not be sold over the counter unless reported to an electronic recordkeeping system of this state or federal law – unless the pharmacy is granted an exemption from the electronic record keeping system as mentioned above (lack of technology or a sales volume &lt;72 grams in a 30 day period)</a:t>
            </a:r>
          </a:p>
          <a:p>
            <a:pPr>
              <a:lnSpc>
                <a:spcPct val="90000"/>
              </a:lnSpc>
            </a:pPr>
            <a:r>
              <a:rPr lang="en-US" altLang="en-US" sz="2400" dirty="0">
                <a:solidFill>
                  <a:srgbClr val="FF0000"/>
                </a:solidFill>
              </a:rPr>
              <a:t>The data submitted to the electronic recordkeeping system must be retained within the system for no less than 2 years following the date of entry</a:t>
            </a:r>
          </a:p>
        </p:txBody>
      </p:sp>
    </p:spTree>
    <p:extLst>
      <p:ext uri="{BB962C8B-B14F-4D97-AF65-F5344CB8AC3E}">
        <p14:creationId xmlns:p14="http://schemas.microsoft.com/office/powerpoint/2010/main" val="301294049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Dextromethorphan law</a:t>
            </a:r>
            <a:br>
              <a:rPr lang="en-US" dirty="0"/>
            </a:br>
            <a:r>
              <a:rPr lang="en-US" altLang="en-US" sz="3600" dirty="0"/>
              <a:t>Fla. Stat. § </a:t>
            </a:r>
            <a:r>
              <a:rPr lang="en-US" sz="3600" dirty="0"/>
              <a:t>Fla Stat 499.036</a:t>
            </a:r>
            <a:endParaRPr lang="en-US" dirty="0"/>
          </a:p>
        </p:txBody>
      </p:sp>
      <p:sp>
        <p:nvSpPr>
          <p:cNvPr id="3" name="Content Placeholder 2"/>
          <p:cNvSpPr>
            <a:spLocks noGrp="1"/>
          </p:cNvSpPr>
          <p:nvPr>
            <p:ph idx="1"/>
          </p:nvPr>
        </p:nvSpPr>
        <p:spPr/>
        <p:txBody>
          <a:bodyPr>
            <a:normAutofit fontScale="55000" lnSpcReduction="20000"/>
          </a:bodyPr>
          <a:lstStyle/>
          <a:p>
            <a:r>
              <a:rPr lang="en-US" dirty="0">
                <a:solidFill>
                  <a:srgbClr val="FF0000"/>
                </a:solidFill>
              </a:rPr>
              <a:t>A manufacturer, distributor, or retailer, or its employees and representatives, may not knowingly or willfully sell a finished drug product containing any quantity of dextromethorphan to a person younger than 18 years of age</a:t>
            </a:r>
          </a:p>
          <a:p>
            <a:r>
              <a:rPr lang="en-US" dirty="0">
                <a:solidFill>
                  <a:srgbClr val="FF0000"/>
                </a:solidFill>
              </a:rPr>
              <a:t>A person younger than 18 years of age may not purchase a finished drug product containing any quantity of dextromethorphan</a:t>
            </a:r>
          </a:p>
          <a:p>
            <a:r>
              <a:rPr lang="en-US" dirty="0">
                <a:solidFill>
                  <a:srgbClr val="FF0000"/>
                </a:solidFill>
              </a:rPr>
              <a:t>An employee or representative of a retailer making a retail sale of a finished drug product containing any quantity of dextromethorphan must require and obtain proof of age from the purchaser before completing the sale, unless from the purchaser’s outward appearance the person making the sale would reasonably presume the purchaser to be 25 years of age or older</a:t>
            </a:r>
          </a:p>
          <a:p>
            <a:pPr lvl="1"/>
            <a:r>
              <a:rPr lang="en-US" dirty="0">
                <a:solidFill>
                  <a:srgbClr val="FF0000"/>
                </a:solidFill>
              </a:rPr>
              <a:t>“Proof of age” means any document issued by a governmental agency that contains the date of birth and a description or photograph of the person purchasing the finished drug product. The term includes, but is not limited to, a passport, a driver license, or an identification card issued by this state, another state, or any branch of the United States Armed Forces</a:t>
            </a:r>
          </a:p>
          <a:p>
            <a:r>
              <a:rPr lang="en-US" dirty="0">
                <a:solidFill>
                  <a:srgbClr val="FF0000"/>
                </a:solidFill>
              </a:rPr>
              <a:t>This section does not:</a:t>
            </a:r>
          </a:p>
          <a:p>
            <a:pPr lvl="1"/>
            <a:r>
              <a:rPr lang="en-US" dirty="0">
                <a:solidFill>
                  <a:srgbClr val="FF0000"/>
                </a:solidFill>
              </a:rPr>
              <a:t>Impose any restriction on the placement of products in a retail store, direct access of customers to finished drug products, or the maintenance of transaction records</a:t>
            </a:r>
          </a:p>
          <a:p>
            <a:pPr lvl="1"/>
            <a:r>
              <a:rPr lang="en-US" dirty="0">
                <a:solidFill>
                  <a:srgbClr val="FF0000"/>
                </a:solidFill>
              </a:rPr>
              <a:t>Apply to a medication containing dextromethorphan that is sold by a retailer pursuant to a valid prescription</a:t>
            </a:r>
          </a:p>
        </p:txBody>
      </p:sp>
    </p:spTree>
    <p:extLst>
      <p:ext uri="{BB962C8B-B14F-4D97-AF65-F5344CB8AC3E}">
        <p14:creationId xmlns:p14="http://schemas.microsoft.com/office/powerpoint/2010/main" val="294580821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Naloxone Dispensing </a:t>
            </a:r>
            <a:br>
              <a:rPr lang="en-US" sz="3100" dirty="0"/>
            </a:br>
            <a:r>
              <a:rPr lang="en-US" altLang="en-US" sz="3200" dirty="0"/>
              <a:t>Fla. Stat. § </a:t>
            </a:r>
            <a:r>
              <a:rPr lang="en-US" sz="3100" dirty="0"/>
              <a:t>381.887 </a:t>
            </a:r>
            <a:br>
              <a:rPr lang="en-US" sz="3100" dirty="0"/>
            </a:br>
            <a:r>
              <a:rPr lang="en-US" sz="3100" dirty="0"/>
              <a:t>Emergency treatment for suspected opioid overdose</a:t>
            </a:r>
            <a:endParaRPr lang="en-US" dirty="0"/>
          </a:p>
        </p:txBody>
      </p:sp>
      <p:sp>
        <p:nvSpPr>
          <p:cNvPr id="3" name="Content Placeholder 2"/>
          <p:cNvSpPr>
            <a:spLocks noGrp="1"/>
          </p:cNvSpPr>
          <p:nvPr>
            <p:ph idx="1"/>
          </p:nvPr>
        </p:nvSpPr>
        <p:spPr>
          <a:xfrm>
            <a:off x="228600" y="1600200"/>
            <a:ext cx="8686800" cy="5181600"/>
          </a:xfrm>
        </p:spPr>
        <p:txBody>
          <a:bodyPr>
            <a:normAutofit/>
          </a:bodyPr>
          <a:lstStyle/>
          <a:p>
            <a:r>
              <a:rPr lang="en-US" dirty="0"/>
              <a:t>There are two types of naloxone that are supplied at pharmacies for overdose rescue use: </a:t>
            </a:r>
          </a:p>
          <a:p>
            <a:pPr lvl="1"/>
            <a:r>
              <a:rPr lang="en-US" dirty="0" err="1"/>
              <a:t>Autoinjection</a:t>
            </a:r>
            <a:endParaRPr lang="en-US" dirty="0"/>
          </a:p>
          <a:p>
            <a:pPr lvl="2"/>
            <a:r>
              <a:rPr lang="en-US" dirty="0" err="1"/>
              <a:t>Evzio</a:t>
            </a:r>
            <a:r>
              <a:rPr lang="en-US" dirty="0"/>
              <a:t> 0.4mg</a:t>
            </a:r>
          </a:p>
          <a:p>
            <a:pPr lvl="1"/>
            <a:r>
              <a:rPr lang="en-US" dirty="0"/>
              <a:t>Nasal spray</a:t>
            </a:r>
          </a:p>
          <a:p>
            <a:pPr lvl="2"/>
            <a:r>
              <a:rPr lang="en-US" dirty="0" err="1"/>
              <a:t>Narcan</a:t>
            </a:r>
            <a:r>
              <a:rPr lang="en-US" dirty="0"/>
              <a:t> 4mg</a:t>
            </a:r>
          </a:p>
          <a:p>
            <a:pPr lvl="1"/>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200" y="2667000"/>
            <a:ext cx="3124200" cy="23423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2980" y="3657600"/>
            <a:ext cx="3765158" cy="2976562"/>
          </a:xfrm>
          <a:prstGeom prst="rect">
            <a:avLst/>
          </a:prstGeom>
        </p:spPr>
      </p:pic>
    </p:spTree>
    <p:extLst>
      <p:ext uri="{BB962C8B-B14F-4D97-AF65-F5344CB8AC3E}">
        <p14:creationId xmlns:p14="http://schemas.microsoft.com/office/powerpoint/2010/main" val="103177526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Naloxone Dispensing </a:t>
            </a:r>
            <a:br>
              <a:rPr lang="en-US" sz="3100" dirty="0"/>
            </a:br>
            <a:r>
              <a:rPr lang="en-US" altLang="en-US" sz="3200" dirty="0"/>
              <a:t>Fla. Stat. § </a:t>
            </a:r>
            <a:r>
              <a:rPr lang="en-US" sz="3100" dirty="0"/>
              <a:t>381.887 </a:t>
            </a:r>
            <a:br>
              <a:rPr lang="en-US" sz="3100" dirty="0"/>
            </a:br>
            <a:r>
              <a:rPr lang="en-US" sz="3100" dirty="0"/>
              <a:t>Emergency treatment for suspected opioid overdose</a:t>
            </a:r>
            <a:endParaRPr lang="en-US" dirty="0"/>
          </a:p>
        </p:txBody>
      </p:sp>
      <p:sp>
        <p:nvSpPr>
          <p:cNvPr id="3" name="Content Placeholder 2"/>
          <p:cNvSpPr>
            <a:spLocks noGrp="1"/>
          </p:cNvSpPr>
          <p:nvPr>
            <p:ph idx="1"/>
          </p:nvPr>
        </p:nvSpPr>
        <p:spPr>
          <a:xfrm>
            <a:off x="228600" y="1600200"/>
            <a:ext cx="8001000" cy="4419600"/>
          </a:xfrm>
        </p:spPr>
        <p:txBody>
          <a:bodyPr>
            <a:normAutofit fontScale="55000" lnSpcReduction="20000"/>
          </a:bodyPr>
          <a:lstStyle/>
          <a:p>
            <a:r>
              <a:rPr lang="en-US" dirty="0">
                <a:solidFill>
                  <a:srgbClr val="FF0000"/>
                </a:solidFill>
              </a:rPr>
              <a:t>“Emergency opioid antagonist” means naloxone hydrochloride or any similarly acting drug that blocks the effects of opioids administered from outside the body and that is approved by the United States Food and Drug Administration for the treatment of an opioid overdose</a:t>
            </a:r>
          </a:p>
          <a:p>
            <a:endParaRPr lang="en-US" dirty="0">
              <a:solidFill>
                <a:srgbClr val="FF0000"/>
              </a:solidFill>
            </a:endParaRPr>
          </a:p>
          <a:p>
            <a:r>
              <a:rPr lang="en-US" b="1" u="sng" dirty="0">
                <a:solidFill>
                  <a:srgbClr val="FF0000"/>
                </a:solidFill>
              </a:rPr>
              <a:t>An authorized health care practitioner may prescribe and dispense an emergency opioid antagonist to a patient or caregiver for use in accordance with this section</a:t>
            </a:r>
            <a:r>
              <a:rPr lang="en-US" dirty="0">
                <a:solidFill>
                  <a:srgbClr val="FF0000"/>
                </a:solidFill>
              </a:rPr>
              <a:t>, and </a:t>
            </a:r>
            <a:r>
              <a:rPr lang="en-US" b="1" u="sng" dirty="0">
                <a:solidFill>
                  <a:srgbClr val="FF0000"/>
                </a:solidFill>
              </a:rPr>
              <a:t>pharmacists may dispense an emergency opioid antagonist pursuant to a prescription </a:t>
            </a:r>
            <a:r>
              <a:rPr lang="en-US" dirty="0">
                <a:solidFill>
                  <a:srgbClr val="FF0000"/>
                </a:solidFill>
              </a:rPr>
              <a:t>or pursuant to a </a:t>
            </a:r>
            <a:r>
              <a:rPr lang="en-US" b="1" u="sng" dirty="0">
                <a:solidFill>
                  <a:srgbClr val="FF0000"/>
                </a:solidFill>
              </a:rPr>
              <a:t>non-patient-specific standing order for an </a:t>
            </a:r>
            <a:r>
              <a:rPr lang="en-US" b="1" u="sng" dirty="0" err="1">
                <a:solidFill>
                  <a:srgbClr val="FF0000"/>
                </a:solidFill>
              </a:rPr>
              <a:t>autoinjection</a:t>
            </a:r>
            <a:r>
              <a:rPr lang="en-US" b="1" u="sng" dirty="0">
                <a:solidFill>
                  <a:srgbClr val="FF0000"/>
                </a:solidFill>
              </a:rPr>
              <a:t> delivery system or intranasal application delivery system, which must be appropriately labeled with instructions for use</a:t>
            </a:r>
            <a:endParaRPr lang="en-US" dirty="0">
              <a:solidFill>
                <a:srgbClr val="FF0000"/>
              </a:solidFill>
            </a:endParaRPr>
          </a:p>
          <a:p>
            <a:endParaRPr lang="en-US" dirty="0">
              <a:solidFill>
                <a:srgbClr val="FF0000"/>
              </a:solidFill>
            </a:endParaRPr>
          </a:p>
          <a:p>
            <a:r>
              <a:rPr lang="en-US" dirty="0">
                <a:solidFill>
                  <a:srgbClr val="FF0000"/>
                </a:solidFill>
              </a:rPr>
              <a:t>Such patient or caregiver is authorized to store and possess approved emergency opioid antagonists and, in an emergency situation when a physician is not immediately available, administer the emergency opioid antagonist to a person believed in good faith to be experiencing an opioid overdose, regardless of whether that person has a prescription for an emergency opioid antagonist</a:t>
            </a:r>
          </a:p>
          <a:p>
            <a:endParaRPr lang="en-US" dirty="0"/>
          </a:p>
        </p:txBody>
      </p:sp>
    </p:spTree>
    <p:extLst>
      <p:ext uri="{BB962C8B-B14F-4D97-AF65-F5344CB8AC3E}">
        <p14:creationId xmlns:p14="http://schemas.microsoft.com/office/powerpoint/2010/main" val="258903458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Naloxone Dispensing </a:t>
            </a:r>
            <a:br>
              <a:rPr lang="en-US" sz="3100" dirty="0"/>
            </a:br>
            <a:r>
              <a:rPr lang="en-US" altLang="en-US" sz="3200" dirty="0"/>
              <a:t>Fla. Stat. §</a:t>
            </a:r>
            <a:r>
              <a:rPr lang="en-US" sz="3100" dirty="0"/>
              <a:t> 381.887 </a:t>
            </a:r>
            <a:br>
              <a:rPr lang="en-US" sz="3100" dirty="0"/>
            </a:br>
            <a:r>
              <a:rPr lang="en-US" sz="3100" dirty="0"/>
              <a:t>Emergency treatment for suspected opioid overdose</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FF0000"/>
                </a:solidFill>
              </a:rPr>
              <a:t>A dispensing health care practitioner or pharmacist, acting in good faith and exercising reasonable care, is not subject to discipline or other adverse action under any professional licensure statute or rule and is immune from any civil or criminal liability as a result of dispensing an emergency opioid antagonist in accordance with this section</a:t>
            </a:r>
          </a:p>
          <a:p>
            <a:r>
              <a:rPr lang="en-US" dirty="0">
                <a:solidFill>
                  <a:srgbClr val="FF0000"/>
                </a:solidFill>
              </a:rPr>
              <a:t>A person, including, but not limited to, an authorized health care practitioner, a dispensing health care practitioner, or a pharmacist, who possesses, administers, prescribes, dispenses, or stores an approved emergency opioid antagonist in compliance with this section is afforded the civil liability immunity protections provided under s. 768.13 The Good Samaritan Act</a:t>
            </a:r>
          </a:p>
          <a:p>
            <a:r>
              <a:rPr lang="en-US" dirty="0">
                <a:solidFill>
                  <a:srgbClr val="FF0000"/>
                </a:solidFill>
              </a:rPr>
              <a:t>This section does not create a duty or standard of care for a person to prescribe or administer an emergency opioid antagonist</a:t>
            </a:r>
          </a:p>
        </p:txBody>
      </p:sp>
    </p:spTree>
    <p:extLst>
      <p:ext uri="{BB962C8B-B14F-4D97-AF65-F5344CB8AC3E}">
        <p14:creationId xmlns:p14="http://schemas.microsoft.com/office/powerpoint/2010/main" val="2739307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ctrTitle"/>
          </p:nvPr>
        </p:nvSpPr>
        <p:spPr>
          <a:xfrm>
            <a:off x="533400" y="1905000"/>
            <a:ext cx="7772400" cy="1143000"/>
          </a:xfrm>
        </p:spPr>
        <p:txBody>
          <a:bodyPr>
            <a:normAutofit fontScale="90000"/>
          </a:bodyPr>
          <a:lstStyle/>
          <a:p>
            <a:pPr algn="ctr"/>
            <a:r>
              <a:rPr lang="en-US" altLang="en-US" dirty="0"/>
              <a:t>Chapter 893</a:t>
            </a:r>
            <a:br>
              <a:rPr lang="en-US" altLang="en-US" dirty="0"/>
            </a:br>
            <a:r>
              <a:rPr lang="en-US" altLang="en-US" dirty="0"/>
              <a:t>Controlled Substances Statutes</a:t>
            </a:r>
          </a:p>
        </p:txBody>
      </p:sp>
      <p:sp>
        <p:nvSpPr>
          <p:cNvPr id="2" name="Subtitle 1"/>
          <p:cNvSpPr>
            <a:spLocks noGrp="1"/>
          </p:cNvSpPr>
          <p:nvPr>
            <p:ph type="subTitle" idx="1"/>
          </p:nvPr>
        </p:nvSpPr>
        <p:spPr/>
        <p:txBody>
          <a:bodyPr/>
          <a:lstStyle/>
          <a:p>
            <a:r>
              <a:rPr lang="en-US" dirty="0"/>
              <a:t> </a:t>
            </a:r>
          </a:p>
        </p:txBody>
      </p:sp>
    </p:spTree>
    <p:extLst>
      <p:ext uri="{BB962C8B-B14F-4D97-AF65-F5344CB8AC3E}">
        <p14:creationId xmlns:p14="http://schemas.microsoft.com/office/powerpoint/2010/main" val="315368415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Good Samaritan Act</a:t>
            </a:r>
            <a:br>
              <a:rPr lang="en-US" dirty="0"/>
            </a:br>
            <a:r>
              <a:rPr lang="en-US" altLang="en-US" sz="3600" dirty="0"/>
              <a:t>Fla. Stat. § </a:t>
            </a:r>
            <a:r>
              <a:rPr lang="en-US" sz="3600" dirty="0"/>
              <a:t>768.13</a:t>
            </a:r>
            <a:endParaRPr lang="en-US" dirty="0"/>
          </a:p>
        </p:txBody>
      </p:sp>
      <p:sp>
        <p:nvSpPr>
          <p:cNvPr id="3" name="Content Placeholder 2"/>
          <p:cNvSpPr>
            <a:spLocks noGrp="1"/>
          </p:cNvSpPr>
          <p:nvPr>
            <p:ph idx="1"/>
          </p:nvPr>
        </p:nvSpPr>
        <p:spPr>
          <a:xfrm>
            <a:off x="152400" y="1600200"/>
            <a:ext cx="8763000" cy="5105400"/>
          </a:xfrm>
        </p:spPr>
        <p:txBody>
          <a:bodyPr>
            <a:normAutofit fontScale="55000" lnSpcReduction="20000"/>
          </a:bodyPr>
          <a:lstStyle/>
          <a:p>
            <a:r>
              <a:rPr lang="en-US" dirty="0">
                <a:solidFill>
                  <a:srgbClr val="FF0000"/>
                </a:solidFill>
              </a:rPr>
              <a:t>Any person, including those licensed to practice medicine, who gratuitously and in good faith renders emergency care or treatment either in direct response to emergency situations related to and arising out of a public health emergency, a state of emergency or at the scene of an emergency outside of a hospital, doctor’s office, or other place having proper medical equipment, without objection of the injured victim or victims thereof, shall not be held liable for any civil damages as a result of such care or treatment or as a result of any act or failure to act in providing or arranging further medical treatment where the person acts as an ordinary reasonably prudent person would have acted under the same or similar circumstances.</a:t>
            </a:r>
          </a:p>
          <a:p>
            <a:r>
              <a:rPr lang="en-US" dirty="0">
                <a:solidFill>
                  <a:srgbClr val="FF0000"/>
                </a:solidFill>
              </a:rPr>
              <a:t>Any health care provider, including a hospital providing emergency services shall not be held liable for any civil damages as a result of such medical care or treatment unless such damages result from providing, or failing to provide, medical care or treatment under circumstances demonstrating a reckless disregard for the consequences so as to affect the life or health of another</a:t>
            </a:r>
          </a:p>
          <a:p>
            <a:pPr lvl="1"/>
            <a:r>
              <a:rPr lang="en-US" dirty="0">
                <a:solidFill>
                  <a:srgbClr val="FF0000"/>
                </a:solidFill>
              </a:rPr>
              <a:t>“reckless disregard” as it applies to a given health care provider rendering emergency medical services shall be such conduct that a health care provider knew or should have known, at the time such services were rendered, created an unreasonable risk of injury so as to affect the life or health of another, and such risk was substantially greater than that which is necessary to make the conduct negligent</a:t>
            </a:r>
          </a:p>
          <a:p>
            <a:r>
              <a:rPr lang="en-US" dirty="0">
                <a:solidFill>
                  <a:srgbClr val="FF0000"/>
                </a:solidFill>
              </a:rPr>
              <a:t>The immunity provided by this paragraph does not apply to damages as a result of any act or omission of providing medical care or treatment unrelated to the original situation that demanded immediate medical attention</a:t>
            </a:r>
          </a:p>
        </p:txBody>
      </p:sp>
    </p:spTree>
    <p:extLst>
      <p:ext uri="{BB962C8B-B14F-4D97-AF65-F5344CB8AC3E}">
        <p14:creationId xmlns:p14="http://schemas.microsoft.com/office/powerpoint/2010/main" val="352677061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91600" cy="1143000"/>
          </a:xfrm>
        </p:spPr>
        <p:txBody>
          <a:bodyPr>
            <a:noAutofit/>
          </a:bodyPr>
          <a:lstStyle/>
          <a:p>
            <a:r>
              <a:rPr lang="en-US" sz="2400" dirty="0"/>
              <a:t>Florida’s Prescribing Limit Law for Schedule II Opioids for Acute Pain</a:t>
            </a:r>
            <a:br>
              <a:rPr lang="en-US" sz="2400" dirty="0"/>
            </a:br>
            <a:r>
              <a:rPr lang="en-US" sz="2400" dirty="0" err="1"/>
              <a:t>Fl</a:t>
            </a:r>
            <a:r>
              <a:rPr lang="en-US" sz="2400" dirty="0"/>
              <a:t> Stat. 456.44</a:t>
            </a:r>
          </a:p>
        </p:txBody>
      </p:sp>
      <p:sp>
        <p:nvSpPr>
          <p:cNvPr id="3" name="Content Placeholder 2"/>
          <p:cNvSpPr>
            <a:spLocks noGrp="1"/>
          </p:cNvSpPr>
          <p:nvPr>
            <p:ph idx="1"/>
          </p:nvPr>
        </p:nvSpPr>
        <p:spPr>
          <a:xfrm>
            <a:off x="609600" y="1417638"/>
            <a:ext cx="8229600" cy="5135562"/>
          </a:xfrm>
        </p:spPr>
        <p:txBody>
          <a:bodyPr>
            <a:normAutofit fontScale="55000" lnSpcReduction="20000"/>
          </a:bodyPr>
          <a:lstStyle/>
          <a:p>
            <a:r>
              <a:rPr lang="en-US" dirty="0"/>
              <a:t>Signed by Rick Scott on March 19, 2018 and went into effect on July 1, 2018</a:t>
            </a:r>
          </a:p>
          <a:p>
            <a:r>
              <a:rPr lang="en-US" dirty="0"/>
              <a:t>HB 21 – Changes to Prescribing</a:t>
            </a:r>
          </a:p>
          <a:p>
            <a:r>
              <a:rPr lang="en-US" dirty="0"/>
              <a:t>For acute pain, Schedule II prescriptions for opioid drugs are limited to a 3 day supply, but a 7 day supply may be prescribed if the following conditions are met: </a:t>
            </a:r>
          </a:p>
          <a:p>
            <a:pPr lvl="1"/>
            <a:r>
              <a:rPr lang="en-US" dirty="0"/>
              <a:t>The prescriber believes in their professional judgment that more than a 3 day supply is “medically necessary” to treat the patient’s pain as an acute medical condition</a:t>
            </a:r>
          </a:p>
          <a:p>
            <a:pPr lvl="1"/>
            <a:r>
              <a:rPr lang="en-US" dirty="0"/>
              <a:t>The prescriber must indicate “ACUTE PAIN EXCEPTION” on the prescription</a:t>
            </a:r>
          </a:p>
          <a:p>
            <a:pPr lvl="1"/>
            <a:r>
              <a:rPr lang="en-US" dirty="0"/>
              <a:t>The prescriber must adequately document in the patient’s medical records the acute medical condition and lack of alternative treatment options to justify their deviation from the 3 day supply limit</a:t>
            </a:r>
          </a:p>
          <a:p>
            <a:pPr lvl="1"/>
            <a:r>
              <a:rPr lang="en-US" dirty="0"/>
              <a:t>For treatment of pain other than acute pain, the prescriber must indicate “NONACUTE PAIN” on the prescription for Schedule II opioid drugs</a:t>
            </a:r>
          </a:p>
          <a:p>
            <a:pPr lvl="1"/>
            <a:r>
              <a:rPr lang="en-US" dirty="0"/>
              <a:t>An emergency opioid antagonist (naloxone) must be prescribed concurrently whenever a prescriber prescribes a Schedule II controlled substance for a patient with traumatic injury with an Injury Severity Score of 9 or more</a:t>
            </a:r>
          </a:p>
          <a:p>
            <a:r>
              <a:rPr lang="en-US" dirty="0"/>
              <a:t>Exceptions for cancer, terminal illness, palliative care, traumatic injury (severity score of 9 or greater)</a:t>
            </a:r>
          </a:p>
          <a:p>
            <a:pPr lvl="1"/>
            <a:r>
              <a:rPr lang="en-US" dirty="0"/>
              <a:t>Acute pain is defined in this law as “the normal, predicted, physiological, and time-limited response to an adverse chemical, thermal, or mechanical stimulus associated with surgery, trauma, or acute illness”</a:t>
            </a:r>
          </a:p>
          <a:p>
            <a:r>
              <a:rPr lang="en-US" dirty="0"/>
              <a:t>All prescribers of controlled substances must complete a board approved 2 hour CE course and must do so each time they renew their license</a:t>
            </a:r>
          </a:p>
        </p:txBody>
      </p:sp>
    </p:spTree>
    <p:extLst>
      <p:ext uri="{BB962C8B-B14F-4D97-AF65-F5344CB8AC3E}">
        <p14:creationId xmlns:p14="http://schemas.microsoft.com/office/powerpoint/2010/main" val="999855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US" sz="2400" dirty="0"/>
              <a:t>Florida’s Prescribing Limit Law for Schedule II Opioids for Acute Pain</a:t>
            </a:r>
            <a:br>
              <a:rPr lang="en-US" sz="2400" dirty="0"/>
            </a:br>
            <a:r>
              <a:rPr lang="en-US" sz="2400" dirty="0" err="1"/>
              <a:t>Fl</a:t>
            </a:r>
            <a:r>
              <a:rPr lang="en-US" sz="2400" dirty="0"/>
              <a:t> Stat. 456.44</a:t>
            </a:r>
          </a:p>
        </p:txBody>
      </p:sp>
      <p:sp>
        <p:nvSpPr>
          <p:cNvPr id="3" name="Content Placeholder 2"/>
          <p:cNvSpPr>
            <a:spLocks noGrp="1"/>
          </p:cNvSpPr>
          <p:nvPr>
            <p:ph idx="1"/>
          </p:nvPr>
        </p:nvSpPr>
        <p:spPr>
          <a:xfrm>
            <a:off x="457200" y="1600200"/>
            <a:ext cx="8077199" cy="5105400"/>
          </a:xfrm>
        </p:spPr>
        <p:txBody>
          <a:bodyPr>
            <a:normAutofit fontScale="47500" lnSpcReduction="20000"/>
          </a:bodyPr>
          <a:lstStyle/>
          <a:p>
            <a:pPr marL="0" indent="0">
              <a:buNone/>
            </a:pPr>
            <a:r>
              <a:rPr lang="en-US" dirty="0"/>
              <a:t>Changes to PDMP</a:t>
            </a:r>
          </a:p>
          <a:p>
            <a:r>
              <a:rPr lang="en-US" dirty="0"/>
              <a:t>Originally, only dispensers were required to report to the PDMP after dispensing a prescription</a:t>
            </a:r>
          </a:p>
          <a:p>
            <a:pPr lvl="1"/>
            <a:r>
              <a:rPr lang="en-US" dirty="0"/>
              <a:t>Must report for dispensing of Schedules II, III, IV &amp; V – Schedule V is a new requirement; dispensers and pharmacies didn’t used to have to report that </a:t>
            </a:r>
          </a:p>
          <a:p>
            <a:r>
              <a:rPr lang="en-US" dirty="0"/>
              <a:t>With the new law, now prescribers and dispensers or their designees must consult the PDMP to review a patient’s controlled substance dispensing history before prescribing or dispensing a controlled substance for a patient age 16 or older</a:t>
            </a:r>
          </a:p>
          <a:p>
            <a:pPr lvl="1"/>
            <a:r>
              <a:rPr lang="en-US" dirty="0"/>
              <a:t>Does not apply for prescribing or dispensing a </a:t>
            </a:r>
            <a:r>
              <a:rPr lang="en-US" dirty="0" err="1"/>
              <a:t>nonopioid</a:t>
            </a:r>
            <a:r>
              <a:rPr lang="en-US" dirty="0"/>
              <a:t> controlled substance listed in Schedule V</a:t>
            </a:r>
          </a:p>
          <a:p>
            <a:r>
              <a:rPr lang="en-US" dirty="0"/>
              <a:t>Also, before dispensing a controlled substance to a person they do not know, the pharmacist must require the person purchasing, receiving, or picking up the controlled substance to show ID (e.g. driver’s license, state ID, passport, military ID, </a:t>
            </a:r>
            <a:r>
              <a:rPr lang="en-US" dirty="0" err="1"/>
              <a:t>etc</a:t>
            </a:r>
            <a:r>
              <a:rPr lang="en-US" dirty="0"/>
              <a:t>); PDMP also requires the pharmacist to report the pick up person’s identity to the PDMP</a:t>
            </a:r>
          </a:p>
          <a:p>
            <a:pPr lvl="1"/>
            <a:r>
              <a:rPr lang="en-US" dirty="0"/>
              <a:t>If the person does not have the proper ID, the pharmacist may verify the validity of the prescription and the identity of the patient with the prescriber or his or her authorized agent</a:t>
            </a:r>
          </a:p>
          <a:p>
            <a:pPr lvl="1"/>
            <a:r>
              <a:rPr lang="en-US" dirty="0"/>
              <a:t>Verification of health plan eligibility through a real time inquiry is considered proper identification</a:t>
            </a:r>
          </a:p>
          <a:p>
            <a:r>
              <a:rPr lang="en-US" dirty="0"/>
              <a:t>If prescribers or dispensers fail to consult the PDMP they must document in the medical record/prescription record why they did not consult the system and they shall not prescribe or dispense greater than a 3 day supply of controlled substance to the patient </a:t>
            </a:r>
          </a:p>
          <a:p>
            <a:pPr lvl="1"/>
            <a:r>
              <a:rPr lang="en-US" dirty="0"/>
              <a:t>First offense will be a citation, then disciplinary action will be taken</a:t>
            </a:r>
          </a:p>
          <a:p>
            <a:r>
              <a:rPr lang="en-US" dirty="0"/>
              <a:t>The PDMP is also moving to a new platform that will go live on April 18 called PMP </a:t>
            </a:r>
            <a:r>
              <a:rPr lang="en-US" dirty="0" err="1"/>
              <a:t>AWARxE</a:t>
            </a:r>
            <a:endParaRPr lang="en-US" dirty="0"/>
          </a:p>
        </p:txBody>
      </p:sp>
    </p:spTree>
    <p:extLst>
      <p:ext uri="{BB962C8B-B14F-4D97-AF65-F5344CB8AC3E}">
        <p14:creationId xmlns:p14="http://schemas.microsoft.com/office/powerpoint/2010/main" val="128496630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fontScale="85000" lnSpcReduction="20000"/>
          </a:bodyPr>
          <a:lstStyle/>
          <a:p>
            <a:r>
              <a:rPr lang="en-US" dirty="0"/>
              <a:t>If a prescribing practitioner forgets to write “ACUTE PAIN EXCEPTION” or “NONACUTE PAIN” on a prescription for a Schedule II opioid, may the pharmacist confirm with the prescriber and annotate the prescription?</a:t>
            </a:r>
          </a:p>
          <a:p>
            <a:pPr lvl="1"/>
            <a:r>
              <a:rPr lang="en-US" dirty="0"/>
              <a:t>Yes. If a prescription for a Schedule II opioid does not meet the requirements as specified in Section 456.44, F.S., the pharmacist should follow their current standard policy and procedures by contacting the prescribing practitioner to verify written information contained within the prescription. </a:t>
            </a:r>
          </a:p>
          <a:p>
            <a:pPr lvl="1"/>
            <a:r>
              <a:rPr lang="en-US" dirty="0"/>
              <a:t>Any deviation or change in the prescription should be promptly reduced to writing and properly annotated based on your current pharmacy practice</a:t>
            </a:r>
          </a:p>
        </p:txBody>
      </p:sp>
      <p:sp>
        <p:nvSpPr>
          <p:cNvPr id="4" name="TextBox 3"/>
          <p:cNvSpPr txBox="1"/>
          <p:nvPr/>
        </p:nvSpPr>
        <p:spPr>
          <a:xfrm>
            <a:off x="471854" y="6308725"/>
            <a:ext cx="5105400" cy="369332"/>
          </a:xfrm>
          <a:prstGeom prst="rect">
            <a:avLst/>
          </a:prstGeom>
          <a:noFill/>
        </p:spPr>
        <p:txBody>
          <a:bodyPr wrap="square" rtlCol="0">
            <a:spAutoFit/>
          </a:bodyPr>
          <a:lstStyle/>
          <a:p>
            <a:r>
              <a:rPr lang="en-US"/>
              <a:t>http://www.flhealthsource.gov/FloridaTakeControl/</a:t>
            </a:r>
            <a:endParaRPr lang="en-US" dirty="0"/>
          </a:p>
        </p:txBody>
      </p:sp>
    </p:spTree>
    <p:extLst>
      <p:ext uri="{BB962C8B-B14F-4D97-AF65-F5344CB8AC3E}">
        <p14:creationId xmlns:p14="http://schemas.microsoft.com/office/powerpoint/2010/main" val="270971911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a:bodyPr>
          <a:lstStyle/>
          <a:p>
            <a:r>
              <a:rPr lang="en-US" dirty="0"/>
              <a:t>Does a prescribing practitioner need to write the words “Acute Pain” or “Acute Pain – 3 Days” on a prescription for a patient experiencing acute pain?</a:t>
            </a:r>
          </a:p>
          <a:p>
            <a:pPr lvl="1"/>
            <a:r>
              <a:rPr lang="en-US" dirty="0"/>
              <a:t>No. The law does not require the words “Acute Pain” to be written on a prescription, but rather the words “ACUTE PAIN EXCEPTION” for prescriptions greater than a 3-day and up to a 7-day supply. Please see Section 456.44(5)(a)(2), F.S. </a:t>
            </a:r>
          </a:p>
        </p:txBody>
      </p:sp>
      <p:sp>
        <p:nvSpPr>
          <p:cNvPr id="4" name="TextBox 3"/>
          <p:cNvSpPr txBox="1"/>
          <p:nvPr/>
        </p:nvSpPr>
        <p:spPr>
          <a:xfrm>
            <a:off x="471854" y="6308725"/>
            <a:ext cx="5105400" cy="369332"/>
          </a:xfrm>
          <a:prstGeom prst="rect">
            <a:avLst/>
          </a:prstGeom>
          <a:noFill/>
        </p:spPr>
        <p:txBody>
          <a:bodyPr wrap="square" rtlCol="0">
            <a:spAutoFit/>
          </a:bodyPr>
          <a:lstStyle/>
          <a:p>
            <a:r>
              <a:rPr lang="en-US"/>
              <a:t>http://www.flhealthsource.gov/FloridaTakeControl/</a:t>
            </a:r>
            <a:endParaRPr lang="en-US" dirty="0"/>
          </a:p>
        </p:txBody>
      </p:sp>
    </p:spTree>
    <p:extLst>
      <p:ext uri="{BB962C8B-B14F-4D97-AF65-F5344CB8AC3E}">
        <p14:creationId xmlns:p14="http://schemas.microsoft.com/office/powerpoint/2010/main" val="64518703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fontScale="92500" lnSpcReduction="20000"/>
          </a:bodyPr>
          <a:lstStyle/>
          <a:p>
            <a:r>
              <a:rPr lang="en-US" dirty="0"/>
              <a:t>Do the 3-day or up to 7-day supply limits in the law mean that the prescription expires 3 days or 7 days after it is written? </a:t>
            </a:r>
          </a:p>
          <a:p>
            <a:pPr lvl="1"/>
            <a:r>
              <a:rPr lang="en-US" dirty="0"/>
              <a:t>No. The law provides that for the treatment of acute pain, a prescription for an opioid drug listed as a Schedule II controlled substance in s. 893.03 or 21 U.S.C. s. 812 may not exceed a 3-day supply, except that up to a 7-day supply may be prescribed if certain conditions are met. The “3-day” and “7-day” applies to the supply of the opioid drug listed as a Schedule II controlled substance, not the number of days after the prescription is written for which it is still valid. </a:t>
            </a:r>
          </a:p>
        </p:txBody>
      </p:sp>
      <p:sp>
        <p:nvSpPr>
          <p:cNvPr id="4" name="TextBox 3"/>
          <p:cNvSpPr txBox="1"/>
          <p:nvPr/>
        </p:nvSpPr>
        <p:spPr>
          <a:xfrm>
            <a:off x="471854" y="6308725"/>
            <a:ext cx="5105400" cy="369332"/>
          </a:xfrm>
          <a:prstGeom prst="rect">
            <a:avLst/>
          </a:prstGeom>
          <a:noFill/>
        </p:spPr>
        <p:txBody>
          <a:bodyPr wrap="square" rtlCol="0">
            <a:spAutoFit/>
          </a:bodyPr>
          <a:lstStyle/>
          <a:p>
            <a:r>
              <a:rPr lang="en-US"/>
              <a:t>http://www.flhealthsource.gov/FloridaTakeControl/</a:t>
            </a:r>
            <a:endParaRPr lang="en-US" dirty="0"/>
          </a:p>
        </p:txBody>
      </p:sp>
    </p:spTree>
    <p:extLst>
      <p:ext uri="{BB962C8B-B14F-4D97-AF65-F5344CB8AC3E}">
        <p14:creationId xmlns:p14="http://schemas.microsoft.com/office/powerpoint/2010/main" val="23097665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a:bodyPr>
          <a:lstStyle/>
          <a:p>
            <a:r>
              <a:rPr lang="en-US" dirty="0"/>
              <a:t>Do the 3-day and up to 7-day supply limits apply to all opioid drugs listed as Schedule II controlled substances?</a:t>
            </a:r>
          </a:p>
          <a:p>
            <a:pPr lvl="1"/>
            <a:r>
              <a:rPr lang="en-US" dirty="0"/>
              <a:t>No. For example, the day supply limits do not apply to </a:t>
            </a:r>
            <a:r>
              <a:rPr lang="en-US" dirty="0" err="1"/>
              <a:t>Hycodan</a:t>
            </a:r>
            <a:r>
              <a:rPr lang="en-US" dirty="0"/>
              <a:t>® Cough Syrup for a patient who is being treated for an unrelenting cough or to Ritalin® for a patient being treated for ADHD. The 3-day and up to 7-day limits apply to Schedule II opioids prescribed for the treatment of acute pain</a:t>
            </a:r>
          </a:p>
        </p:txBody>
      </p:sp>
      <p:sp>
        <p:nvSpPr>
          <p:cNvPr id="4" name="TextBox 3"/>
          <p:cNvSpPr txBox="1"/>
          <p:nvPr/>
        </p:nvSpPr>
        <p:spPr>
          <a:xfrm>
            <a:off x="471854" y="6308725"/>
            <a:ext cx="5105400" cy="369332"/>
          </a:xfrm>
          <a:prstGeom prst="rect">
            <a:avLst/>
          </a:prstGeom>
          <a:noFill/>
        </p:spPr>
        <p:txBody>
          <a:bodyPr wrap="square" rtlCol="0">
            <a:spAutoFit/>
          </a:bodyPr>
          <a:lstStyle/>
          <a:p>
            <a:r>
              <a:rPr lang="en-US"/>
              <a:t>http://www.flhealthsource.gov/FloridaTakeControl/</a:t>
            </a:r>
            <a:endParaRPr lang="en-US" dirty="0"/>
          </a:p>
        </p:txBody>
      </p:sp>
    </p:spTree>
    <p:extLst>
      <p:ext uri="{BB962C8B-B14F-4D97-AF65-F5344CB8AC3E}">
        <p14:creationId xmlns:p14="http://schemas.microsoft.com/office/powerpoint/2010/main" val="16751617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a:bodyPr>
          <a:lstStyle/>
          <a:p>
            <a:r>
              <a:rPr lang="en-US" dirty="0"/>
              <a:t>Can the pharmacy fill a controlled substance prescription from an out of state prescriber?</a:t>
            </a:r>
          </a:p>
          <a:p>
            <a:pPr lvl="1"/>
            <a:r>
              <a:rPr lang="en-US" dirty="0"/>
              <a:t>The law is silent and does not reference the filling of out-of-state prescriptions (which may or may not comply with Florida’s new requirements). The law does not set forth a prohibition on filling them.</a:t>
            </a:r>
          </a:p>
        </p:txBody>
      </p:sp>
      <p:sp>
        <p:nvSpPr>
          <p:cNvPr id="4" name="TextBox 3"/>
          <p:cNvSpPr txBox="1"/>
          <p:nvPr/>
        </p:nvSpPr>
        <p:spPr>
          <a:xfrm>
            <a:off x="471854" y="6308725"/>
            <a:ext cx="5105400" cy="369332"/>
          </a:xfrm>
          <a:prstGeom prst="rect">
            <a:avLst/>
          </a:prstGeom>
          <a:noFill/>
        </p:spPr>
        <p:txBody>
          <a:bodyPr wrap="square" rtlCol="0">
            <a:spAutoFit/>
          </a:bodyPr>
          <a:lstStyle/>
          <a:p>
            <a:r>
              <a:rPr lang="en-US"/>
              <a:t>http://www.flhealthsource.gov/FloridaTakeControl/</a:t>
            </a:r>
            <a:endParaRPr lang="en-US" dirty="0"/>
          </a:p>
        </p:txBody>
      </p:sp>
    </p:spTree>
    <p:extLst>
      <p:ext uri="{BB962C8B-B14F-4D97-AF65-F5344CB8AC3E}">
        <p14:creationId xmlns:p14="http://schemas.microsoft.com/office/powerpoint/2010/main" val="371447960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FAQs on New Opioid Limit Law from FL Department of Health</a:t>
            </a:r>
          </a:p>
        </p:txBody>
      </p:sp>
      <p:sp>
        <p:nvSpPr>
          <p:cNvPr id="3" name="Content Placeholder 2"/>
          <p:cNvSpPr>
            <a:spLocks noGrp="1"/>
          </p:cNvSpPr>
          <p:nvPr>
            <p:ph idx="1"/>
          </p:nvPr>
        </p:nvSpPr>
        <p:spPr/>
        <p:txBody>
          <a:bodyPr>
            <a:normAutofit fontScale="70000" lnSpcReduction="20000"/>
          </a:bodyPr>
          <a:lstStyle/>
          <a:p>
            <a:r>
              <a:rPr lang="en-US" dirty="0"/>
              <a:t>If a patient is concurrently prescribed an emergency opioid antagonist when prescribed a Schedule II controlled substance for the treatment of pain related to a traumatic injury with an Injury Severity Score of 9 or greater, is the pharmacist allowed to dispense the Schedule II controlled substance to the patient if the patient cannot afford to or will not have the emergency opioid antagonist prescription filled?</a:t>
            </a:r>
          </a:p>
          <a:p>
            <a:pPr lvl="1"/>
            <a:r>
              <a:rPr lang="en-US" dirty="0"/>
              <a:t>The law does not have any express language that prohibits the dispensing of the Schedule II controlled substance if the patient cannot afford to or will not have the prescription filled for an emergency opioid antagonist. The only requirement set forth in the law is that the prescriber must prescribe the emergency opioid antagonist for the treatment of pain related to a traumatic injury with an Injury Severity Score of 9 or greater. (s. 456.44(6), F.S.)</a:t>
            </a:r>
          </a:p>
        </p:txBody>
      </p:sp>
    </p:spTree>
    <p:extLst>
      <p:ext uri="{BB962C8B-B14F-4D97-AF65-F5344CB8AC3E}">
        <p14:creationId xmlns:p14="http://schemas.microsoft.com/office/powerpoint/2010/main" val="26970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609600" y="533400"/>
            <a:ext cx="7772400" cy="1143000"/>
          </a:xfrm>
        </p:spPr>
        <p:txBody>
          <a:bodyPr/>
          <a:lstStyle/>
          <a:p>
            <a:r>
              <a:rPr lang="en-US" altLang="en-US"/>
              <a:t>Chapter 893</a:t>
            </a:r>
          </a:p>
        </p:txBody>
      </p:sp>
      <p:sp>
        <p:nvSpPr>
          <p:cNvPr id="185347" name="Rectangle 3"/>
          <p:cNvSpPr>
            <a:spLocks noGrp="1" noChangeArrowheads="1"/>
          </p:cNvSpPr>
          <p:nvPr>
            <p:ph type="body" idx="1"/>
          </p:nvPr>
        </p:nvSpPr>
        <p:spPr>
          <a:xfrm>
            <a:off x="533400" y="1600200"/>
            <a:ext cx="8001000" cy="4800600"/>
          </a:xfrm>
        </p:spPr>
        <p:txBody>
          <a:bodyPr>
            <a:normAutofit lnSpcReduction="10000"/>
          </a:bodyPr>
          <a:lstStyle/>
          <a:p>
            <a:r>
              <a:rPr lang="en-US" altLang="en-US" dirty="0"/>
              <a:t>Chapter 893 is within Title XLVI of the Florida Statutes.  </a:t>
            </a:r>
          </a:p>
          <a:p>
            <a:pPr lvl="1"/>
            <a:r>
              <a:rPr lang="en-US" altLang="en-US" dirty="0"/>
              <a:t>What is Title XLVI?</a:t>
            </a:r>
          </a:p>
          <a:p>
            <a:pPr lvl="2"/>
            <a:r>
              <a:rPr lang="en-US" altLang="en-US" dirty="0"/>
              <a:t>CRIMES – title containing statutes addressing crimes (homicide, assault, battery, robbery, </a:t>
            </a:r>
            <a:r>
              <a:rPr lang="en-US" altLang="en-US" dirty="0" err="1"/>
              <a:t>etc</a:t>
            </a:r>
            <a:r>
              <a:rPr lang="en-US" altLang="en-US" dirty="0"/>
              <a:t>)</a:t>
            </a:r>
          </a:p>
          <a:p>
            <a:r>
              <a:rPr lang="en-US" altLang="en-US" dirty="0"/>
              <a:t>What is the title’s more appropriate name?</a:t>
            </a:r>
          </a:p>
          <a:p>
            <a:pPr lvl="1"/>
            <a:r>
              <a:rPr lang="en-US" altLang="en-US" dirty="0"/>
              <a:t>893.001 - Florida Comprehensive Drug Abuse Prevention and Control Act</a:t>
            </a:r>
          </a:p>
          <a:p>
            <a:r>
              <a:rPr lang="en-US" altLang="en-US" dirty="0"/>
              <a:t>Who is defined as a practitioner in FL and allowed to prescribe controlled substances?</a:t>
            </a:r>
          </a:p>
        </p:txBody>
      </p:sp>
    </p:spTree>
    <p:extLst>
      <p:ext uri="{BB962C8B-B14F-4D97-AF65-F5344CB8AC3E}">
        <p14:creationId xmlns:p14="http://schemas.microsoft.com/office/powerpoint/2010/main" val="3157459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normAutofit/>
          </a:bodyPr>
          <a:lstStyle/>
          <a:p>
            <a:r>
              <a:rPr lang="en-US" altLang="en-US" sz="2800" dirty="0">
                <a:latin typeface="+mn-lt"/>
              </a:rPr>
              <a:t>Definitions </a:t>
            </a:r>
            <a:br>
              <a:rPr lang="en-US" altLang="en-US" sz="2800" dirty="0">
                <a:latin typeface="+mn-lt"/>
              </a:rPr>
            </a:br>
            <a:r>
              <a:rPr lang="en-US" altLang="en-US" sz="2800" dirty="0">
                <a:latin typeface="+mn-lt"/>
              </a:rPr>
              <a:t>Fla. Stat. § </a:t>
            </a:r>
            <a:r>
              <a:rPr lang="en-US" altLang="en-US" sz="2800" dirty="0">
                <a:solidFill>
                  <a:schemeClr val="tx1"/>
                </a:solidFill>
                <a:latin typeface="+mn-lt"/>
              </a:rPr>
              <a:t>893.02(23)</a:t>
            </a:r>
            <a:r>
              <a:rPr lang="en-US" altLang="en-US" sz="2800" dirty="0">
                <a:latin typeface="+mn-lt"/>
              </a:rPr>
              <a:t> </a:t>
            </a:r>
          </a:p>
        </p:txBody>
      </p:sp>
      <p:sp>
        <p:nvSpPr>
          <p:cNvPr id="186371" name="Rectangle 3"/>
          <p:cNvSpPr>
            <a:spLocks noGrp="1" noChangeArrowheads="1"/>
          </p:cNvSpPr>
          <p:nvPr>
            <p:ph type="body" idx="1"/>
          </p:nvPr>
        </p:nvSpPr>
        <p:spPr>
          <a:xfrm>
            <a:off x="457200" y="1600200"/>
            <a:ext cx="8229600" cy="5029200"/>
          </a:xfrm>
        </p:spPr>
        <p:txBody>
          <a:bodyPr>
            <a:normAutofit fontScale="55000" lnSpcReduction="20000"/>
          </a:bodyPr>
          <a:lstStyle/>
          <a:p>
            <a:pPr>
              <a:lnSpc>
                <a:spcPct val="90000"/>
              </a:lnSpc>
              <a:buFontTx/>
              <a:buNone/>
            </a:pPr>
            <a:r>
              <a:rPr lang="en-US" altLang="en-US" sz="2800" dirty="0"/>
              <a:t>"</a:t>
            </a:r>
            <a:r>
              <a:rPr lang="en-US" altLang="en-US" sz="2800" dirty="0">
                <a:solidFill>
                  <a:srgbClr val="FF0000"/>
                </a:solidFill>
              </a:rPr>
              <a:t>Practitioner" means:</a:t>
            </a:r>
          </a:p>
          <a:p>
            <a:pPr>
              <a:lnSpc>
                <a:spcPct val="90000"/>
              </a:lnSpc>
              <a:buFontTx/>
              <a:buNone/>
            </a:pPr>
            <a:endParaRPr lang="en-US" altLang="en-US" sz="2800" dirty="0">
              <a:solidFill>
                <a:srgbClr val="FF0000"/>
              </a:solidFill>
            </a:endParaRPr>
          </a:p>
          <a:p>
            <a:pPr>
              <a:lnSpc>
                <a:spcPct val="90000"/>
              </a:lnSpc>
            </a:pPr>
            <a:r>
              <a:rPr lang="en-US" altLang="en-US" sz="2800" dirty="0">
                <a:solidFill>
                  <a:srgbClr val="FF0000"/>
                </a:solidFill>
              </a:rPr>
              <a:t>a physician licensed pursuant to chapter 458 (MD)</a:t>
            </a:r>
          </a:p>
          <a:p>
            <a:pPr>
              <a:lnSpc>
                <a:spcPct val="90000"/>
              </a:lnSpc>
            </a:pPr>
            <a:r>
              <a:rPr lang="en-US" altLang="en-US" sz="2800" dirty="0">
                <a:solidFill>
                  <a:srgbClr val="FF0000"/>
                </a:solidFill>
              </a:rPr>
              <a:t>a dentist licensed pursuant to chapter 466 (DDS/DMD)</a:t>
            </a:r>
          </a:p>
          <a:p>
            <a:pPr>
              <a:lnSpc>
                <a:spcPct val="90000"/>
              </a:lnSpc>
            </a:pPr>
            <a:r>
              <a:rPr lang="en-US" altLang="en-US" sz="2800" dirty="0">
                <a:solidFill>
                  <a:srgbClr val="FF0000"/>
                </a:solidFill>
              </a:rPr>
              <a:t>a veterinarian licensed pursuant to chapter 474, (DVM) </a:t>
            </a:r>
          </a:p>
          <a:p>
            <a:pPr>
              <a:lnSpc>
                <a:spcPct val="90000"/>
              </a:lnSpc>
            </a:pPr>
            <a:r>
              <a:rPr lang="en-US" altLang="en-US" sz="2800" dirty="0">
                <a:solidFill>
                  <a:srgbClr val="FF0000"/>
                </a:solidFill>
              </a:rPr>
              <a:t>an osteopathic physician licensed pursuant to chapter 459 (DO)</a:t>
            </a:r>
          </a:p>
          <a:p>
            <a:pPr>
              <a:lnSpc>
                <a:spcPct val="90000"/>
              </a:lnSpc>
            </a:pPr>
            <a:r>
              <a:rPr lang="en-US" altLang="en-US" sz="2800" dirty="0">
                <a:solidFill>
                  <a:srgbClr val="FF0000"/>
                </a:solidFill>
              </a:rPr>
              <a:t>an advanced registered nurse practitioner licensed under chapter 464 (ARNP)</a:t>
            </a:r>
          </a:p>
          <a:p>
            <a:pPr>
              <a:lnSpc>
                <a:spcPct val="90000"/>
              </a:lnSpc>
            </a:pPr>
            <a:r>
              <a:rPr lang="en-US" altLang="en-US" sz="2800" dirty="0">
                <a:solidFill>
                  <a:srgbClr val="FF0000"/>
                </a:solidFill>
              </a:rPr>
              <a:t>a psychiatric nurse as defined in s. 394.455 [ARNP + PMHNP-BC]</a:t>
            </a:r>
          </a:p>
          <a:p>
            <a:pPr>
              <a:lnSpc>
                <a:spcPct val="90000"/>
              </a:lnSpc>
            </a:pPr>
            <a:r>
              <a:rPr lang="en-US" altLang="en-US" sz="2800" dirty="0">
                <a:solidFill>
                  <a:srgbClr val="FF0000"/>
                </a:solidFill>
              </a:rPr>
              <a:t>a naturopath licensed under chapter 462 (ND)</a:t>
            </a:r>
          </a:p>
          <a:p>
            <a:pPr>
              <a:lnSpc>
                <a:spcPct val="90000"/>
              </a:lnSpc>
            </a:pPr>
            <a:r>
              <a:rPr lang="en-US" altLang="en-US" sz="2800" dirty="0">
                <a:solidFill>
                  <a:srgbClr val="FF0000"/>
                </a:solidFill>
              </a:rPr>
              <a:t>a physician assistant licensed under 458 or 459 (PA)</a:t>
            </a:r>
          </a:p>
          <a:p>
            <a:pPr>
              <a:lnSpc>
                <a:spcPct val="90000"/>
              </a:lnSpc>
            </a:pPr>
            <a:r>
              <a:rPr lang="en-US" altLang="en-US" sz="2800" dirty="0">
                <a:solidFill>
                  <a:srgbClr val="FF0000"/>
                </a:solidFill>
              </a:rPr>
              <a:t>a certified optometrist licensed pursuant to chapter 463, (OD)</a:t>
            </a:r>
          </a:p>
          <a:p>
            <a:pPr>
              <a:lnSpc>
                <a:spcPct val="90000"/>
              </a:lnSpc>
            </a:pPr>
            <a:r>
              <a:rPr lang="en-US" altLang="en-US" sz="2800" dirty="0">
                <a:solidFill>
                  <a:srgbClr val="FF0000"/>
                </a:solidFill>
              </a:rPr>
              <a:t>a podiatric physician licensed pursuant to chapter 461 (DPM)</a:t>
            </a:r>
          </a:p>
          <a:p>
            <a:pPr marL="0" indent="0">
              <a:lnSpc>
                <a:spcPct val="90000"/>
              </a:lnSpc>
              <a:buNone/>
            </a:pPr>
            <a:r>
              <a:rPr lang="en-US" altLang="en-US" sz="2800" dirty="0"/>
              <a:t>    </a:t>
            </a:r>
          </a:p>
          <a:p>
            <a:pPr marL="0" indent="0">
              <a:lnSpc>
                <a:spcPct val="90000"/>
              </a:lnSpc>
              <a:buNone/>
            </a:pPr>
            <a:r>
              <a:rPr lang="en-US" altLang="en-US" sz="2800" dirty="0"/>
              <a:t>provided such practitioner holds a valid federal controlled substance registry number. </a:t>
            </a:r>
          </a:p>
          <a:p>
            <a:pPr marL="0" indent="0">
              <a:lnSpc>
                <a:spcPct val="90000"/>
              </a:lnSpc>
              <a:buNone/>
            </a:pPr>
            <a:endParaRPr lang="en-US" altLang="en-US" sz="2800" dirty="0">
              <a:solidFill>
                <a:srgbClr val="FF0000"/>
              </a:solidFill>
            </a:endParaRPr>
          </a:p>
          <a:p>
            <a:pPr marL="0" indent="0">
              <a:lnSpc>
                <a:spcPct val="90000"/>
              </a:lnSpc>
              <a:buNone/>
            </a:pPr>
            <a:r>
              <a:rPr lang="en-US" altLang="en-US" sz="2800" dirty="0">
                <a:solidFill>
                  <a:srgbClr val="FF0000"/>
                </a:solidFill>
              </a:rPr>
              <a:t>Prescribing is limited to the scope of the practice of the practitioner</a:t>
            </a:r>
          </a:p>
          <a:p>
            <a:pPr marL="0" indent="0">
              <a:lnSpc>
                <a:spcPct val="90000"/>
              </a:lnSpc>
              <a:buNone/>
            </a:pPr>
            <a:r>
              <a:rPr lang="en-US" altLang="en-US" sz="2800" dirty="0"/>
              <a:t>	Ex: A dentist cannot prescribe medication for a foot infection</a:t>
            </a:r>
          </a:p>
          <a:p>
            <a:pPr marL="0" indent="0">
              <a:lnSpc>
                <a:spcPct val="90000"/>
              </a:lnSpc>
              <a:buNone/>
            </a:pPr>
            <a:endParaRPr lang="en-US" altLang="en-US" sz="2800" dirty="0"/>
          </a:p>
          <a:p>
            <a:pPr marL="0" indent="0">
              <a:lnSpc>
                <a:spcPct val="90000"/>
              </a:lnSpc>
              <a:buNone/>
            </a:pPr>
            <a:r>
              <a:rPr lang="en-US" altLang="en-US" sz="2800" dirty="0"/>
              <a:t>P.S. You don’t have to know the chapter numbers that contain the laws for that particular profession (Example: that chapter 458 refers to MDs), but it helps with comprehension when reading the law because you can come across it in other places and then you’ll know what they’re talking about – if you see in the law, a reference to practitioners licensed under chapter 458, then you’ll know they’re talking about physicians </a:t>
            </a:r>
          </a:p>
        </p:txBody>
      </p:sp>
    </p:spTree>
    <p:extLst>
      <p:ext uri="{BB962C8B-B14F-4D97-AF65-F5344CB8AC3E}">
        <p14:creationId xmlns:p14="http://schemas.microsoft.com/office/powerpoint/2010/main" val="689777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Psychiatric Nurse</a:t>
            </a:r>
            <a:br>
              <a:rPr lang="en-US" dirty="0"/>
            </a:br>
            <a:r>
              <a:rPr lang="en-US" sz="3100" dirty="0"/>
              <a:t>defined in s.394.455</a:t>
            </a:r>
            <a:endParaRPr lang="en-US" dirty="0"/>
          </a:p>
        </p:txBody>
      </p:sp>
      <p:sp>
        <p:nvSpPr>
          <p:cNvPr id="3" name="Content Placeholder 2"/>
          <p:cNvSpPr>
            <a:spLocks noGrp="1"/>
          </p:cNvSpPr>
          <p:nvPr>
            <p:ph idx="1"/>
          </p:nvPr>
        </p:nvSpPr>
        <p:spPr/>
        <p:txBody>
          <a:bodyPr>
            <a:normAutofit fontScale="62500" lnSpcReduction="20000"/>
          </a:bodyPr>
          <a:lstStyle/>
          <a:p>
            <a:r>
              <a:rPr lang="en-US" dirty="0">
                <a:solidFill>
                  <a:srgbClr val="FF0000"/>
                </a:solidFill>
              </a:rPr>
              <a:t>an advanced registered nurse practitioner certified under s. 464.012 who has:</a:t>
            </a:r>
          </a:p>
          <a:p>
            <a:pPr lvl="1"/>
            <a:r>
              <a:rPr lang="en-US" dirty="0">
                <a:solidFill>
                  <a:srgbClr val="FF0000"/>
                </a:solidFill>
              </a:rPr>
              <a:t>a master’s or doctoral degree in psychiatric nursing and 2 years of post-master’s clinical experience under the supervision of a physician</a:t>
            </a:r>
          </a:p>
          <a:p>
            <a:pPr lvl="2"/>
            <a:r>
              <a:rPr lang="en-US" dirty="0">
                <a:solidFill>
                  <a:srgbClr val="FF0000"/>
                </a:solidFill>
              </a:rPr>
              <a:t>Advanced Registered Nurse Practitioners (ARNPs) or Advanced Practice Registered Nurses (APRNs) have at least a master’s degree in nursing, but they would need a degree in psychiatric nursing specifically</a:t>
            </a:r>
          </a:p>
          <a:p>
            <a:pPr lvl="3"/>
            <a:r>
              <a:rPr lang="en-US" dirty="0"/>
              <a:t>ARNPs and APRNs are the same, those are just different names for them; Florida law refers to them as ARNPs, so for our purposes, we could stick with ARNP</a:t>
            </a:r>
          </a:p>
          <a:p>
            <a:pPr lvl="2"/>
            <a:r>
              <a:rPr lang="en-US" dirty="0"/>
              <a:t>Examples of available programs in Florida:  </a:t>
            </a:r>
          </a:p>
          <a:p>
            <a:pPr lvl="3"/>
            <a:r>
              <a:rPr lang="en-US" dirty="0"/>
              <a:t>University of Florida: Post Masters MH NP (Mental Health Nurse Practitioner)</a:t>
            </a:r>
          </a:p>
          <a:p>
            <a:pPr lvl="3"/>
            <a:r>
              <a:rPr lang="en-US" dirty="0"/>
              <a:t>University of North Florida: Post MSN (Master of Science in Nursing) DNP (Doctor of Nursing Practice) program to become a PMHNP (Psychiatric Mental Health Nurse Practitioner)</a:t>
            </a:r>
          </a:p>
          <a:p>
            <a:pPr lvl="1"/>
            <a:r>
              <a:rPr lang="en-US" dirty="0">
                <a:solidFill>
                  <a:srgbClr val="FF0000"/>
                </a:solidFill>
              </a:rPr>
              <a:t>holds a national advanced practice certification as a psychiatric mental health advanced practice nurse </a:t>
            </a:r>
          </a:p>
          <a:p>
            <a:pPr lvl="2"/>
            <a:r>
              <a:rPr lang="en-US" dirty="0">
                <a:solidFill>
                  <a:srgbClr val="FF0000"/>
                </a:solidFill>
              </a:rPr>
              <a:t>Certification designation: PMHNP-BC</a:t>
            </a:r>
            <a:endParaRPr lang="en-US" u="sng" dirty="0">
              <a:solidFill>
                <a:srgbClr val="FF0000"/>
              </a:solidFill>
            </a:endParaRPr>
          </a:p>
          <a:p>
            <a:pPr lvl="2"/>
            <a:r>
              <a:rPr lang="en-US" sz="1700" dirty="0"/>
              <a:t>PMHNP-BC =  Psychiatric-Mental Health Nurse Practitioner-Board Certified</a:t>
            </a:r>
          </a:p>
          <a:p>
            <a:pPr lvl="2"/>
            <a:r>
              <a:rPr lang="en-US" sz="1700" dirty="0"/>
              <a:t>Nurses can be Board Certified like pharmacists Board Certification from the American Nurses Credentialing Center (ANCC)</a:t>
            </a:r>
          </a:p>
        </p:txBody>
      </p:sp>
    </p:spTree>
    <p:extLst>
      <p:ext uri="{BB962C8B-B14F-4D97-AF65-F5344CB8AC3E}">
        <p14:creationId xmlns:p14="http://schemas.microsoft.com/office/powerpoint/2010/main" val="1020887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normAutofit/>
          </a:bodyPr>
          <a:lstStyle/>
          <a:p>
            <a:r>
              <a:rPr lang="en-US" altLang="en-US" sz="2800" dirty="0"/>
              <a:t>Abbreviations for Practitioners in Law Multiple Choice Problems</a:t>
            </a:r>
            <a:endParaRPr lang="en-US" altLang="en-US" sz="2800" dirty="0">
              <a:latin typeface="+mn-lt"/>
            </a:endParaRPr>
          </a:p>
        </p:txBody>
      </p:sp>
      <p:sp>
        <p:nvSpPr>
          <p:cNvPr id="186371" name="Rectangle 3"/>
          <p:cNvSpPr>
            <a:spLocks noGrp="1" noChangeArrowheads="1"/>
          </p:cNvSpPr>
          <p:nvPr>
            <p:ph type="body" idx="1"/>
          </p:nvPr>
        </p:nvSpPr>
        <p:spPr>
          <a:xfrm>
            <a:off x="457200" y="1600200"/>
            <a:ext cx="8229600" cy="5105400"/>
          </a:xfrm>
        </p:spPr>
        <p:txBody>
          <a:bodyPr>
            <a:normAutofit fontScale="70000" lnSpcReduction="20000"/>
          </a:bodyPr>
          <a:lstStyle/>
          <a:p>
            <a:pPr>
              <a:lnSpc>
                <a:spcPct val="90000"/>
              </a:lnSpc>
            </a:pPr>
            <a:r>
              <a:rPr lang="en-US" altLang="en-US" sz="2800" dirty="0">
                <a:solidFill>
                  <a:srgbClr val="FF0000"/>
                </a:solidFill>
              </a:rPr>
              <a:t>Physician (MD)</a:t>
            </a:r>
          </a:p>
          <a:p>
            <a:pPr>
              <a:lnSpc>
                <a:spcPct val="90000"/>
              </a:lnSpc>
            </a:pPr>
            <a:r>
              <a:rPr lang="en-US" altLang="en-US" sz="2800" dirty="0">
                <a:solidFill>
                  <a:srgbClr val="FF0000"/>
                </a:solidFill>
              </a:rPr>
              <a:t>Dentist (DDS &amp; DMD)</a:t>
            </a:r>
          </a:p>
          <a:p>
            <a:pPr>
              <a:lnSpc>
                <a:spcPct val="90000"/>
              </a:lnSpc>
            </a:pPr>
            <a:r>
              <a:rPr lang="en-US" altLang="en-US" sz="2800" dirty="0">
                <a:solidFill>
                  <a:srgbClr val="FF0000"/>
                </a:solidFill>
              </a:rPr>
              <a:t>Veterinarian (DVM) </a:t>
            </a:r>
          </a:p>
          <a:p>
            <a:pPr>
              <a:lnSpc>
                <a:spcPct val="90000"/>
              </a:lnSpc>
            </a:pPr>
            <a:r>
              <a:rPr lang="en-US" altLang="en-US" sz="2800" dirty="0">
                <a:solidFill>
                  <a:srgbClr val="FF0000"/>
                </a:solidFill>
              </a:rPr>
              <a:t>Osteopathic Physician (DO)</a:t>
            </a:r>
          </a:p>
          <a:p>
            <a:pPr>
              <a:lnSpc>
                <a:spcPct val="90000"/>
              </a:lnSpc>
            </a:pPr>
            <a:r>
              <a:rPr lang="en-US" altLang="en-US" sz="2800" dirty="0">
                <a:solidFill>
                  <a:srgbClr val="FF0000"/>
                </a:solidFill>
              </a:rPr>
              <a:t>Certified Optometrist (OD)</a:t>
            </a:r>
          </a:p>
          <a:p>
            <a:pPr>
              <a:lnSpc>
                <a:spcPct val="90000"/>
              </a:lnSpc>
            </a:pPr>
            <a:r>
              <a:rPr lang="en-US" altLang="en-US" sz="2800" dirty="0">
                <a:solidFill>
                  <a:srgbClr val="FF0000"/>
                </a:solidFill>
              </a:rPr>
              <a:t>Podiatric physician (DPM)</a:t>
            </a:r>
          </a:p>
          <a:p>
            <a:pPr>
              <a:lnSpc>
                <a:spcPct val="90000"/>
              </a:lnSpc>
            </a:pPr>
            <a:r>
              <a:rPr lang="en-US" altLang="en-US" sz="2800" dirty="0">
                <a:solidFill>
                  <a:srgbClr val="FF0000"/>
                </a:solidFill>
              </a:rPr>
              <a:t>Chiropractor (DC)</a:t>
            </a:r>
          </a:p>
          <a:p>
            <a:pPr>
              <a:lnSpc>
                <a:spcPct val="90000"/>
              </a:lnSpc>
            </a:pPr>
            <a:r>
              <a:rPr lang="en-US" altLang="en-US" sz="2800" dirty="0">
                <a:solidFill>
                  <a:srgbClr val="FF0000"/>
                </a:solidFill>
              </a:rPr>
              <a:t>Psychologist (</a:t>
            </a:r>
            <a:r>
              <a:rPr lang="en-US" altLang="en-US" sz="2800" dirty="0" err="1">
                <a:solidFill>
                  <a:srgbClr val="FF0000"/>
                </a:solidFill>
              </a:rPr>
              <a:t>PsyD</a:t>
            </a:r>
            <a:r>
              <a:rPr lang="en-US" altLang="en-US" sz="2800" dirty="0">
                <a:solidFill>
                  <a:srgbClr val="FF0000"/>
                </a:solidFill>
              </a:rPr>
              <a:t>)</a:t>
            </a:r>
          </a:p>
          <a:p>
            <a:pPr>
              <a:lnSpc>
                <a:spcPct val="90000"/>
              </a:lnSpc>
            </a:pPr>
            <a:r>
              <a:rPr lang="en-US" altLang="en-US" sz="2800" dirty="0">
                <a:solidFill>
                  <a:srgbClr val="FF0000"/>
                </a:solidFill>
              </a:rPr>
              <a:t>Registered Nurse (RN)</a:t>
            </a:r>
          </a:p>
          <a:p>
            <a:pPr>
              <a:lnSpc>
                <a:spcPct val="90000"/>
              </a:lnSpc>
            </a:pPr>
            <a:r>
              <a:rPr lang="en-US" altLang="en-US" sz="2800" dirty="0">
                <a:solidFill>
                  <a:srgbClr val="FF0000"/>
                </a:solidFill>
              </a:rPr>
              <a:t>Physician’s Assistant (PA)</a:t>
            </a:r>
          </a:p>
          <a:p>
            <a:pPr>
              <a:lnSpc>
                <a:spcPct val="90000"/>
              </a:lnSpc>
            </a:pPr>
            <a:r>
              <a:rPr lang="en-US" altLang="en-US" sz="2800" dirty="0">
                <a:solidFill>
                  <a:srgbClr val="FF0000"/>
                </a:solidFill>
              </a:rPr>
              <a:t>Advanced Registered Nurse Practitioner (ARNP)</a:t>
            </a:r>
          </a:p>
          <a:p>
            <a:pPr>
              <a:lnSpc>
                <a:spcPct val="90000"/>
              </a:lnSpc>
            </a:pPr>
            <a:r>
              <a:rPr lang="en-US" altLang="en-US" sz="2800" dirty="0">
                <a:solidFill>
                  <a:srgbClr val="FF0000"/>
                </a:solidFill>
              </a:rPr>
              <a:t>Respiratory Therapist (RT) </a:t>
            </a:r>
          </a:p>
          <a:p>
            <a:pPr>
              <a:lnSpc>
                <a:spcPct val="90000"/>
              </a:lnSpc>
            </a:pPr>
            <a:r>
              <a:rPr lang="en-US" altLang="en-US" sz="2800" dirty="0">
                <a:solidFill>
                  <a:srgbClr val="FF0000"/>
                </a:solidFill>
              </a:rPr>
              <a:t>Naturopathic Physician (ND or NMD)</a:t>
            </a:r>
          </a:p>
          <a:p>
            <a:pPr>
              <a:lnSpc>
                <a:spcPct val="90000"/>
              </a:lnSpc>
            </a:pPr>
            <a:r>
              <a:rPr lang="en-US" altLang="en-US" sz="2800" dirty="0">
                <a:solidFill>
                  <a:srgbClr val="FF0000"/>
                </a:solidFill>
              </a:rPr>
              <a:t>Doctor of Oriental Medicine (DOM)</a:t>
            </a:r>
          </a:p>
          <a:p>
            <a:pPr>
              <a:lnSpc>
                <a:spcPct val="90000"/>
              </a:lnSpc>
            </a:pPr>
            <a:endParaRPr lang="en-US" altLang="en-US" sz="2800" dirty="0"/>
          </a:p>
          <a:p>
            <a:pPr marL="0" indent="0">
              <a:lnSpc>
                <a:spcPct val="90000"/>
              </a:lnSpc>
              <a:buNone/>
            </a:pPr>
            <a:r>
              <a:rPr lang="en-US" altLang="en-US" sz="2800" dirty="0"/>
              <a:t>    </a:t>
            </a:r>
          </a:p>
          <a:p>
            <a:pPr marL="0" indent="0">
              <a:lnSpc>
                <a:spcPct val="90000"/>
              </a:lnSpc>
              <a:buNone/>
            </a:pPr>
            <a:r>
              <a:rPr lang="en-US" altLang="en-US" sz="2800" dirty="0"/>
              <a:t>	</a:t>
            </a:r>
          </a:p>
        </p:txBody>
      </p:sp>
    </p:spTree>
    <p:extLst>
      <p:ext uri="{BB962C8B-B14F-4D97-AF65-F5344CB8AC3E}">
        <p14:creationId xmlns:p14="http://schemas.microsoft.com/office/powerpoint/2010/main" val="1202091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600" y="1676400"/>
            <a:ext cx="2971800" cy="2971800"/>
          </a:xfrm>
          <a:prstGeom prst="rect">
            <a:avLst/>
          </a:prstGeom>
        </p:spPr>
      </p:pic>
      <p:sp>
        <p:nvSpPr>
          <p:cNvPr id="187394" name="Rectangle 2"/>
          <p:cNvSpPr>
            <a:spLocks noGrp="1" noChangeArrowheads="1"/>
          </p:cNvSpPr>
          <p:nvPr>
            <p:ph type="title"/>
          </p:nvPr>
        </p:nvSpPr>
        <p:spPr>
          <a:xfrm>
            <a:off x="533400" y="228600"/>
            <a:ext cx="8382000" cy="1143000"/>
          </a:xfrm>
        </p:spPr>
        <p:txBody>
          <a:bodyPr/>
          <a:lstStyle/>
          <a:p>
            <a:r>
              <a:rPr lang="en-US" altLang="en-US"/>
              <a:t>As a side note…Naturopathy</a:t>
            </a:r>
          </a:p>
        </p:txBody>
      </p:sp>
      <p:sp>
        <p:nvSpPr>
          <p:cNvPr id="187395" name="Rectangle 3"/>
          <p:cNvSpPr>
            <a:spLocks noGrp="1" noChangeArrowheads="1"/>
          </p:cNvSpPr>
          <p:nvPr>
            <p:ph type="body" idx="1"/>
          </p:nvPr>
        </p:nvSpPr>
        <p:spPr>
          <a:xfrm>
            <a:off x="457200" y="1219200"/>
            <a:ext cx="6629400" cy="4495800"/>
          </a:xfrm>
        </p:spPr>
        <p:txBody>
          <a:bodyPr>
            <a:normAutofit fontScale="92500" lnSpcReduction="20000"/>
          </a:bodyPr>
          <a:lstStyle/>
          <a:p>
            <a:pPr>
              <a:lnSpc>
                <a:spcPct val="90000"/>
              </a:lnSpc>
              <a:buFontTx/>
              <a:buNone/>
            </a:pPr>
            <a:r>
              <a:rPr lang="en-US" altLang="en-US" sz="2600" dirty="0">
                <a:cs typeface="Arial" charset="0"/>
              </a:rPr>
              <a:t>The licensing authority was abolished in 1959 and licensees who were licensed at that time were allowed to continue practicing naturopathic medicine. </a:t>
            </a:r>
          </a:p>
          <a:p>
            <a:pPr>
              <a:lnSpc>
                <a:spcPct val="90000"/>
              </a:lnSpc>
              <a:buFontTx/>
              <a:buNone/>
            </a:pPr>
            <a:endParaRPr lang="en-US" altLang="en-US" sz="2600" dirty="0">
              <a:cs typeface="Arial" charset="0"/>
            </a:endParaRPr>
          </a:p>
          <a:p>
            <a:pPr>
              <a:lnSpc>
                <a:spcPct val="90000"/>
              </a:lnSpc>
              <a:buNone/>
            </a:pPr>
            <a:r>
              <a:rPr lang="en-US" altLang="en-US" sz="2600" dirty="0">
                <a:cs typeface="Arial" charset="0"/>
              </a:rPr>
              <a:t>Therefore, no one can now become licensed as a naturopathic physician or practice this profession in Florida, unless they are one of the remaining people who currently hold a license. With that said, the last licensed naturopath died recently, so now consider naturopaths as unable to prescribe anything in Florida.</a:t>
            </a:r>
            <a:endParaRPr lang="en-US" altLang="en-US" sz="2600" dirty="0"/>
          </a:p>
          <a:p>
            <a:pPr>
              <a:lnSpc>
                <a:spcPct val="90000"/>
              </a:lnSpc>
              <a:buFontTx/>
              <a:buNone/>
            </a:pPr>
            <a:endParaRPr lang="en-US" altLang="en-US" sz="2600" dirty="0">
              <a:cs typeface="Arial" charset="0"/>
            </a:endParaRPr>
          </a:p>
          <a:p>
            <a:pPr>
              <a:lnSpc>
                <a:spcPct val="90000"/>
              </a:lnSpc>
              <a:buFontTx/>
              <a:buNone/>
            </a:pPr>
            <a:r>
              <a:rPr lang="en-US" altLang="en-US" sz="2600" dirty="0">
                <a:cs typeface="Arial" charset="0"/>
              </a:rPr>
              <a:t>So, if you see someone holding himself or herself out as one of these licensees, then that person would be prosecuted for unlicensed activity.</a:t>
            </a:r>
          </a:p>
        </p:txBody>
      </p:sp>
      <p:sp>
        <p:nvSpPr>
          <p:cNvPr id="187396" name="Rectangle 5"/>
          <p:cNvSpPr>
            <a:spLocks noChangeArrowheads="1"/>
          </p:cNvSpPr>
          <p:nvPr/>
        </p:nvSpPr>
        <p:spPr bwMode="auto">
          <a:xfrm>
            <a:off x="381000" y="6491288"/>
            <a:ext cx="2216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hlink"/>
                </a:solidFill>
                <a:latin typeface="Comic Sans MS" pitchFamily="66" charset="0"/>
              </a:defRPr>
            </a:lvl1pPr>
            <a:lvl2pPr marL="742950" indent="-285750">
              <a:defRPr sz="2400">
                <a:solidFill>
                  <a:schemeClr val="hlink"/>
                </a:solidFill>
                <a:latin typeface="Comic Sans MS" pitchFamily="66" charset="0"/>
              </a:defRPr>
            </a:lvl2pPr>
            <a:lvl3pPr marL="1143000" indent="-228600">
              <a:defRPr sz="2400">
                <a:solidFill>
                  <a:schemeClr val="hlink"/>
                </a:solidFill>
                <a:latin typeface="Comic Sans MS" pitchFamily="66" charset="0"/>
              </a:defRPr>
            </a:lvl3pPr>
            <a:lvl4pPr marL="1600200" indent="-228600">
              <a:defRPr sz="2400">
                <a:solidFill>
                  <a:schemeClr val="hlink"/>
                </a:solidFill>
                <a:latin typeface="Comic Sans MS" pitchFamily="66" charset="0"/>
              </a:defRPr>
            </a:lvl4pPr>
            <a:lvl5pPr marL="2057400" indent="-228600">
              <a:defRPr sz="2400">
                <a:solidFill>
                  <a:schemeClr val="hlink"/>
                </a:solidFill>
                <a:latin typeface="Comic Sans MS" pitchFamily="66" charset="0"/>
              </a:defRPr>
            </a:lvl5pPr>
            <a:lvl6pPr marL="2514600" indent="-228600" eaLnBrk="0" fontAlgn="base" hangingPunct="0">
              <a:spcBef>
                <a:spcPct val="0"/>
              </a:spcBef>
              <a:spcAft>
                <a:spcPct val="0"/>
              </a:spcAft>
              <a:defRPr sz="2400">
                <a:solidFill>
                  <a:schemeClr val="hlink"/>
                </a:solidFill>
                <a:latin typeface="Comic Sans MS" pitchFamily="66" charset="0"/>
              </a:defRPr>
            </a:lvl6pPr>
            <a:lvl7pPr marL="2971800" indent="-228600" eaLnBrk="0" fontAlgn="base" hangingPunct="0">
              <a:spcBef>
                <a:spcPct val="0"/>
              </a:spcBef>
              <a:spcAft>
                <a:spcPct val="0"/>
              </a:spcAft>
              <a:defRPr sz="2400">
                <a:solidFill>
                  <a:schemeClr val="hlink"/>
                </a:solidFill>
                <a:latin typeface="Comic Sans MS" pitchFamily="66" charset="0"/>
              </a:defRPr>
            </a:lvl7pPr>
            <a:lvl8pPr marL="3429000" indent="-228600" eaLnBrk="0" fontAlgn="base" hangingPunct="0">
              <a:spcBef>
                <a:spcPct val="0"/>
              </a:spcBef>
              <a:spcAft>
                <a:spcPct val="0"/>
              </a:spcAft>
              <a:defRPr sz="2400">
                <a:solidFill>
                  <a:schemeClr val="hlink"/>
                </a:solidFill>
                <a:latin typeface="Comic Sans MS" pitchFamily="66" charset="0"/>
              </a:defRPr>
            </a:lvl8pPr>
            <a:lvl9pPr marL="3886200" indent="-228600" eaLnBrk="0" fontAlgn="base" hangingPunct="0">
              <a:spcBef>
                <a:spcPct val="0"/>
              </a:spcBef>
              <a:spcAft>
                <a:spcPct val="0"/>
              </a:spcAft>
              <a:defRPr sz="2400">
                <a:solidFill>
                  <a:schemeClr val="hlink"/>
                </a:solidFill>
                <a:latin typeface="Comic Sans MS" pitchFamily="66" charset="0"/>
              </a:defRPr>
            </a:lvl9pPr>
          </a:lstStyle>
          <a:p>
            <a:r>
              <a:rPr lang="en-US" altLang="en-US" sz="1800">
                <a:solidFill>
                  <a:schemeClr val="tx2"/>
                </a:solidFill>
                <a:latin typeface="Arial" charset="0"/>
              </a:rPr>
              <a:t>http://www.fnpa.org/</a:t>
            </a:r>
          </a:p>
        </p:txBody>
      </p:sp>
      <p:sp>
        <p:nvSpPr>
          <p:cNvPr id="187397" name="Rectangle 6"/>
          <p:cNvSpPr>
            <a:spLocks noChangeArrowheads="1"/>
          </p:cNvSpPr>
          <p:nvPr/>
        </p:nvSpPr>
        <p:spPr bwMode="auto">
          <a:xfrm>
            <a:off x="381000" y="6172200"/>
            <a:ext cx="550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hlink"/>
                </a:solidFill>
                <a:latin typeface="Comic Sans MS" pitchFamily="66" charset="0"/>
              </a:defRPr>
            </a:lvl1pPr>
            <a:lvl2pPr marL="742950" indent="-285750">
              <a:defRPr sz="2400">
                <a:solidFill>
                  <a:schemeClr val="hlink"/>
                </a:solidFill>
                <a:latin typeface="Comic Sans MS" pitchFamily="66" charset="0"/>
              </a:defRPr>
            </a:lvl2pPr>
            <a:lvl3pPr marL="1143000" indent="-228600">
              <a:defRPr sz="2400">
                <a:solidFill>
                  <a:schemeClr val="hlink"/>
                </a:solidFill>
                <a:latin typeface="Comic Sans MS" pitchFamily="66" charset="0"/>
              </a:defRPr>
            </a:lvl3pPr>
            <a:lvl4pPr marL="1600200" indent="-228600">
              <a:defRPr sz="2400">
                <a:solidFill>
                  <a:schemeClr val="hlink"/>
                </a:solidFill>
                <a:latin typeface="Comic Sans MS" pitchFamily="66" charset="0"/>
              </a:defRPr>
            </a:lvl4pPr>
            <a:lvl5pPr marL="2057400" indent="-228600">
              <a:defRPr sz="2400">
                <a:solidFill>
                  <a:schemeClr val="hlink"/>
                </a:solidFill>
                <a:latin typeface="Comic Sans MS" pitchFamily="66" charset="0"/>
              </a:defRPr>
            </a:lvl5pPr>
            <a:lvl6pPr marL="2514600" indent="-228600" eaLnBrk="0" fontAlgn="base" hangingPunct="0">
              <a:spcBef>
                <a:spcPct val="0"/>
              </a:spcBef>
              <a:spcAft>
                <a:spcPct val="0"/>
              </a:spcAft>
              <a:defRPr sz="2400">
                <a:solidFill>
                  <a:schemeClr val="hlink"/>
                </a:solidFill>
                <a:latin typeface="Comic Sans MS" pitchFamily="66" charset="0"/>
              </a:defRPr>
            </a:lvl6pPr>
            <a:lvl7pPr marL="2971800" indent="-228600" eaLnBrk="0" fontAlgn="base" hangingPunct="0">
              <a:spcBef>
                <a:spcPct val="0"/>
              </a:spcBef>
              <a:spcAft>
                <a:spcPct val="0"/>
              </a:spcAft>
              <a:defRPr sz="2400">
                <a:solidFill>
                  <a:schemeClr val="hlink"/>
                </a:solidFill>
                <a:latin typeface="Comic Sans MS" pitchFamily="66" charset="0"/>
              </a:defRPr>
            </a:lvl7pPr>
            <a:lvl8pPr marL="3429000" indent="-228600" eaLnBrk="0" fontAlgn="base" hangingPunct="0">
              <a:spcBef>
                <a:spcPct val="0"/>
              </a:spcBef>
              <a:spcAft>
                <a:spcPct val="0"/>
              </a:spcAft>
              <a:defRPr sz="2400">
                <a:solidFill>
                  <a:schemeClr val="hlink"/>
                </a:solidFill>
                <a:latin typeface="Comic Sans MS" pitchFamily="66" charset="0"/>
              </a:defRPr>
            </a:lvl8pPr>
            <a:lvl9pPr marL="3886200" indent="-228600" eaLnBrk="0" fontAlgn="base" hangingPunct="0">
              <a:spcBef>
                <a:spcPct val="0"/>
              </a:spcBef>
              <a:spcAft>
                <a:spcPct val="0"/>
              </a:spcAft>
              <a:defRPr sz="2400">
                <a:solidFill>
                  <a:schemeClr val="hlink"/>
                </a:solidFill>
                <a:latin typeface="Comic Sans MS" pitchFamily="66" charset="0"/>
              </a:defRPr>
            </a:lvl9pPr>
          </a:lstStyle>
          <a:p>
            <a:r>
              <a:rPr lang="en-US" altLang="en-US" sz="1800" dirty="0">
                <a:solidFill>
                  <a:schemeClr val="tx2"/>
                </a:solidFill>
                <a:latin typeface="Arial" charset="0"/>
              </a:rPr>
              <a:t>http://www.doh.state.fl.us/mqa/naturopath/index.html</a:t>
            </a:r>
          </a:p>
        </p:txBody>
      </p:sp>
      <p:sp>
        <p:nvSpPr>
          <p:cNvPr id="2" name="TextBox 1"/>
          <p:cNvSpPr txBox="1"/>
          <p:nvPr/>
        </p:nvSpPr>
        <p:spPr>
          <a:xfrm>
            <a:off x="533400" y="5867400"/>
            <a:ext cx="5038815" cy="369332"/>
          </a:xfrm>
          <a:prstGeom prst="rect">
            <a:avLst/>
          </a:prstGeom>
          <a:noFill/>
        </p:spPr>
        <p:txBody>
          <a:bodyPr wrap="none" rtlCol="0">
            <a:spAutoFit/>
          </a:bodyPr>
          <a:lstStyle/>
          <a:p>
            <a:r>
              <a:rPr lang="en-US" dirty="0"/>
              <a:t>http://www.fnpa.org/licensure/licensure-in-florida/</a:t>
            </a:r>
          </a:p>
        </p:txBody>
      </p:sp>
    </p:spTree>
    <p:extLst>
      <p:ext uri="{BB962C8B-B14F-4D97-AF65-F5344CB8AC3E}">
        <p14:creationId xmlns:p14="http://schemas.microsoft.com/office/powerpoint/2010/main" val="2699240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Side Note on Scope of Practice</a:t>
            </a:r>
          </a:p>
        </p:txBody>
      </p:sp>
      <p:sp>
        <p:nvSpPr>
          <p:cNvPr id="3" name="Content Placeholder 2"/>
          <p:cNvSpPr>
            <a:spLocks noGrp="1"/>
          </p:cNvSpPr>
          <p:nvPr>
            <p:ph idx="1"/>
          </p:nvPr>
        </p:nvSpPr>
        <p:spPr>
          <a:xfrm>
            <a:off x="304800" y="1405915"/>
            <a:ext cx="8229600" cy="5181600"/>
          </a:xfrm>
        </p:spPr>
        <p:txBody>
          <a:bodyPr>
            <a:normAutofit fontScale="62500" lnSpcReduction="20000"/>
          </a:bodyPr>
          <a:lstStyle/>
          <a:p>
            <a:r>
              <a:rPr lang="en-US" dirty="0">
                <a:solidFill>
                  <a:srgbClr val="FF0000"/>
                </a:solidFill>
              </a:rPr>
              <a:t>Scope of practice is dependent on the practitioner’s education and training</a:t>
            </a:r>
          </a:p>
          <a:p>
            <a:pPr lvl="1"/>
            <a:r>
              <a:rPr lang="en-US" dirty="0">
                <a:solidFill>
                  <a:srgbClr val="FF0000"/>
                </a:solidFill>
              </a:rPr>
              <a:t>Since MDs and DOs are educated and trained to treat the entire body, they have the widest scope of practice and can legally prescribe anything they want to technically</a:t>
            </a:r>
          </a:p>
          <a:p>
            <a:pPr lvl="2"/>
            <a:r>
              <a:rPr lang="en-US" dirty="0"/>
              <a:t>In practice, however, they may not want to actually do that, even if they can, especially if they are a specialist and would likely refer you to a specialist in that area to avoid potential liability issues</a:t>
            </a:r>
          </a:p>
          <a:p>
            <a:pPr lvl="2"/>
            <a:r>
              <a:rPr lang="en-US" dirty="0"/>
              <a:t>Ex: if you are a cardiologist and someone asks you for some cancer medications, you probably are going to tell them to see an oncologist rather than taking over their treatment yourself because you don’t want to hurt them or get sued if you make a mistake, but technically, since you have been trained to treat the entire body, you could legally prescribe the medication, but as to whether you would actually want to, you probably wouldn’t want to</a:t>
            </a:r>
          </a:p>
          <a:p>
            <a:pPr lvl="2"/>
            <a:r>
              <a:rPr lang="en-US" dirty="0"/>
              <a:t>Some things they might feel more comfortable prescribing generally – like Z-</a:t>
            </a:r>
            <a:r>
              <a:rPr lang="en-US" dirty="0" err="1"/>
              <a:t>paks</a:t>
            </a:r>
            <a:r>
              <a:rPr lang="en-US" dirty="0"/>
              <a:t> for their family members – but if it’s complicated, probably not</a:t>
            </a:r>
          </a:p>
          <a:p>
            <a:pPr lvl="1"/>
            <a:r>
              <a:rPr lang="en-US" dirty="0">
                <a:solidFill>
                  <a:srgbClr val="FF0000"/>
                </a:solidFill>
              </a:rPr>
              <a:t>Similarly, dentists are trained for oral and dental procedures so they can only prescribe in that area and can’t exceed that training</a:t>
            </a:r>
          </a:p>
          <a:p>
            <a:pPr lvl="2"/>
            <a:r>
              <a:rPr lang="en-US" dirty="0"/>
              <a:t>Ex: Dentists are not trained to treat diabetes or manage your hypercholesterolemia, so they aren’t allowed to prescribe anything for that</a:t>
            </a:r>
          </a:p>
          <a:p>
            <a:pPr lvl="2"/>
            <a:r>
              <a:rPr lang="en-US" dirty="0"/>
              <a:t>So, if a patient comes up with a prescription from a dentist attempting to prescribe hydrocortisone for poison ivy on the patient’s leg, unless they have operational teeth on their leg, that is a no-no – they can huff and puff all they want, but we’re not filling it</a:t>
            </a:r>
          </a:p>
        </p:txBody>
      </p:sp>
    </p:spTree>
    <p:extLst>
      <p:ext uri="{BB962C8B-B14F-4D97-AF65-F5344CB8AC3E}">
        <p14:creationId xmlns:p14="http://schemas.microsoft.com/office/powerpoint/2010/main" val="3400464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a:t>ARNP &amp; PA Prescribing Laws</a:t>
            </a:r>
            <a:br>
              <a:rPr lang="en-US" dirty="0"/>
            </a:br>
            <a:r>
              <a:rPr lang="en-US" sz="2325" dirty="0"/>
              <a:t>64B9-4.016</a:t>
            </a:r>
          </a:p>
        </p:txBody>
      </p:sp>
      <p:sp>
        <p:nvSpPr>
          <p:cNvPr id="3" name="Content Placeholder 2"/>
          <p:cNvSpPr>
            <a:spLocks noGrp="1"/>
          </p:cNvSpPr>
          <p:nvPr>
            <p:ph idx="1"/>
          </p:nvPr>
        </p:nvSpPr>
        <p:spPr/>
        <p:txBody>
          <a:bodyPr>
            <a:normAutofit fontScale="85000" lnSpcReduction="10000"/>
          </a:bodyPr>
          <a:lstStyle/>
          <a:p>
            <a:r>
              <a:rPr lang="en-US" dirty="0">
                <a:solidFill>
                  <a:srgbClr val="FF0000"/>
                </a:solidFill>
              </a:rPr>
              <a:t>ARNP’s and PA’s prescribing privileges for controlled substances listed in Schedule II are limited to a seven-day supply </a:t>
            </a:r>
          </a:p>
          <a:p>
            <a:pPr lvl="1"/>
            <a:r>
              <a:rPr lang="en-US" dirty="0"/>
              <a:t>This restriction does not apply to prescription of controlled substances that are psychiatric medication prescribed by a psychiatric nurse</a:t>
            </a:r>
          </a:p>
          <a:p>
            <a:r>
              <a:rPr lang="en-US" dirty="0">
                <a:solidFill>
                  <a:srgbClr val="FF0000"/>
                </a:solidFill>
              </a:rPr>
              <a:t>ARNPs and PAs cannot prescribe psychotropic medications for children under 18 years of age, unless prescribed by an ARNP who is a Psychiatric Nurse</a:t>
            </a:r>
          </a:p>
          <a:p>
            <a:r>
              <a:rPr lang="en-US" dirty="0"/>
              <a:t>Also cannot prescribe or dispense medication in a registered pain management clinic (only MDs and DOs)</a:t>
            </a:r>
          </a:p>
        </p:txBody>
      </p:sp>
    </p:spTree>
    <p:extLst>
      <p:ext uri="{BB962C8B-B14F-4D97-AF65-F5344CB8AC3E}">
        <p14:creationId xmlns:p14="http://schemas.microsoft.com/office/powerpoint/2010/main" val="2904660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Nurse Practitioner Prescribing Laws</a:t>
            </a:r>
          </a:p>
        </p:txBody>
      </p:sp>
      <p:sp>
        <p:nvSpPr>
          <p:cNvPr id="3" name="Content Placeholder 2"/>
          <p:cNvSpPr>
            <a:spLocks noGrp="1"/>
          </p:cNvSpPr>
          <p:nvPr>
            <p:ph idx="1"/>
          </p:nvPr>
        </p:nvSpPr>
        <p:spPr/>
        <p:txBody>
          <a:bodyPr>
            <a:normAutofit fontScale="70000" lnSpcReduction="20000"/>
          </a:bodyPr>
          <a:lstStyle/>
          <a:p>
            <a:r>
              <a:rPr lang="en-US" dirty="0"/>
              <a:t>Physician Assistants (PAs) and Advanced Registered Nurse Practitioners (ARNPs) can prescribe controlled substances listed in </a:t>
            </a:r>
            <a:r>
              <a:rPr lang="en-US" u="sng" dirty="0"/>
              <a:t>Schedule II, Schedule III, or Schedule IV</a:t>
            </a:r>
          </a:p>
          <a:p>
            <a:pPr lvl="1"/>
            <a:r>
              <a:rPr lang="en-US" dirty="0"/>
              <a:t>ARNP may only prescribe or dispense controlled substance if they have graduated from a program with a masters or doctoral degree in a clinical nursing specialty </a:t>
            </a:r>
          </a:p>
          <a:p>
            <a:r>
              <a:rPr lang="en-US" dirty="0"/>
              <a:t>An ARNP who is certified as a Psychiatric Nurse may now prescribe psychiatric controlled substances</a:t>
            </a:r>
          </a:p>
          <a:p>
            <a:r>
              <a:rPr lang="en-US" dirty="0"/>
              <a:t>CE Requirements: All ARNPs and PAs are required to complete at least three hours of continuing education on the safe and effective prescribing of controlled substances</a:t>
            </a:r>
          </a:p>
          <a:p>
            <a:r>
              <a:rPr lang="en-US" dirty="0"/>
              <a:t>PAs and ARNPs to designate themselves as controlled substance prescribers on their practitioner profile if they plan to prescribe for the treatment of </a:t>
            </a:r>
            <a:r>
              <a:rPr lang="en-US" u="sng" dirty="0"/>
              <a:t>chronic non-malignant pain</a:t>
            </a:r>
          </a:p>
        </p:txBody>
      </p:sp>
    </p:spTree>
    <p:extLst>
      <p:ext uri="{BB962C8B-B14F-4D97-AF65-F5344CB8AC3E}">
        <p14:creationId xmlns:p14="http://schemas.microsoft.com/office/powerpoint/2010/main" val="511102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en-US" dirty="0"/>
              <a:t>Taking a Transfer </a:t>
            </a:r>
            <a:br>
              <a:rPr lang="en-US" altLang="en-US" dirty="0"/>
            </a:br>
            <a:r>
              <a:rPr lang="en-US" altLang="en-US" sz="1800" dirty="0"/>
              <a:t>Fla. Stat. § </a:t>
            </a:r>
            <a:r>
              <a:rPr lang="en-US" altLang="en-US" sz="1800" dirty="0">
                <a:solidFill>
                  <a:prstClr val="black"/>
                </a:solidFill>
              </a:rPr>
              <a:t>465.026</a:t>
            </a:r>
            <a:endParaRPr lang="en-US" altLang="en-US" dirty="0"/>
          </a:p>
        </p:txBody>
      </p:sp>
      <p:sp>
        <p:nvSpPr>
          <p:cNvPr id="63491" name="Rectangle 3"/>
          <p:cNvSpPr>
            <a:spLocks noGrp="1" noChangeArrowheads="1"/>
          </p:cNvSpPr>
          <p:nvPr>
            <p:ph type="body" idx="1"/>
          </p:nvPr>
        </p:nvSpPr>
        <p:spPr>
          <a:xfrm>
            <a:off x="916479" y="2114550"/>
            <a:ext cx="6455872" cy="3086100"/>
          </a:xfrm>
        </p:spPr>
        <p:txBody>
          <a:bodyPr>
            <a:normAutofit fontScale="47500" lnSpcReduction="20000"/>
          </a:bodyPr>
          <a:lstStyle/>
          <a:p>
            <a:pPr>
              <a:lnSpc>
                <a:spcPct val="90000"/>
              </a:lnSpc>
              <a:buFontTx/>
              <a:buNone/>
            </a:pPr>
            <a:r>
              <a:rPr lang="en-US" altLang="en-US" dirty="0"/>
              <a:t>Record in writing, or by any electronic means</a:t>
            </a:r>
          </a:p>
          <a:p>
            <a:pPr>
              <a:lnSpc>
                <a:spcPct val="90000"/>
              </a:lnSpc>
            </a:pPr>
            <a:r>
              <a:rPr lang="en-US" altLang="en-US" dirty="0"/>
              <a:t>the prescription order,</a:t>
            </a:r>
          </a:p>
          <a:p>
            <a:pPr>
              <a:lnSpc>
                <a:spcPct val="90000"/>
              </a:lnSpc>
            </a:pPr>
            <a:r>
              <a:rPr lang="en-US" altLang="en-US" dirty="0"/>
              <a:t>the name of the pharmacy at which the prescription was on file,</a:t>
            </a:r>
          </a:p>
          <a:p>
            <a:pPr>
              <a:lnSpc>
                <a:spcPct val="90000"/>
              </a:lnSpc>
            </a:pPr>
            <a:r>
              <a:rPr lang="en-US" altLang="en-US" dirty="0"/>
              <a:t>the prescription number,</a:t>
            </a:r>
          </a:p>
          <a:p>
            <a:pPr>
              <a:lnSpc>
                <a:spcPct val="90000"/>
              </a:lnSpc>
            </a:pPr>
            <a:r>
              <a:rPr lang="en-US" altLang="en-US" dirty="0"/>
              <a:t>the name of the drug ,</a:t>
            </a:r>
          </a:p>
          <a:p>
            <a:pPr>
              <a:lnSpc>
                <a:spcPct val="90000"/>
              </a:lnSpc>
            </a:pPr>
            <a:r>
              <a:rPr lang="en-US" altLang="en-US" dirty="0"/>
              <a:t>the original amount dispensed,</a:t>
            </a:r>
          </a:p>
          <a:p>
            <a:pPr>
              <a:lnSpc>
                <a:spcPct val="90000"/>
              </a:lnSpc>
            </a:pPr>
            <a:r>
              <a:rPr lang="en-US" altLang="en-US" dirty="0"/>
              <a:t>the date of original dispensing,</a:t>
            </a:r>
          </a:p>
          <a:p>
            <a:pPr>
              <a:lnSpc>
                <a:spcPct val="90000"/>
              </a:lnSpc>
            </a:pPr>
            <a:r>
              <a:rPr lang="en-US" altLang="en-US" dirty="0"/>
              <a:t>number of remaining authorized refills if applicable</a:t>
            </a:r>
          </a:p>
          <a:p>
            <a:pPr>
              <a:lnSpc>
                <a:spcPct val="90000"/>
              </a:lnSpc>
            </a:pPr>
            <a:endParaRPr lang="en-US" altLang="en-US" dirty="0"/>
          </a:p>
          <a:p>
            <a:pPr marL="0" indent="0">
              <a:buNone/>
            </a:pPr>
            <a:r>
              <a:rPr lang="en-US" altLang="en-US" dirty="0"/>
              <a:t>Obtain the consent of the prescriber to the refilling of the prescription when the prescription, in the dispensing pharmacist’s professional judgment, so requires. Any interference with the professional judgment of the dispensing pharmacist by any pharmacist or pharmacy permittee, or its agents or employees, shall be grounds for discipline.</a:t>
            </a:r>
          </a:p>
        </p:txBody>
      </p:sp>
    </p:spTree>
    <p:extLst>
      <p:ext uri="{BB962C8B-B14F-4D97-AF65-F5344CB8AC3E}">
        <p14:creationId xmlns:p14="http://schemas.microsoft.com/office/powerpoint/2010/main" val="2915029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000" dirty="0"/>
              <a:t>ARNP Prescribing</a:t>
            </a:r>
            <a:br>
              <a:rPr lang="en-US" sz="3000" dirty="0"/>
            </a:br>
            <a:r>
              <a:rPr lang="en-US" sz="3000" dirty="0"/>
              <a:t>Controlled Substance Formulary</a:t>
            </a:r>
            <a:br>
              <a:rPr lang="en-US" dirty="0"/>
            </a:br>
            <a:r>
              <a:rPr lang="en-US" sz="2700" dirty="0"/>
              <a:t>64B9-4.016</a:t>
            </a:r>
          </a:p>
        </p:txBody>
      </p:sp>
      <p:sp>
        <p:nvSpPr>
          <p:cNvPr id="3" name="Content Placeholder 2"/>
          <p:cNvSpPr>
            <a:spLocks noGrp="1"/>
          </p:cNvSpPr>
          <p:nvPr>
            <p:ph idx="1"/>
          </p:nvPr>
        </p:nvSpPr>
        <p:spPr/>
        <p:txBody>
          <a:bodyPr>
            <a:normAutofit fontScale="77500" lnSpcReduction="20000"/>
          </a:bodyPr>
          <a:lstStyle/>
          <a:p>
            <a:r>
              <a:rPr lang="en-US" dirty="0"/>
              <a:t>Advanced registered nurse practitioners may only prescribe controlled substances pursuant to the individual’s education, training, experience and protocol</a:t>
            </a:r>
          </a:p>
          <a:p>
            <a:r>
              <a:rPr lang="en-US" dirty="0"/>
              <a:t>Advanced registered nurse practitioners must restrict prescriptions of Schedule II controlled substances to a 7-day supply</a:t>
            </a:r>
          </a:p>
          <a:p>
            <a:pPr lvl="1"/>
            <a:r>
              <a:rPr lang="en-US" dirty="0"/>
              <a:t>This restriction does not apply to prescription of controlled substances that are psychiatric medication prescribed by a psychiatric nurse</a:t>
            </a:r>
          </a:p>
          <a:p>
            <a:r>
              <a:rPr lang="en-US" dirty="0"/>
              <a:t>Only advanced registered nurse practitioners who meet the definition of a psychiatric nurse may prescribe psychiatric mental health controlled substances to children younger than 18 years of age</a:t>
            </a:r>
          </a:p>
          <a:p>
            <a:endParaRPr lang="en-US" dirty="0"/>
          </a:p>
        </p:txBody>
      </p:sp>
    </p:spTree>
    <p:extLst>
      <p:ext uri="{BB962C8B-B14F-4D97-AF65-F5344CB8AC3E}">
        <p14:creationId xmlns:p14="http://schemas.microsoft.com/office/powerpoint/2010/main" val="3474299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ARNP Scope of Practice</a:t>
            </a:r>
            <a:br>
              <a:rPr lang="en-US" dirty="0"/>
            </a:br>
            <a:r>
              <a:rPr lang="en-US" sz="3100" dirty="0"/>
              <a:t>Fla. Admin. Code §64B9-4.010</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Practice Authority</a:t>
            </a:r>
          </a:p>
          <a:p>
            <a:r>
              <a:rPr lang="en-US" dirty="0"/>
              <a:t>Written protocol between ARNP and supervising physician is required</a:t>
            </a:r>
          </a:p>
          <a:p>
            <a:r>
              <a:rPr lang="en-US" dirty="0"/>
              <a:t>Protocol must identify the degree and method of physician supervision over the ARNP as that is determined by both parties</a:t>
            </a:r>
          </a:p>
          <a:p>
            <a:r>
              <a:rPr lang="en-US" dirty="0"/>
              <a:t>Requires general supervision and must include a description of the ARNP’s duties, and the physician’s duties, annual review, instances where the physician must provide direct evaluation and consultation</a:t>
            </a:r>
          </a:p>
        </p:txBody>
      </p:sp>
    </p:spTree>
    <p:extLst>
      <p:ext uri="{BB962C8B-B14F-4D97-AF65-F5344CB8AC3E}">
        <p14:creationId xmlns:p14="http://schemas.microsoft.com/office/powerpoint/2010/main" val="3995335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685800" y="0"/>
            <a:ext cx="7772400" cy="1143000"/>
          </a:xfrm>
        </p:spPr>
        <p:txBody>
          <a:bodyPr>
            <a:normAutofit fontScale="90000"/>
          </a:bodyPr>
          <a:lstStyle/>
          <a:p>
            <a:r>
              <a:rPr lang="en-US" altLang="en-US" dirty="0"/>
              <a:t>Legend Drug Prescribing Case Study</a:t>
            </a:r>
          </a:p>
        </p:txBody>
      </p:sp>
      <p:sp>
        <p:nvSpPr>
          <p:cNvPr id="188419" name="Rectangle 3"/>
          <p:cNvSpPr>
            <a:spLocks noGrp="1" noChangeArrowheads="1"/>
          </p:cNvSpPr>
          <p:nvPr>
            <p:ph type="body" idx="1"/>
          </p:nvPr>
        </p:nvSpPr>
        <p:spPr>
          <a:xfrm>
            <a:off x="381000" y="990600"/>
            <a:ext cx="8458200" cy="6096000"/>
          </a:xfrm>
        </p:spPr>
        <p:txBody>
          <a:bodyPr/>
          <a:lstStyle/>
          <a:p>
            <a:pPr>
              <a:buFontTx/>
              <a:buNone/>
            </a:pPr>
            <a:r>
              <a:rPr lang="en-US" altLang="en-US" sz="2800" dirty="0"/>
              <a:t>It’s Monday morning and Pharmacist </a:t>
            </a:r>
            <a:r>
              <a:rPr lang="en-US" altLang="en-US" sz="2800" dirty="0" err="1"/>
              <a:t>Deadpool</a:t>
            </a:r>
            <a:r>
              <a:rPr lang="en-US" altLang="en-US" sz="2800" dirty="0"/>
              <a:t> comes to work at Unicorn Rancher </a:t>
            </a:r>
            <a:r>
              <a:rPr lang="en-US" altLang="en-US" sz="2800" dirty="0" err="1"/>
              <a:t>Farmacy</a:t>
            </a:r>
            <a:r>
              <a:rPr lang="en-US" altLang="en-US" sz="2800" dirty="0"/>
              <a:t> and the following prescriptions are waiting to be filled.  They are all written for a 30 </a:t>
            </a:r>
            <a:r>
              <a:rPr lang="en-US" altLang="en-US" sz="2800" dirty="0" err="1"/>
              <a:t>yr</a:t>
            </a:r>
            <a:r>
              <a:rPr lang="en-US" altLang="en-US" sz="2800" dirty="0"/>
              <a:t> old female patient.  Which of these are not valid and should not be filled?</a:t>
            </a:r>
          </a:p>
          <a:p>
            <a:pPr lvl="1"/>
            <a:r>
              <a:rPr lang="en-US" altLang="en-US" sz="2400" dirty="0" err="1"/>
              <a:t>Fioricet</a:t>
            </a:r>
            <a:r>
              <a:rPr lang="en-US" altLang="en-US" sz="2400" dirty="0"/>
              <a:t> PO written by DVM </a:t>
            </a:r>
          </a:p>
          <a:p>
            <a:pPr lvl="1"/>
            <a:r>
              <a:rPr lang="en-US" altLang="en-US" sz="2400" dirty="0" err="1"/>
              <a:t>Hydroxychloroquine</a:t>
            </a:r>
            <a:r>
              <a:rPr lang="en-US" altLang="en-US" sz="2400" dirty="0"/>
              <a:t> written by DC </a:t>
            </a:r>
          </a:p>
          <a:p>
            <a:pPr lvl="1"/>
            <a:r>
              <a:rPr lang="en-US" altLang="en-US" sz="2400" dirty="0"/>
              <a:t>Amoxicillin PO written by DDS </a:t>
            </a:r>
          </a:p>
          <a:p>
            <a:pPr lvl="1"/>
            <a:r>
              <a:rPr lang="en-US" altLang="en-US" sz="2400" dirty="0"/>
              <a:t>Albuterol inhaler written by RN </a:t>
            </a:r>
          </a:p>
          <a:p>
            <a:pPr lvl="1"/>
            <a:r>
              <a:rPr lang="en-US" altLang="en-US" sz="2400" dirty="0"/>
              <a:t>Lithium written by </a:t>
            </a:r>
            <a:r>
              <a:rPr lang="en-US" altLang="en-US" sz="2400" dirty="0" err="1"/>
              <a:t>PsyD</a:t>
            </a:r>
            <a:r>
              <a:rPr lang="en-US" altLang="en-US" sz="2400" dirty="0"/>
              <a:t> </a:t>
            </a:r>
          </a:p>
          <a:p>
            <a:pPr lvl="1"/>
            <a:r>
              <a:rPr lang="en-US" altLang="en-US" sz="2400" dirty="0"/>
              <a:t>Prednisolone eye drops written by OD </a:t>
            </a:r>
          </a:p>
          <a:p>
            <a:pPr lvl="1"/>
            <a:endParaRPr lang="en-US" altLang="en-US" sz="2400" dirty="0"/>
          </a:p>
          <a:p>
            <a:pPr marL="457200" lvl="1" indent="0">
              <a:buNone/>
            </a:pPr>
            <a:r>
              <a:rPr lang="en-US" altLang="en-US" sz="2400" dirty="0"/>
              <a:t>Note: Legend drugs = prescription drugs</a:t>
            </a:r>
          </a:p>
        </p:txBody>
      </p:sp>
    </p:spTree>
    <p:extLst>
      <p:ext uri="{BB962C8B-B14F-4D97-AF65-F5344CB8AC3E}">
        <p14:creationId xmlns:p14="http://schemas.microsoft.com/office/powerpoint/2010/main" val="368373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3"/>
          <p:cNvSpPr>
            <a:spLocks noGrp="1" noChangeArrowheads="1"/>
          </p:cNvSpPr>
          <p:nvPr>
            <p:ph type="body" idx="1"/>
          </p:nvPr>
        </p:nvSpPr>
        <p:spPr>
          <a:xfrm>
            <a:off x="228600" y="1136073"/>
            <a:ext cx="8458200" cy="5569527"/>
          </a:xfrm>
        </p:spPr>
        <p:txBody>
          <a:bodyPr>
            <a:normAutofit fontScale="92500" lnSpcReduction="20000"/>
          </a:bodyPr>
          <a:lstStyle/>
          <a:p>
            <a:pPr>
              <a:buFontTx/>
              <a:buNone/>
            </a:pPr>
            <a:r>
              <a:rPr lang="en-US" altLang="en-US" sz="2800" dirty="0"/>
              <a:t>It’s Monday morning and Pharmacist </a:t>
            </a:r>
            <a:r>
              <a:rPr lang="en-US" altLang="en-US" sz="2800" dirty="0" err="1"/>
              <a:t>Deadpool</a:t>
            </a:r>
            <a:r>
              <a:rPr lang="en-US" altLang="en-US" sz="2800" dirty="0"/>
              <a:t> comes to work at Unicorn Rancher </a:t>
            </a:r>
            <a:r>
              <a:rPr lang="en-US" altLang="en-US" sz="2800" dirty="0" err="1"/>
              <a:t>Farmacy</a:t>
            </a:r>
            <a:r>
              <a:rPr lang="en-US" altLang="en-US" sz="2800" dirty="0"/>
              <a:t> and the following prescriptions are waiting to be filled.  They are all written for a 30 </a:t>
            </a:r>
            <a:r>
              <a:rPr lang="en-US" altLang="en-US" sz="2800" dirty="0" err="1"/>
              <a:t>yr</a:t>
            </a:r>
            <a:r>
              <a:rPr lang="en-US" altLang="en-US" sz="2800" dirty="0"/>
              <a:t> old female patient.  Which of these are </a:t>
            </a:r>
            <a:r>
              <a:rPr lang="en-US" altLang="en-US" sz="2800" dirty="0">
                <a:solidFill>
                  <a:srgbClr val="FF0000"/>
                </a:solidFill>
              </a:rPr>
              <a:t>not valid and should not be filled</a:t>
            </a:r>
            <a:r>
              <a:rPr lang="en-US" altLang="en-US" sz="2800" dirty="0"/>
              <a:t>?</a:t>
            </a:r>
          </a:p>
          <a:p>
            <a:pPr lvl="1"/>
            <a:r>
              <a:rPr lang="en-US" altLang="en-US" sz="2400" dirty="0" err="1">
                <a:solidFill>
                  <a:srgbClr val="FF0000"/>
                </a:solidFill>
              </a:rPr>
              <a:t>Fioricet</a:t>
            </a:r>
            <a:r>
              <a:rPr lang="en-US" altLang="en-US" sz="2400" dirty="0">
                <a:solidFill>
                  <a:srgbClr val="FF0000"/>
                </a:solidFill>
              </a:rPr>
              <a:t> PO written by DVM (veterinarian) (cannot write for humans)</a:t>
            </a:r>
          </a:p>
          <a:p>
            <a:pPr lvl="1"/>
            <a:r>
              <a:rPr lang="en-US" altLang="en-US" sz="2400" dirty="0" err="1">
                <a:solidFill>
                  <a:srgbClr val="FF0000"/>
                </a:solidFill>
              </a:rPr>
              <a:t>Hydroxychloroquine</a:t>
            </a:r>
            <a:r>
              <a:rPr lang="en-US" altLang="en-US" sz="2400" dirty="0">
                <a:solidFill>
                  <a:srgbClr val="FF0000"/>
                </a:solidFill>
              </a:rPr>
              <a:t> written by DC (chiropractor, extremely limited authorization to prescribe; basically can’t prescribe)</a:t>
            </a:r>
          </a:p>
          <a:p>
            <a:pPr lvl="1"/>
            <a:r>
              <a:rPr lang="en-US" altLang="en-US" sz="2400" dirty="0"/>
              <a:t>Amoxicillin PO written by DDS (dentist – </a:t>
            </a:r>
            <a:r>
              <a:rPr lang="en-US" altLang="en-US" sz="2400" dirty="0" err="1"/>
              <a:t>s’okay</a:t>
            </a:r>
            <a:r>
              <a:rPr lang="en-US" altLang="en-US" sz="2400" dirty="0"/>
              <a:t>! </a:t>
            </a:r>
            <a:r>
              <a:rPr lang="en-US" altLang="en-US" sz="2400" dirty="0">
                <a:sym typeface="Wingdings" panose="05000000000000000000" pitchFamily="2" charset="2"/>
              </a:rPr>
              <a:t> assuming it’s for a dental procedure</a:t>
            </a:r>
            <a:r>
              <a:rPr lang="en-US" altLang="en-US" sz="2400" dirty="0"/>
              <a:t>)</a:t>
            </a:r>
          </a:p>
          <a:p>
            <a:pPr lvl="1"/>
            <a:r>
              <a:rPr lang="en-US" altLang="en-US" sz="2400" dirty="0">
                <a:solidFill>
                  <a:srgbClr val="FF0000"/>
                </a:solidFill>
              </a:rPr>
              <a:t>Albuterol inhaler written by RN (registered nurses are not authorized to prescribe anything)</a:t>
            </a:r>
          </a:p>
          <a:p>
            <a:pPr lvl="1"/>
            <a:r>
              <a:rPr lang="en-US" altLang="en-US" sz="2400" dirty="0">
                <a:solidFill>
                  <a:srgbClr val="FF0000"/>
                </a:solidFill>
              </a:rPr>
              <a:t>Lithium written by </a:t>
            </a:r>
            <a:r>
              <a:rPr lang="en-US" altLang="en-US" sz="2400" dirty="0" err="1">
                <a:solidFill>
                  <a:srgbClr val="FF0000"/>
                </a:solidFill>
              </a:rPr>
              <a:t>PsyD</a:t>
            </a:r>
            <a:r>
              <a:rPr lang="en-US" altLang="en-US" sz="2400" dirty="0">
                <a:solidFill>
                  <a:srgbClr val="FF0000"/>
                </a:solidFill>
              </a:rPr>
              <a:t> (psychologist, not authorized to prescribe anything)</a:t>
            </a:r>
          </a:p>
          <a:p>
            <a:pPr lvl="1"/>
            <a:r>
              <a:rPr lang="en-US" altLang="en-US" sz="2400" dirty="0"/>
              <a:t>Prednisolone eye drops written by OD (optometrist, yup) </a:t>
            </a:r>
          </a:p>
        </p:txBody>
      </p:sp>
      <p:sp>
        <p:nvSpPr>
          <p:cNvPr id="4" name="Rectangle 2"/>
          <p:cNvSpPr txBox="1">
            <a:spLocks noChangeArrowheads="1"/>
          </p:cNvSpPr>
          <p:nvPr/>
        </p:nvSpPr>
        <p:spPr>
          <a:xfrm>
            <a:off x="685800" y="0"/>
            <a:ext cx="7772400" cy="1143000"/>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dirty="0"/>
              <a:t>Legend Drug Prescribing Case Study</a:t>
            </a:r>
          </a:p>
        </p:txBody>
      </p:sp>
      <p:sp>
        <p:nvSpPr>
          <p:cNvPr id="2" name="Title 1"/>
          <p:cNvSpPr>
            <a:spLocks noGrp="1"/>
          </p:cNvSpPr>
          <p:nvPr>
            <p:ph type="title"/>
          </p:nvPr>
        </p:nvSpPr>
        <p:spPr/>
        <p:txBody>
          <a:bodyPr/>
          <a:lstStyle/>
          <a:p>
            <a:r>
              <a:rPr lang="en-US" dirty="0"/>
              <a:t> </a:t>
            </a:r>
          </a:p>
        </p:txBody>
      </p:sp>
    </p:spTree>
    <p:extLst>
      <p:ext uri="{BB962C8B-B14F-4D97-AF65-F5344CB8AC3E}">
        <p14:creationId xmlns:p14="http://schemas.microsoft.com/office/powerpoint/2010/main" val="2904463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381000" y="0"/>
            <a:ext cx="8763000" cy="1143000"/>
          </a:xfrm>
        </p:spPr>
        <p:txBody>
          <a:bodyPr/>
          <a:lstStyle/>
          <a:p>
            <a:r>
              <a:rPr lang="en-US" altLang="en-US" dirty="0"/>
              <a:t>Prescribe Legend Drugs in FL</a:t>
            </a:r>
          </a:p>
        </p:txBody>
      </p:sp>
      <p:sp>
        <p:nvSpPr>
          <p:cNvPr id="189443" name="Rectangle 3"/>
          <p:cNvSpPr>
            <a:spLocks noGrp="1" noChangeArrowheads="1"/>
          </p:cNvSpPr>
          <p:nvPr>
            <p:ph type="body" sz="half" idx="1"/>
          </p:nvPr>
        </p:nvSpPr>
        <p:spPr>
          <a:xfrm>
            <a:off x="533400" y="990600"/>
            <a:ext cx="3810000" cy="5410200"/>
          </a:xfrm>
        </p:spPr>
        <p:txBody>
          <a:bodyPr>
            <a:normAutofit fontScale="85000" lnSpcReduction="20000"/>
          </a:bodyPr>
          <a:lstStyle/>
          <a:p>
            <a:pPr>
              <a:lnSpc>
                <a:spcPct val="90000"/>
              </a:lnSpc>
              <a:buFontTx/>
              <a:buNone/>
            </a:pPr>
            <a:r>
              <a:rPr lang="en-US" altLang="en-US" b="1" u="sng" dirty="0">
                <a:solidFill>
                  <a:srgbClr val="FF0000"/>
                </a:solidFill>
              </a:rPr>
              <a:t>AUTHORIZED</a:t>
            </a:r>
          </a:p>
          <a:p>
            <a:pPr>
              <a:lnSpc>
                <a:spcPct val="90000"/>
              </a:lnSpc>
            </a:pPr>
            <a:r>
              <a:rPr lang="en-US" altLang="en-US" dirty="0">
                <a:solidFill>
                  <a:srgbClr val="FF0000"/>
                </a:solidFill>
              </a:rPr>
              <a:t>Dentists </a:t>
            </a:r>
          </a:p>
          <a:p>
            <a:pPr>
              <a:lnSpc>
                <a:spcPct val="90000"/>
              </a:lnSpc>
            </a:pPr>
            <a:r>
              <a:rPr lang="en-US" altLang="en-US" dirty="0">
                <a:solidFill>
                  <a:srgbClr val="FF0000"/>
                </a:solidFill>
              </a:rPr>
              <a:t>Certified Optometrists</a:t>
            </a:r>
          </a:p>
          <a:p>
            <a:pPr lvl="1">
              <a:lnSpc>
                <a:spcPct val="90000"/>
              </a:lnSpc>
            </a:pPr>
            <a:r>
              <a:rPr lang="en-US" altLang="en-US" dirty="0">
                <a:solidFill>
                  <a:srgbClr val="FF0000"/>
                </a:solidFill>
              </a:rPr>
              <a:t>Topical ocular agents (eye drops, eye ointments, </a:t>
            </a:r>
            <a:r>
              <a:rPr lang="en-US" altLang="en-US" dirty="0" err="1">
                <a:solidFill>
                  <a:srgbClr val="FF0000"/>
                </a:solidFill>
              </a:rPr>
              <a:t>etc</a:t>
            </a:r>
            <a:r>
              <a:rPr lang="en-US" altLang="en-US" dirty="0">
                <a:solidFill>
                  <a:srgbClr val="FF0000"/>
                </a:solidFill>
              </a:rPr>
              <a:t>)</a:t>
            </a:r>
          </a:p>
          <a:p>
            <a:pPr lvl="1">
              <a:lnSpc>
                <a:spcPct val="90000"/>
              </a:lnSpc>
            </a:pPr>
            <a:r>
              <a:rPr lang="en-US" altLang="en-US" dirty="0">
                <a:solidFill>
                  <a:srgbClr val="FF0000"/>
                </a:solidFill>
              </a:rPr>
              <a:t>Limited oral agents (see Slide 135) </a:t>
            </a:r>
          </a:p>
          <a:p>
            <a:pPr>
              <a:lnSpc>
                <a:spcPct val="90000"/>
              </a:lnSpc>
            </a:pPr>
            <a:r>
              <a:rPr lang="en-US" altLang="en-US" dirty="0">
                <a:solidFill>
                  <a:srgbClr val="FF0000"/>
                </a:solidFill>
              </a:rPr>
              <a:t>Physicians (MD / DO)</a:t>
            </a:r>
          </a:p>
          <a:p>
            <a:pPr lvl="1">
              <a:lnSpc>
                <a:spcPct val="90000"/>
              </a:lnSpc>
            </a:pPr>
            <a:r>
              <a:rPr lang="en-US" altLang="en-US" dirty="0">
                <a:solidFill>
                  <a:srgbClr val="FF0000"/>
                </a:solidFill>
              </a:rPr>
              <a:t>Medical Doctor</a:t>
            </a:r>
          </a:p>
          <a:p>
            <a:pPr lvl="1">
              <a:lnSpc>
                <a:spcPct val="90000"/>
              </a:lnSpc>
            </a:pPr>
            <a:r>
              <a:rPr lang="en-US" altLang="en-US" dirty="0">
                <a:solidFill>
                  <a:srgbClr val="FF0000"/>
                </a:solidFill>
              </a:rPr>
              <a:t>Osteopathic Physician/Doctor of Osteopathy/Doctor of Osteopathic Medicine</a:t>
            </a:r>
          </a:p>
          <a:p>
            <a:pPr>
              <a:lnSpc>
                <a:spcPct val="90000"/>
              </a:lnSpc>
            </a:pPr>
            <a:r>
              <a:rPr lang="en-US" altLang="en-US" dirty="0">
                <a:solidFill>
                  <a:srgbClr val="FF0000"/>
                </a:solidFill>
              </a:rPr>
              <a:t>Physician Assistants, Nurse Practitioners</a:t>
            </a:r>
          </a:p>
          <a:p>
            <a:pPr lvl="1">
              <a:lnSpc>
                <a:spcPct val="90000"/>
              </a:lnSpc>
            </a:pPr>
            <a:r>
              <a:rPr lang="en-US" altLang="en-US" dirty="0">
                <a:solidFill>
                  <a:srgbClr val="FF0000"/>
                </a:solidFill>
              </a:rPr>
              <a:t>Under supervision of a licensed physician</a:t>
            </a:r>
          </a:p>
          <a:p>
            <a:pPr>
              <a:lnSpc>
                <a:spcPct val="90000"/>
              </a:lnSpc>
            </a:pPr>
            <a:r>
              <a:rPr lang="en-US" altLang="en-US" dirty="0">
                <a:solidFill>
                  <a:srgbClr val="FF0000"/>
                </a:solidFill>
              </a:rPr>
              <a:t>Podiatrists</a:t>
            </a:r>
          </a:p>
          <a:p>
            <a:pPr>
              <a:lnSpc>
                <a:spcPct val="90000"/>
              </a:lnSpc>
            </a:pPr>
            <a:r>
              <a:rPr lang="en-US" altLang="en-US" dirty="0">
                <a:solidFill>
                  <a:srgbClr val="FF0000"/>
                </a:solidFill>
              </a:rPr>
              <a:t>Veterinarians</a:t>
            </a:r>
          </a:p>
        </p:txBody>
      </p:sp>
      <p:sp>
        <p:nvSpPr>
          <p:cNvPr id="189444" name="Rectangle 4"/>
          <p:cNvSpPr>
            <a:spLocks noGrp="1" noChangeArrowheads="1"/>
          </p:cNvSpPr>
          <p:nvPr>
            <p:ph type="body" sz="half" idx="2"/>
          </p:nvPr>
        </p:nvSpPr>
        <p:spPr>
          <a:xfrm>
            <a:off x="4343400" y="1143000"/>
            <a:ext cx="4495800" cy="5562600"/>
          </a:xfrm>
        </p:spPr>
        <p:txBody>
          <a:bodyPr>
            <a:normAutofit fontScale="77500" lnSpcReduction="20000"/>
          </a:bodyPr>
          <a:lstStyle/>
          <a:p>
            <a:pPr>
              <a:lnSpc>
                <a:spcPct val="90000"/>
              </a:lnSpc>
              <a:buFontTx/>
              <a:buNone/>
            </a:pPr>
            <a:r>
              <a:rPr lang="en-US" altLang="en-US" b="1" u="sng" dirty="0">
                <a:solidFill>
                  <a:srgbClr val="FF0000"/>
                </a:solidFill>
              </a:rPr>
              <a:t>VERY LIMITED AUTHORIZATION</a:t>
            </a:r>
          </a:p>
          <a:p>
            <a:pPr>
              <a:lnSpc>
                <a:spcPct val="90000"/>
              </a:lnSpc>
              <a:buFontTx/>
              <a:buNone/>
            </a:pPr>
            <a:r>
              <a:rPr lang="en-US" altLang="en-US" dirty="0">
                <a:solidFill>
                  <a:srgbClr val="FF0000"/>
                </a:solidFill>
              </a:rPr>
              <a:t>May not, with very, very, limited exceptions</a:t>
            </a:r>
          </a:p>
          <a:p>
            <a:pPr>
              <a:lnSpc>
                <a:spcPct val="90000"/>
              </a:lnSpc>
              <a:buFontTx/>
              <a:buNone/>
            </a:pPr>
            <a:r>
              <a:rPr lang="en-US" altLang="en-US" dirty="0">
                <a:solidFill>
                  <a:srgbClr val="FF0000"/>
                </a:solidFill>
              </a:rPr>
              <a:t>	*basically consider these practitioners as not being able to prescribe</a:t>
            </a:r>
          </a:p>
          <a:p>
            <a:pPr>
              <a:lnSpc>
                <a:spcPct val="90000"/>
              </a:lnSpc>
            </a:pPr>
            <a:r>
              <a:rPr lang="en-US" altLang="en-US" dirty="0">
                <a:solidFill>
                  <a:srgbClr val="FF0000"/>
                </a:solidFill>
              </a:rPr>
              <a:t>Chiropractors</a:t>
            </a:r>
          </a:p>
          <a:p>
            <a:pPr lvl="1">
              <a:lnSpc>
                <a:spcPct val="90000"/>
              </a:lnSpc>
            </a:pPr>
            <a:r>
              <a:rPr lang="en-US" altLang="en-US" dirty="0">
                <a:solidFill>
                  <a:srgbClr val="FF0000"/>
                </a:solidFill>
              </a:rPr>
              <a:t>460.403 (9)(c)(2)</a:t>
            </a:r>
          </a:p>
          <a:p>
            <a:pPr lvl="2">
              <a:lnSpc>
                <a:spcPct val="90000"/>
              </a:lnSpc>
            </a:pPr>
            <a:r>
              <a:rPr lang="en-US" altLang="en-US" dirty="0">
                <a:solidFill>
                  <a:srgbClr val="FF0000"/>
                </a:solidFill>
              </a:rPr>
              <a:t>Can only prescribe prescription medical oxygen and may also order, store, and administer two specific topical anesthetics – not much at all</a:t>
            </a:r>
          </a:p>
          <a:p>
            <a:pPr>
              <a:lnSpc>
                <a:spcPct val="90000"/>
              </a:lnSpc>
            </a:pPr>
            <a:r>
              <a:rPr lang="en-US" altLang="en-US" dirty="0">
                <a:solidFill>
                  <a:srgbClr val="FF0000"/>
                </a:solidFill>
              </a:rPr>
              <a:t>Pharmacists</a:t>
            </a:r>
          </a:p>
          <a:p>
            <a:pPr lvl="1">
              <a:lnSpc>
                <a:spcPct val="90000"/>
              </a:lnSpc>
            </a:pPr>
            <a:r>
              <a:rPr lang="en-US" altLang="en-US" dirty="0">
                <a:solidFill>
                  <a:srgbClr val="FF0000"/>
                </a:solidFill>
              </a:rPr>
              <a:t>465.186 (pharmacist formulary - all of the items on it are OTC)</a:t>
            </a:r>
          </a:p>
          <a:p>
            <a:pPr>
              <a:lnSpc>
                <a:spcPct val="90000"/>
              </a:lnSpc>
              <a:buFontTx/>
              <a:buNone/>
            </a:pPr>
            <a:r>
              <a:rPr lang="en-US" altLang="en-US" b="1" u="sng" dirty="0">
                <a:solidFill>
                  <a:srgbClr val="FF0000"/>
                </a:solidFill>
              </a:rPr>
              <a:t>NOT AUTHORIZED</a:t>
            </a:r>
          </a:p>
          <a:p>
            <a:pPr>
              <a:lnSpc>
                <a:spcPct val="90000"/>
              </a:lnSpc>
            </a:pPr>
            <a:r>
              <a:rPr lang="en-US" altLang="en-US" dirty="0">
                <a:solidFill>
                  <a:srgbClr val="FF0000"/>
                </a:solidFill>
              </a:rPr>
              <a:t>Naturopaths</a:t>
            </a:r>
          </a:p>
          <a:p>
            <a:pPr>
              <a:lnSpc>
                <a:spcPct val="90000"/>
              </a:lnSpc>
            </a:pPr>
            <a:r>
              <a:rPr lang="en-US" altLang="en-US" dirty="0">
                <a:solidFill>
                  <a:srgbClr val="FF0000"/>
                </a:solidFill>
              </a:rPr>
              <a:t>Anesthesiologist Assistant</a:t>
            </a:r>
          </a:p>
          <a:p>
            <a:pPr>
              <a:lnSpc>
                <a:spcPct val="90000"/>
              </a:lnSpc>
            </a:pPr>
            <a:r>
              <a:rPr lang="en-US" altLang="en-US" dirty="0">
                <a:solidFill>
                  <a:srgbClr val="FF0000"/>
                </a:solidFill>
              </a:rPr>
              <a:t>Registered nurses</a:t>
            </a:r>
          </a:p>
          <a:p>
            <a:pPr>
              <a:lnSpc>
                <a:spcPct val="90000"/>
              </a:lnSpc>
            </a:pPr>
            <a:r>
              <a:rPr lang="en-US" altLang="en-US" dirty="0">
                <a:solidFill>
                  <a:srgbClr val="FF0000"/>
                </a:solidFill>
              </a:rPr>
              <a:t>Respiratory Therapists</a:t>
            </a:r>
          </a:p>
          <a:p>
            <a:pPr>
              <a:lnSpc>
                <a:spcPct val="90000"/>
              </a:lnSpc>
            </a:pPr>
            <a:r>
              <a:rPr lang="en-US" altLang="en-US" dirty="0">
                <a:solidFill>
                  <a:srgbClr val="FF0000"/>
                </a:solidFill>
              </a:rPr>
              <a:t>Psychologists </a:t>
            </a:r>
          </a:p>
        </p:txBody>
      </p:sp>
    </p:spTree>
    <p:extLst>
      <p:ext uri="{BB962C8B-B14F-4D97-AF65-F5344CB8AC3E}">
        <p14:creationId xmlns:p14="http://schemas.microsoft.com/office/powerpoint/2010/main" val="2581224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152400" y="457200"/>
            <a:ext cx="8839200" cy="457200"/>
          </a:xfrm>
        </p:spPr>
        <p:txBody>
          <a:bodyPr>
            <a:noAutofit/>
          </a:bodyPr>
          <a:lstStyle/>
          <a:p>
            <a:r>
              <a:rPr lang="en-US" altLang="en-US" sz="3600" dirty="0"/>
              <a:t>Controlled Substance Prescribing Case Study</a:t>
            </a:r>
          </a:p>
        </p:txBody>
      </p:sp>
      <p:sp>
        <p:nvSpPr>
          <p:cNvPr id="190467" name="Rectangle 3"/>
          <p:cNvSpPr>
            <a:spLocks noGrp="1" noChangeArrowheads="1"/>
          </p:cNvSpPr>
          <p:nvPr>
            <p:ph type="body" idx="1"/>
          </p:nvPr>
        </p:nvSpPr>
        <p:spPr>
          <a:xfrm>
            <a:off x="609600" y="1143000"/>
            <a:ext cx="7772400" cy="5486400"/>
          </a:xfrm>
        </p:spPr>
        <p:txBody>
          <a:bodyPr/>
          <a:lstStyle/>
          <a:p>
            <a:pPr>
              <a:lnSpc>
                <a:spcPct val="90000"/>
              </a:lnSpc>
              <a:buFontTx/>
              <a:buNone/>
            </a:pPr>
            <a:r>
              <a:rPr lang="en-US" altLang="en-US" sz="2800" dirty="0"/>
              <a:t>It’s Monday morning and Pharmacist Ryan Gosling comes to work at Drive Pharmacy and the following prescriptions for controlled substances are waiting to be filled.  They are all written for a 30 year old male.  Which of these are not valid and should not be filled?</a:t>
            </a:r>
          </a:p>
          <a:p>
            <a:pPr lvl="1">
              <a:lnSpc>
                <a:spcPct val="90000"/>
              </a:lnSpc>
            </a:pPr>
            <a:r>
              <a:rPr lang="en-US" altLang="en-US" dirty="0"/>
              <a:t>Vicodin PO written by DVM</a:t>
            </a:r>
          </a:p>
          <a:p>
            <a:pPr lvl="1">
              <a:lnSpc>
                <a:spcPct val="90000"/>
              </a:lnSpc>
            </a:pPr>
            <a:r>
              <a:rPr lang="en-US" altLang="en-US" dirty="0" err="1"/>
              <a:t>Carisoprodol</a:t>
            </a:r>
            <a:r>
              <a:rPr lang="en-US" altLang="en-US" dirty="0"/>
              <a:t> written by DC</a:t>
            </a:r>
          </a:p>
          <a:p>
            <a:pPr lvl="1">
              <a:lnSpc>
                <a:spcPct val="90000"/>
              </a:lnSpc>
            </a:pPr>
            <a:r>
              <a:rPr lang="en-US" altLang="en-US" dirty="0"/>
              <a:t>Percocet PO written by DDS</a:t>
            </a:r>
          </a:p>
          <a:p>
            <a:pPr lvl="1">
              <a:lnSpc>
                <a:spcPct val="90000"/>
              </a:lnSpc>
            </a:pPr>
            <a:r>
              <a:rPr lang="en-US" altLang="en-US" dirty="0" err="1"/>
              <a:t>Klonopin</a:t>
            </a:r>
            <a:r>
              <a:rPr lang="en-US" altLang="en-US" dirty="0"/>
              <a:t> written by ARNP</a:t>
            </a:r>
          </a:p>
          <a:p>
            <a:pPr lvl="1">
              <a:lnSpc>
                <a:spcPct val="90000"/>
              </a:lnSpc>
            </a:pPr>
            <a:r>
              <a:rPr lang="en-US" altLang="en-US" dirty="0"/>
              <a:t>Xanax written by </a:t>
            </a:r>
            <a:r>
              <a:rPr lang="en-US" altLang="en-US" dirty="0" err="1"/>
              <a:t>PsyD</a:t>
            </a:r>
            <a:endParaRPr lang="en-US" altLang="en-US" dirty="0"/>
          </a:p>
          <a:p>
            <a:pPr lvl="1">
              <a:lnSpc>
                <a:spcPct val="90000"/>
              </a:lnSpc>
            </a:pPr>
            <a:r>
              <a:rPr lang="en-US" altLang="en-US" dirty="0"/>
              <a:t>Morphine written by DPM</a:t>
            </a:r>
          </a:p>
        </p:txBody>
      </p:sp>
    </p:spTree>
    <p:extLst>
      <p:ext uri="{BB962C8B-B14F-4D97-AF65-F5344CB8AC3E}">
        <p14:creationId xmlns:p14="http://schemas.microsoft.com/office/powerpoint/2010/main" val="740056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152400" y="152400"/>
            <a:ext cx="8915400" cy="1143000"/>
          </a:xfrm>
        </p:spPr>
        <p:txBody>
          <a:bodyPr>
            <a:noAutofit/>
          </a:bodyPr>
          <a:lstStyle/>
          <a:p>
            <a:r>
              <a:rPr lang="en-US" altLang="en-US" sz="3600" dirty="0"/>
              <a:t>Controlled Substance Prescribing Case Study</a:t>
            </a:r>
          </a:p>
        </p:txBody>
      </p:sp>
      <p:sp>
        <p:nvSpPr>
          <p:cNvPr id="190467" name="Rectangle 3"/>
          <p:cNvSpPr>
            <a:spLocks noGrp="1" noChangeArrowheads="1"/>
          </p:cNvSpPr>
          <p:nvPr>
            <p:ph type="body" idx="1"/>
          </p:nvPr>
        </p:nvSpPr>
        <p:spPr>
          <a:xfrm>
            <a:off x="609600" y="1143000"/>
            <a:ext cx="7772400" cy="5486400"/>
          </a:xfrm>
        </p:spPr>
        <p:txBody>
          <a:bodyPr>
            <a:normAutofit fontScale="70000" lnSpcReduction="20000"/>
          </a:bodyPr>
          <a:lstStyle/>
          <a:p>
            <a:pPr>
              <a:lnSpc>
                <a:spcPct val="90000"/>
              </a:lnSpc>
              <a:buFontTx/>
              <a:buNone/>
            </a:pPr>
            <a:r>
              <a:rPr lang="en-US" altLang="en-US" sz="2800" dirty="0"/>
              <a:t>It’s Monday morning and Pharmacist Ryan Gosling comes to work at Drive Pharmacy and the following prescriptions are waiting to be filled.  They are all written for a 30 </a:t>
            </a:r>
            <a:r>
              <a:rPr lang="en-US" altLang="en-US" sz="2800" dirty="0" err="1"/>
              <a:t>yr</a:t>
            </a:r>
            <a:r>
              <a:rPr lang="en-US" altLang="en-US" sz="2800" dirty="0"/>
              <a:t> old male.  </a:t>
            </a:r>
            <a:r>
              <a:rPr lang="en-US" altLang="en-US" sz="2800" dirty="0">
                <a:solidFill>
                  <a:srgbClr val="FF0000"/>
                </a:solidFill>
              </a:rPr>
              <a:t>Which</a:t>
            </a:r>
            <a:r>
              <a:rPr lang="en-US" altLang="en-US" sz="2800" dirty="0">
                <a:solidFill>
                  <a:srgbClr val="C00000"/>
                </a:solidFill>
              </a:rPr>
              <a:t> </a:t>
            </a:r>
            <a:r>
              <a:rPr lang="en-US" altLang="en-US" sz="2800" dirty="0">
                <a:solidFill>
                  <a:srgbClr val="FF0000"/>
                </a:solidFill>
              </a:rPr>
              <a:t>of these are not valid and should not be filled? </a:t>
            </a:r>
            <a:endParaRPr lang="en-US" altLang="en-US" sz="2600" dirty="0">
              <a:solidFill>
                <a:srgbClr val="FF0000"/>
              </a:solidFill>
            </a:endParaRPr>
          </a:p>
          <a:p>
            <a:pPr lvl="1">
              <a:lnSpc>
                <a:spcPct val="90000"/>
              </a:lnSpc>
            </a:pPr>
            <a:r>
              <a:rPr lang="en-US" altLang="en-US" dirty="0">
                <a:solidFill>
                  <a:srgbClr val="FF0000"/>
                </a:solidFill>
              </a:rPr>
              <a:t>Vicodin PO written by DVM </a:t>
            </a:r>
          </a:p>
          <a:p>
            <a:pPr lvl="2">
              <a:lnSpc>
                <a:spcPct val="90000"/>
              </a:lnSpc>
            </a:pPr>
            <a:r>
              <a:rPr lang="en-US" altLang="en-US" sz="1900" dirty="0">
                <a:solidFill>
                  <a:srgbClr val="FF0000"/>
                </a:solidFill>
              </a:rPr>
              <a:t>Can’t write for humans, only animals – if it was for an animal, it would be okay</a:t>
            </a:r>
          </a:p>
          <a:p>
            <a:pPr lvl="1">
              <a:lnSpc>
                <a:spcPct val="90000"/>
              </a:lnSpc>
            </a:pPr>
            <a:r>
              <a:rPr lang="en-US" altLang="en-US" dirty="0" err="1">
                <a:solidFill>
                  <a:srgbClr val="FF0000"/>
                </a:solidFill>
              </a:rPr>
              <a:t>Carisoprodol</a:t>
            </a:r>
            <a:r>
              <a:rPr lang="en-US" altLang="en-US" dirty="0">
                <a:solidFill>
                  <a:srgbClr val="FF0000"/>
                </a:solidFill>
              </a:rPr>
              <a:t> written by DC </a:t>
            </a:r>
          </a:p>
          <a:p>
            <a:pPr lvl="2">
              <a:lnSpc>
                <a:spcPct val="90000"/>
              </a:lnSpc>
            </a:pPr>
            <a:r>
              <a:rPr lang="en-US" altLang="en-US" sz="1900" dirty="0">
                <a:solidFill>
                  <a:srgbClr val="FF0000"/>
                </a:solidFill>
              </a:rPr>
              <a:t>nope, just…no</a:t>
            </a:r>
          </a:p>
          <a:p>
            <a:pPr lvl="1">
              <a:lnSpc>
                <a:spcPct val="90000"/>
              </a:lnSpc>
            </a:pPr>
            <a:r>
              <a:rPr lang="en-US" altLang="en-US" dirty="0"/>
              <a:t>Percocet PO written by DDS </a:t>
            </a:r>
          </a:p>
          <a:p>
            <a:pPr lvl="2">
              <a:lnSpc>
                <a:spcPct val="90000"/>
              </a:lnSpc>
            </a:pPr>
            <a:r>
              <a:rPr lang="en-US" altLang="en-US" sz="1900" dirty="0"/>
              <a:t>assuming it’s for the teeth/an oral procedure/indication</a:t>
            </a:r>
          </a:p>
          <a:p>
            <a:pPr lvl="1">
              <a:lnSpc>
                <a:spcPct val="90000"/>
              </a:lnSpc>
            </a:pPr>
            <a:r>
              <a:rPr lang="en-US" altLang="en-US" dirty="0" err="1"/>
              <a:t>Klonopin</a:t>
            </a:r>
            <a:r>
              <a:rPr lang="en-US" altLang="en-US" dirty="0"/>
              <a:t> written by ARNP </a:t>
            </a:r>
          </a:p>
          <a:p>
            <a:pPr lvl="2">
              <a:lnSpc>
                <a:spcPct val="90000"/>
              </a:lnSpc>
            </a:pPr>
            <a:r>
              <a:rPr lang="en-US" altLang="en-US" sz="1900" dirty="0"/>
              <a:t>assuming it’s within their supervising physician’s practice</a:t>
            </a:r>
          </a:p>
          <a:p>
            <a:pPr lvl="1">
              <a:lnSpc>
                <a:spcPct val="90000"/>
              </a:lnSpc>
            </a:pPr>
            <a:r>
              <a:rPr lang="en-US" altLang="en-US" dirty="0">
                <a:solidFill>
                  <a:srgbClr val="FF0000"/>
                </a:solidFill>
              </a:rPr>
              <a:t>Xanax written by </a:t>
            </a:r>
            <a:r>
              <a:rPr lang="en-US" altLang="en-US" dirty="0" err="1">
                <a:solidFill>
                  <a:srgbClr val="FF0000"/>
                </a:solidFill>
              </a:rPr>
              <a:t>PsyD</a:t>
            </a:r>
            <a:endParaRPr lang="en-US" altLang="en-US" dirty="0">
              <a:solidFill>
                <a:srgbClr val="FF0000"/>
              </a:solidFill>
            </a:endParaRPr>
          </a:p>
          <a:p>
            <a:pPr lvl="2">
              <a:lnSpc>
                <a:spcPct val="90000"/>
              </a:lnSpc>
            </a:pPr>
            <a:r>
              <a:rPr lang="en-US" altLang="en-US" sz="1900" dirty="0">
                <a:solidFill>
                  <a:srgbClr val="FF0000"/>
                </a:solidFill>
              </a:rPr>
              <a:t>Psychologists cannot prescribe anything since they are not medical doctors and did not go to medical school, but psychiatrists being MDs can prescribe technically anything, though they would likely limit their prescribing to within their specialty to avoid liability and make referrals to the appropriate specialists; also watch for the difference between certified optometrists and ophthalmologists – ophthalmologists went to medical school and are MDs, but certified optometrists did not and are limited to ocular prescribing; also licensed practitioners in optometry who are regular optometrists who are not certified optometrists cannot prescribe ocular agents and are limited to use topically applied anesthetics for glaucoma exams</a:t>
            </a:r>
          </a:p>
          <a:p>
            <a:pPr lvl="1">
              <a:lnSpc>
                <a:spcPct val="90000"/>
              </a:lnSpc>
            </a:pPr>
            <a:r>
              <a:rPr lang="en-US" altLang="en-US" dirty="0"/>
              <a:t>Morphine written by DPM </a:t>
            </a:r>
          </a:p>
          <a:p>
            <a:pPr lvl="2">
              <a:lnSpc>
                <a:spcPct val="90000"/>
              </a:lnSpc>
            </a:pPr>
            <a:r>
              <a:rPr lang="en-US" altLang="en-US" sz="1900" dirty="0"/>
              <a:t>upon confirmation it’s for a foot procedure or indication</a:t>
            </a:r>
          </a:p>
        </p:txBody>
      </p:sp>
    </p:spTree>
    <p:extLst>
      <p:ext uri="{BB962C8B-B14F-4D97-AF65-F5344CB8AC3E}">
        <p14:creationId xmlns:p14="http://schemas.microsoft.com/office/powerpoint/2010/main" val="2543859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609600" y="228600"/>
            <a:ext cx="7772400" cy="1143000"/>
          </a:xfrm>
        </p:spPr>
        <p:txBody>
          <a:bodyPr>
            <a:normAutofit fontScale="90000"/>
          </a:bodyPr>
          <a:lstStyle/>
          <a:p>
            <a:r>
              <a:rPr lang="en-US" altLang="en-US"/>
              <a:t>Authorized to Prescribe Controlled Substances in FL</a:t>
            </a:r>
          </a:p>
        </p:txBody>
      </p:sp>
      <p:sp>
        <p:nvSpPr>
          <p:cNvPr id="191491" name="Rectangle 3"/>
          <p:cNvSpPr>
            <a:spLocks noGrp="1" noChangeArrowheads="1"/>
          </p:cNvSpPr>
          <p:nvPr>
            <p:ph type="body" sz="half" idx="1"/>
          </p:nvPr>
        </p:nvSpPr>
        <p:spPr>
          <a:xfrm>
            <a:off x="609600" y="1600200"/>
            <a:ext cx="3810000" cy="4419600"/>
          </a:xfrm>
        </p:spPr>
        <p:txBody>
          <a:bodyPr>
            <a:normAutofit fontScale="55000" lnSpcReduction="20000"/>
          </a:bodyPr>
          <a:lstStyle/>
          <a:p>
            <a:pPr marL="0" indent="0">
              <a:buNone/>
            </a:pPr>
            <a:r>
              <a:rPr lang="en-US" altLang="en-US" b="1" u="sng" dirty="0">
                <a:solidFill>
                  <a:srgbClr val="FF0000"/>
                </a:solidFill>
              </a:rPr>
              <a:t>AUTHORIZED</a:t>
            </a:r>
          </a:p>
          <a:p>
            <a:r>
              <a:rPr lang="en-US" altLang="en-US" dirty="0">
                <a:solidFill>
                  <a:srgbClr val="FF0000"/>
                </a:solidFill>
              </a:rPr>
              <a:t>Dentists </a:t>
            </a:r>
          </a:p>
          <a:p>
            <a:r>
              <a:rPr lang="en-US" altLang="en-US" dirty="0">
                <a:solidFill>
                  <a:srgbClr val="FF0000"/>
                </a:solidFill>
              </a:rPr>
              <a:t>Physicians (MD and DO)</a:t>
            </a:r>
          </a:p>
          <a:p>
            <a:r>
              <a:rPr lang="en-US" altLang="en-US" dirty="0">
                <a:solidFill>
                  <a:srgbClr val="FF0000"/>
                </a:solidFill>
              </a:rPr>
              <a:t>Podiatrists</a:t>
            </a:r>
          </a:p>
          <a:p>
            <a:r>
              <a:rPr lang="en-US" altLang="en-US" dirty="0">
                <a:solidFill>
                  <a:srgbClr val="FF0000"/>
                </a:solidFill>
              </a:rPr>
              <a:t>Veterinarians</a:t>
            </a:r>
          </a:p>
          <a:p>
            <a:r>
              <a:rPr lang="en-US" altLang="en-US" dirty="0">
                <a:solidFill>
                  <a:srgbClr val="FF0000"/>
                </a:solidFill>
              </a:rPr>
              <a:t>Nurse Practitioners </a:t>
            </a:r>
          </a:p>
          <a:p>
            <a:r>
              <a:rPr lang="en-US" altLang="en-US" dirty="0">
                <a:solidFill>
                  <a:srgbClr val="FF0000"/>
                </a:solidFill>
              </a:rPr>
              <a:t>Physician Assistants</a:t>
            </a:r>
          </a:p>
          <a:p>
            <a:r>
              <a:rPr lang="en-US" altLang="en-US" dirty="0">
                <a:solidFill>
                  <a:srgbClr val="FF0000"/>
                </a:solidFill>
              </a:rPr>
              <a:t>Limited **Certified optometrists</a:t>
            </a:r>
          </a:p>
          <a:p>
            <a:pPr marL="0" indent="0">
              <a:buNone/>
            </a:pPr>
            <a:endParaRPr lang="en-US" altLang="en-US" dirty="0">
              <a:solidFill>
                <a:srgbClr val="FF0000"/>
              </a:solidFill>
            </a:endParaRPr>
          </a:p>
          <a:p>
            <a:pPr marL="0" indent="0">
              <a:buNone/>
            </a:pPr>
            <a:r>
              <a:rPr lang="en-US" altLang="en-US" dirty="0">
                <a:solidFill>
                  <a:srgbClr val="FF0000"/>
                </a:solidFill>
              </a:rPr>
              <a:t>*out of state DEA practitioners may write valid scripts in FL for controlled substances if </a:t>
            </a:r>
          </a:p>
          <a:p>
            <a:pPr marL="514350" indent="-514350">
              <a:buFont typeface="+mj-lt"/>
              <a:buAutoNum type="arabicParenR"/>
            </a:pPr>
            <a:r>
              <a:rPr lang="en-US" altLang="en-US" dirty="0" err="1">
                <a:solidFill>
                  <a:srgbClr val="FF0000"/>
                </a:solidFill>
              </a:rPr>
              <a:t>rx</a:t>
            </a:r>
            <a:r>
              <a:rPr lang="en-US" altLang="en-US" dirty="0">
                <a:solidFill>
                  <a:srgbClr val="FF0000"/>
                </a:solidFill>
              </a:rPr>
              <a:t> is authentic</a:t>
            </a:r>
          </a:p>
          <a:p>
            <a:pPr marL="514350" indent="-514350">
              <a:buFont typeface="+mj-lt"/>
              <a:buAutoNum type="arabicParenR"/>
            </a:pPr>
            <a:r>
              <a:rPr lang="en-US" altLang="en-US" dirty="0">
                <a:solidFill>
                  <a:srgbClr val="FF0000"/>
                </a:solidFill>
              </a:rPr>
              <a:t>there is a valid patient-physician relationship and </a:t>
            </a:r>
          </a:p>
          <a:p>
            <a:pPr marL="514350" indent="-514350">
              <a:buFont typeface="+mj-lt"/>
              <a:buAutoNum type="arabicParenR"/>
            </a:pPr>
            <a:r>
              <a:rPr lang="en-US" altLang="en-US" dirty="0">
                <a:solidFill>
                  <a:srgbClr val="FF0000"/>
                </a:solidFill>
              </a:rPr>
              <a:t>3) the drug is “necessary for the continuation of treatment of a chronic or recurrent illness”</a:t>
            </a:r>
          </a:p>
        </p:txBody>
      </p:sp>
      <p:sp>
        <p:nvSpPr>
          <p:cNvPr id="191492" name="Rectangle 4"/>
          <p:cNvSpPr>
            <a:spLocks noGrp="1" noChangeArrowheads="1"/>
          </p:cNvSpPr>
          <p:nvPr>
            <p:ph type="body" sz="half" idx="2"/>
          </p:nvPr>
        </p:nvSpPr>
        <p:spPr>
          <a:xfrm>
            <a:off x="4648200" y="1626742"/>
            <a:ext cx="4191000" cy="5029200"/>
          </a:xfrm>
        </p:spPr>
        <p:txBody>
          <a:bodyPr/>
          <a:lstStyle/>
          <a:p>
            <a:pPr marL="0" indent="0">
              <a:buNone/>
            </a:pPr>
            <a:r>
              <a:rPr lang="en-US" altLang="en-US" sz="2400" b="1" u="sng" dirty="0">
                <a:solidFill>
                  <a:srgbClr val="FF0000"/>
                </a:solidFill>
              </a:rPr>
              <a:t>NOT AUTHORIZED</a:t>
            </a:r>
          </a:p>
          <a:p>
            <a:pPr marL="0" indent="0">
              <a:buNone/>
            </a:pPr>
            <a:r>
              <a:rPr lang="en-US" altLang="en-US" sz="1400" dirty="0">
                <a:solidFill>
                  <a:srgbClr val="FF0000"/>
                </a:solidFill>
              </a:rPr>
              <a:t>(not a complete list)</a:t>
            </a:r>
          </a:p>
          <a:p>
            <a:pPr lvl="1"/>
            <a:r>
              <a:rPr lang="en-US" altLang="en-US" dirty="0">
                <a:solidFill>
                  <a:srgbClr val="FF0000"/>
                </a:solidFill>
              </a:rPr>
              <a:t>Homeopathic and Naturopathic Physicians </a:t>
            </a:r>
          </a:p>
          <a:p>
            <a:pPr lvl="1"/>
            <a:r>
              <a:rPr lang="en-US" altLang="en-US" dirty="0">
                <a:solidFill>
                  <a:srgbClr val="FF0000"/>
                </a:solidFill>
              </a:rPr>
              <a:t>Optometrists</a:t>
            </a:r>
          </a:p>
          <a:p>
            <a:pPr lvl="1"/>
            <a:r>
              <a:rPr lang="en-US" altLang="en-US" dirty="0">
                <a:solidFill>
                  <a:srgbClr val="FF0000"/>
                </a:solidFill>
              </a:rPr>
              <a:t>Psychologists</a:t>
            </a:r>
          </a:p>
          <a:p>
            <a:pPr lvl="1"/>
            <a:r>
              <a:rPr lang="en-US" altLang="en-US" dirty="0">
                <a:solidFill>
                  <a:srgbClr val="FF0000"/>
                </a:solidFill>
              </a:rPr>
              <a:t>Doctor Oriental Medicine</a:t>
            </a:r>
          </a:p>
          <a:p>
            <a:pPr lvl="1"/>
            <a:r>
              <a:rPr lang="en-US" altLang="en-US" dirty="0">
                <a:solidFill>
                  <a:srgbClr val="FF0000"/>
                </a:solidFill>
              </a:rPr>
              <a:t>Certified Chiropractor</a:t>
            </a:r>
          </a:p>
          <a:p>
            <a:pPr lvl="1"/>
            <a:r>
              <a:rPr lang="en-US" altLang="en-US" dirty="0">
                <a:solidFill>
                  <a:srgbClr val="FF0000"/>
                </a:solidFill>
              </a:rPr>
              <a:t>Pharmacists</a:t>
            </a:r>
          </a:p>
        </p:txBody>
      </p:sp>
      <p:sp>
        <p:nvSpPr>
          <p:cNvPr id="191493" name="Text Box 5"/>
          <p:cNvSpPr txBox="1">
            <a:spLocks noChangeArrowheads="1"/>
          </p:cNvSpPr>
          <p:nvPr/>
        </p:nvSpPr>
        <p:spPr bwMode="auto">
          <a:xfrm>
            <a:off x="381000" y="5943600"/>
            <a:ext cx="4572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hlink"/>
                </a:solidFill>
                <a:latin typeface="Comic Sans MS" pitchFamily="66" charset="0"/>
              </a:defRPr>
            </a:lvl1pPr>
            <a:lvl2pPr marL="742950" indent="-285750">
              <a:defRPr sz="2400">
                <a:solidFill>
                  <a:schemeClr val="hlink"/>
                </a:solidFill>
                <a:latin typeface="Comic Sans MS" pitchFamily="66" charset="0"/>
              </a:defRPr>
            </a:lvl2pPr>
            <a:lvl3pPr marL="1143000" indent="-228600">
              <a:defRPr sz="2400">
                <a:solidFill>
                  <a:schemeClr val="hlink"/>
                </a:solidFill>
                <a:latin typeface="Comic Sans MS" pitchFamily="66" charset="0"/>
              </a:defRPr>
            </a:lvl3pPr>
            <a:lvl4pPr marL="1600200" indent="-228600">
              <a:defRPr sz="2400">
                <a:solidFill>
                  <a:schemeClr val="hlink"/>
                </a:solidFill>
                <a:latin typeface="Comic Sans MS" pitchFamily="66" charset="0"/>
              </a:defRPr>
            </a:lvl4pPr>
            <a:lvl5pPr marL="2057400" indent="-228600">
              <a:defRPr sz="2400">
                <a:solidFill>
                  <a:schemeClr val="hlink"/>
                </a:solidFill>
                <a:latin typeface="Comic Sans MS" pitchFamily="66" charset="0"/>
              </a:defRPr>
            </a:lvl5pPr>
            <a:lvl6pPr marL="2514600" indent="-228600" eaLnBrk="0" fontAlgn="base" hangingPunct="0">
              <a:spcBef>
                <a:spcPct val="0"/>
              </a:spcBef>
              <a:spcAft>
                <a:spcPct val="0"/>
              </a:spcAft>
              <a:defRPr sz="2400">
                <a:solidFill>
                  <a:schemeClr val="hlink"/>
                </a:solidFill>
                <a:latin typeface="Comic Sans MS" pitchFamily="66" charset="0"/>
              </a:defRPr>
            </a:lvl6pPr>
            <a:lvl7pPr marL="2971800" indent="-228600" eaLnBrk="0" fontAlgn="base" hangingPunct="0">
              <a:spcBef>
                <a:spcPct val="0"/>
              </a:spcBef>
              <a:spcAft>
                <a:spcPct val="0"/>
              </a:spcAft>
              <a:defRPr sz="2400">
                <a:solidFill>
                  <a:schemeClr val="hlink"/>
                </a:solidFill>
                <a:latin typeface="Comic Sans MS" pitchFamily="66" charset="0"/>
              </a:defRPr>
            </a:lvl7pPr>
            <a:lvl8pPr marL="3429000" indent="-228600" eaLnBrk="0" fontAlgn="base" hangingPunct="0">
              <a:spcBef>
                <a:spcPct val="0"/>
              </a:spcBef>
              <a:spcAft>
                <a:spcPct val="0"/>
              </a:spcAft>
              <a:defRPr sz="2400">
                <a:solidFill>
                  <a:schemeClr val="hlink"/>
                </a:solidFill>
                <a:latin typeface="Comic Sans MS" pitchFamily="66" charset="0"/>
              </a:defRPr>
            </a:lvl8pPr>
            <a:lvl9pPr marL="3886200" indent="-228600" eaLnBrk="0" fontAlgn="base" hangingPunct="0">
              <a:spcBef>
                <a:spcPct val="0"/>
              </a:spcBef>
              <a:spcAft>
                <a:spcPct val="0"/>
              </a:spcAft>
              <a:defRPr sz="2400">
                <a:solidFill>
                  <a:schemeClr val="hlink"/>
                </a:solidFill>
                <a:latin typeface="Comic Sans MS" pitchFamily="66" charset="0"/>
              </a:defRPr>
            </a:lvl9pPr>
          </a:lstStyle>
          <a:p>
            <a:pPr>
              <a:spcBef>
                <a:spcPct val="50000"/>
              </a:spcBef>
            </a:pPr>
            <a:r>
              <a:rPr lang="en-US" altLang="en-US" sz="1800" dirty="0">
                <a:solidFill>
                  <a:schemeClr val="tx2"/>
                </a:solidFill>
                <a:latin typeface="Arial" charset="0"/>
              </a:rPr>
              <a:t>http://www.deadiversion.usdoj.gov/drugreg/practioners/index.html</a:t>
            </a:r>
          </a:p>
        </p:txBody>
      </p:sp>
    </p:spTree>
    <p:extLst>
      <p:ext uri="{BB962C8B-B14F-4D97-AF65-F5344CB8AC3E}">
        <p14:creationId xmlns:p14="http://schemas.microsoft.com/office/powerpoint/2010/main" val="441047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100" dirty="0"/>
              <a:t>Certified Optometrists Controlled Substance Prescribing</a:t>
            </a:r>
            <a:br>
              <a:rPr lang="en-US" dirty="0"/>
            </a:br>
            <a:r>
              <a:rPr lang="en-US" sz="1800" dirty="0"/>
              <a:t>463.0055 Administration and prescription of ocular pharmaceutical agents</a:t>
            </a:r>
          </a:p>
        </p:txBody>
      </p:sp>
      <p:sp>
        <p:nvSpPr>
          <p:cNvPr id="3" name="Content Placeholder 2"/>
          <p:cNvSpPr>
            <a:spLocks noGrp="1"/>
          </p:cNvSpPr>
          <p:nvPr>
            <p:ph idx="1"/>
          </p:nvPr>
        </p:nvSpPr>
        <p:spPr>
          <a:xfrm>
            <a:off x="228600" y="990600"/>
            <a:ext cx="8763000" cy="5715000"/>
          </a:xfrm>
        </p:spPr>
        <p:txBody>
          <a:bodyPr>
            <a:normAutofit fontScale="40000" lnSpcReduction="20000"/>
          </a:bodyPr>
          <a:lstStyle/>
          <a:p>
            <a:r>
              <a:rPr lang="en-US" dirty="0"/>
              <a:t>Any certified optometrist that completes a 20 hour course and passes a subsequent examination on general and ocular pharmaceutical agents and their side effects may prescribe certain oral drugs to treat injuries and diseases of the eye. </a:t>
            </a:r>
          </a:p>
          <a:p>
            <a:r>
              <a:rPr lang="en-US" dirty="0">
                <a:solidFill>
                  <a:srgbClr val="FF0000"/>
                </a:solidFill>
              </a:rPr>
              <a:t>A certified optometrist who completes the course and passes the examination mentioned above may administer or prescribe the following drugs or their generic equivalents:</a:t>
            </a:r>
          </a:p>
          <a:p>
            <a:pPr lvl="1"/>
            <a:r>
              <a:rPr lang="en-US" dirty="0">
                <a:solidFill>
                  <a:srgbClr val="FF0000"/>
                </a:solidFill>
              </a:rPr>
              <a:t>Tramadol hydrochloride</a:t>
            </a:r>
          </a:p>
          <a:p>
            <a:pPr lvl="1"/>
            <a:r>
              <a:rPr lang="en-US" dirty="0">
                <a:solidFill>
                  <a:srgbClr val="FF0000"/>
                </a:solidFill>
              </a:rPr>
              <a:t>Acetaminophen 300 mg with No. 3 codeine phosphate 30 mg</a:t>
            </a:r>
          </a:p>
          <a:p>
            <a:pPr lvl="1"/>
            <a:r>
              <a:rPr lang="en-US" dirty="0">
                <a:solidFill>
                  <a:srgbClr val="FF0000"/>
                </a:solidFill>
              </a:rPr>
              <a:t>Amoxicillin with or without </a:t>
            </a:r>
            <a:r>
              <a:rPr lang="en-US" dirty="0" err="1">
                <a:solidFill>
                  <a:srgbClr val="FF0000"/>
                </a:solidFill>
              </a:rPr>
              <a:t>clavulanic</a:t>
            </a:r>
            <a:r>
              <a:rPr lang="en-US" dirty="0">
                <a:solidFill>
                  <a:srgbClr val="FF0000"/>
                </a:solidFill>
              </a:rPr>
              <a:t> acid.</a:t>
            </a:r>
          </a:p>
          <a:p>
            <a:pPr lvl="1"/>
            <a:r>
              <a:rPr lang="en-US" dirty="0">
                <a:solidFill>
                  <a:srgbClr val="FF0000"/>
                </a:solidFill>
              </a:rPr>
              <a:t>Azithromycin</a:t>
            </a:r>
          </a:p>
          <a:p>
            <a:pPr lvl="1"/>
            <a:r>
              <a:rPr lang="en-US" dirty="0">
                <a:solidFill>
                  <a:srgbClr val="FF0000"/>
                </a:solidFill>
              </a:rPr>
              <a:t>Erythromycin</a:t>
            </a:r>
          </a:p>
          <a:p>
            <a:pPr lvl="1"/>
            <a:r>
              <a:rPr lang="en-US" dirty="0" err="1">
                <a:solidFill>
                  <a:srgbClr val="FF0000"/>
                </a:solidFill>
              </a:rPr>
              <a:t>Dicloxacillin</a:t>
            </a:r>
            <a:endParaRPr lang="en-US" dirty="0">
              <a:solidFill>
                <a:srgbClr val="FF0000"/>
              </a:solidFill>
            </a:endParaRPr>
          </a:p>
          <a:p>
            <a:pPr lvl="1"/>
            <a:r>
              <a:rPr lang="en-US" dirty="0">
                <a:solidFill>
                  <a:srgbClr val="FF0000"/>
                </a:solidFill>
              </a:rPr>
              <a:t>Doxycycline/Tetracycline</a:t>
            </a:r>
          </a:p>
          <a:p>
            <a:pPr lvl="1"/>
            <a:r>
              <a:rPr lang="en-US" dirty="0">
                <a:solidFill>
                  <a:srgbClr val="FF0000"/>
                </a:solidFill>
              </a:rPr>
              <a:t>Keflex</a:t>
            </a:r>
          </a:p>
          <a:p>
            <a:pPr lvl="1"/>
            <a:r>
              <a:rPr lang="en-US" dirty="0">
                <a:solidFill>
                  <a:srgbClr val="FF0000"/>
                </a:solidFill>
              </a:rPr>
              <a:t>Minocycline</a:t>
            </a:r>
          </a:p>
          <a:p>
            <a:pPr lvl="1"/>
            <a:r>
              <a:rPr lang="en-US" dirty="0">
                <a:solidFill>
                  <a:srgbClr val="FF0000"/>
                </a:solidFill>
              </a:rPr>
              <a:t>Acyclovir</a:t>
            </a:r>
          </a:p>
          <a:p>
            <a:pPr lvl="1"/>
            <a:r>
              <a:rPr lang="en-US" dirty="0" err="1">
                <a:solidFill>
                  <a:srgbClr val="FF0000"/>
                </a:solidFill>
              </a:rPr>
              <a:t>Famciclovir</a:t>
            </a:r>
            <a:endParaRPr lang="en-US" dirty="0">
              <a:solidFill>
                <a:srgbClr val="FF0000"/>
              </a:solidFill>
            </a:endParaRPr>
          </a:p>
          <a:p>
            <a:pPr lvl="1"/>
            <a:r>
              <a:rPr lang="en-US" dirty="0" err="1">
                <a:solidFill>
                  <a:srgbClr val="FF0000"/>
                </a:solidFill>
              </a:rPr>
              <a:t>Valacyclovir</a:t>
            </a:r>
            <a:endParaRPr lang="en-US" dirty="0">
              <a:solidFill>
                <a:srgbClr val="FF0000"/>
              </a:solidFill>
            </a:endParaRPr>
          </a:p>
          <a:p>
            <a:pPr lvl="1"/>
            <a:r>
              <a:rPr lang="en-US" dirty="0">
                <a:solidFill>
                  <a:srgbClr val="FF0000"/>
                </a:solidFill>
              </a:rPr>
              <a:t>Acetazolamide</a:t>
            </a:r>
          </a:p>
          <a:p>
            <a:pPr lvl="1"/>
            <a:r>
              <a:rPr lang="en-US" dirty="0" err="1">
                <a:solidFill>
                  <a:srgbClr val="FF0000"/>
                </a:solidFill>
              </a:rPr>
              <a:t>Methazolamide</a:t>
            </a:r>
            <a:endParaRPr lang="en-US" dirty="0">
              <a:solidFill>
                <a:srgbClr val="FF0000"/>
              </a:solidFill>
            </a:endParaRPr>
          </a:p>
          <a:p>
            <a:pPr lvl="1"/>
            <a:endParaRPr lang="en-US" dirty="0">
              <a:solidFill>
                <a:srgbClr val="FF0000"/>
              </a:solidFill>
            </a:endParaRPr>
          </a:p>
          <a:p>
            <a:r>
              <a:rPr lang="en-US" dirty="0">
                <a:solidFill>
                  <a:srgbClr val="FF0000"/>
                </a:solidFill>
              </a:rPr>
              <a:t>Certified optometrists may not provide a prescription for more than a 72 hour supply of tramadol hydrochloride, acetaminophen 300 mg with no. 3 codeine phosphate 30 mg, acetazolamide, or </a:t>
            </a:r>
            <a:r>
              <a:rPr lang="en-US" dirty="0" err="1">
                <a:solidFill>
                  <a:srgbClr val="FF0000"/>
                </a:solidFill>
              </a:rPr>
              <a:t>methazolamide</a:t>
            </a:r>
            <a:r>
              <a:rPr lang="en-US" dirty="0">
                <a:solidFill>
                  <a:srgbClr val="FF0000"/>
                </a:solidFill>
              </a:rPr>
              <a:t> without consulting a licensed medical or osteopathic physician.</a:t>
            </a:r>
          </a:p>
          <a:p>
            <a:endParaRPr lang="en-US" dirty="0"/>
          </a:p>
          <a:p>
            <a:r>
              <a:rPr lang="en-US" dirty="0">
                <a:solidFill>
                  <a:srgbClr val="FF0000"/>
                </a:solidFill>
              </a:rPr>
              <a:t>Certified optometrists are strictly prohibited from administering or prescribing any controlled substances that are not specifically listed above.</a:t>
            </a:r>
          </a:p>
          <a:p>
            <a:r>
              <a:rPr lang="en-US" dirty="0"/>
              <a:t>A certified optometrist shall be issued a prescriber number by the board. Any prescription written by a certified optometrist for an ocular pharmaceutical agent pursuant to this section shall have the prescriber number printed thereon.</a:t>
            </a:r>
          </a:p>
          <a:p>
            <a:r>
              <a:rPr lang="en-US" dirty="0"/>
              <a:t>Certified optometrists may not administer or prescribe any controlled substance for the treatment of chronic nonmalignant pain as defined in Section 456.44(1)(e), Florida Statutes. </a:t>
            </a:r>
          </a:p>
          <a:p>
            <a:r>
              <a:rPr lang="en-US" dirty="0"/>
              <a:t>Certified optometrists are prohibited from prescribing, ordering, dispensing, administering, selling, or giving any drug for the purpose of treating a systemic disease. However, the law provides a single exception, which allows certified optometrist to utilize commonly accepted means and methods to immediately address anaphylaxis.</a:t>
            </a:r>
          </a:p>
          <a:p>
            <a:endParaRPr lang="en-US" dirty="0"/>
          </a:p>
        </p:txBody>
      </p:sp>
    </p:spTree>
    <p:extLst>
      <p:ext uri="{BB962C8B-B14F-4D97-AF65-F5344CB8AC3E}">
        <p14:creationId xmlns:p14="http://schemas.microsoft.com/office/powerpoint/2010/main" val="857782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fontScale="90000"/>
          </a:bodyPr>
          <a:lstStyle/>
          <a:p>
            <a:r>
              <a:rPr lang="en-US" altLang="en-US" dirty="0"/>
              <a:t>Case Study</a:t>
            </a:r>
            <a:br>
              <a:rPr lang="en-US" altLang="en-US" dirty="0"/>
            </a:br>
            <a:r>
              <a:rPr lang="en-US" altLang="en-US" sz="3600" dirty="0"/>
              <a:t>Out-of-State Controlled Substance Rx</a:t>
            </a:r>
            <a:endParaRPr lang="en-US" altLang="en-US" dirty="0"/>
          </a:p>
        </p:txBody>
      </p:sp>
      <p:sp>
        <p:nvSpPr>
          <p:cNvPr id="193539" name="Rectangle 3"/>
          <p:cNvSpPr>
            <a:spLocks noGrp="1" noChangeArrowheads="1"/>
          </p:cNvSpPr>
          <p:nvPr>
            <p:ph type="body" idx="1"/>
          </p:nvPr>
        </p:nvSpPr>
        <p:spPr/>
        <p:txBody>
          <a:bodyPr/>
          <a:lstStyle/>
          <a:p>
            <a:r>
              <a:rPr lang="en-US" altLang="en-US" dirty="0"/>
              <a:t>Pharmacist receives a prescription for a controlled substance written by a nurse practitioner in California, licensed by the DEA, for California dwelling patient Leia Solo who is currently in Florida visiting her son Ben.</a:t>
            </a:r>
          </a:p>
        </p:txBody>
      </p:sp>
    </p:spTree>
    <p:extLst>
      <p:ext uri="{BB962C8B-B14F-4D97-AF65-F5344CB8AC3E}">
        <p14:creationId xmlns:p14="http://schemas.microsoft.com/office/powerpoint/2010/main" val="480858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0" y="76200"/>
            <a:ext cx="4298140" cy="1143000"/>
          </a:xfrm>
        </p:spPr>
        <p:txBody>
          <a:bodyPr>
            <a:noAutofit/>
          </a:bodyPr>
          <a:lstStyle/>
          <a:p>
            <a:r>
              <a:rPr lang="en-US" sz="2000" dirty="0"/>
              <a:t>Florida Pharmacy Transfer Blank</a:t>
            </a:r>
            <a:br>
              <a:rPr lang="en-US" sz="2000" dirty="0"/>
            </a:br>
            <a:r>
              <a:rPr lang="en-US" sz="2000" dirty="0"/>
              <a:t>Visualization of Fla. Stat. § 465.026</a:t>
            </a:r>
          </a:p>
        </p:txBody>
      </p:sp>
      <p:sp>
        <p:nvSpPr>
          <p:cNvPr id="3" name="Content Placeholder 2"/>
          <p:cNvSpPr>
            <a:spLocks noGrp="1"/>
          </p:cNvSpPr>
          <p:nvPr>
            <p:ph idx="1"/>
          </p:nvPr>
        </p:nvSpPr>
        <p:spPr/>
        <p:txBody>
          <a:bodyPr/>
          <a:lstStyle/>
          <a:p>
            <a:pPr marL="0" indent="0">
              <a:buNone/>
            </a:pPr>
            <a:r>
              <a:rPr lang="en-US"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9" y="0"/>
            <a:ext cx="4292279" cy="6781800"/>
          </a:xfrm>
          <a:prstGeom prst="rect">
            <a:avLst/>
          </a:prstGeom>
        </p:spPr>
      </p:pic>
      <p:sp>
        <p:nvSpPr>
          <p:cNvPr id="5" name="Rectangle 3"/>
          <p:cNvSpPr txBox="1">
            <a:spLocks noChangeArrowheads="1"/>
          </p:cNvSpPr>
          <p:nvPr/>
        </p:nvSpPr>
        <p:spPr>
          <a:xfrm>
            <a:off x="5206677" y="1588477"/>
            <a:ext cx="3816133" cy="3829050"/>
          </a:xfrm>
          <a:prstGeom prst="rect">
            <a:avLst/>
          </a:prstGeom>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Tx/>
              <a:buNone/>
            </a:pPr>
            <a:r>
              <a:rPr lang="en-US" altLang="en-US" dirty="0"/>
              <a:t>Record in writing, or by any electronic means:</a:t>
            </a:r>
          </a:p>
          <a:p>
            <a:pPr>
              <a:lnSpc>
                <a:spcPct val="90000"/>
              </a:lnSpc>
              <a:buFontTx/>
              <a:buNone/>
            </a:pPr>
            <a:endParaRPr lang="en-US" altLang="en-US" dirty="0"/>
          </a:p>
          <a:p>
            <a:pPr marL="514350" indent="-514350">
              <a:lnSpc>
                <a:spcPct val="90000"/>
              </a:lnSpc>
              <a:buFont typeface="+mj-lt"/>
              <a:buAutoNum type="arabicPeriod"/>
            </a:pPr>
            <a:r>
              <a:rPr lang="en-US" altLang="en-US" dirty="0"/>
              <a:t>the prescription order </a:t>
            </a:r>
            <a:endParaRPr lang="en-US" altLang="en-US" dirty="0">
              <a:solidFill>
                <a:srgbClr val="FF0000"/>
              </a:solidFill>
            </a:endParaRPr>
          </a:p>
          <a:p>
            <a:pPr marL="857250" lvl="1" indent="-457200">
              <a:lnSpc>
                <a:spcPct val="90000"/>
              </a:lnSpc>
            </a:pPr>
            <a:r>
              <a:rPr lang="en-US" altLang="en-US" dirty="0">
                <a:solidFill>
                  <a:srgbClr val="FF0000"/>
                </a:solidFill>
              </a:rPr>
              <a:t>Generally all information necessary to fill the script, but is not directly specified in law, so don’t worry about those details because they’re not listed there</a:t>
            </a:r>
          </a:p>
          <a:p>
            <a:pPr marL="514350" indent="-514350">
              <a:lnSpc>
                <a:spcPct val="90000"/>
              </a:lnSpc>
              <a:buFont typeface="+mj-lt"/>
              <a:buAutoNum type="arabicPeriod"/>
            </a:pPr>
            <a:r>
              <a:rPr lang="en-US" altLang="en-US" dirty="0"/>
              <a:t>the name of the pharmacy at which the prescription was on file</a:t>
            </a:r>
          </a:p>
          <a:p>
            <a:pPr marL="514350" indent="-514350">
              <a:lnSpc>
                <a:spcPct val="90000"/>
              </a:lnSpc>
              <a:buFont typeface="+mj-lt"/>
              <a:buAutoNum type="arabicPeriod"/>
            </a:pPr>
            <a:r>
              <a:rPr lang="en-US" altLang="en-US" dirty="0"/>
              <a:t>the prescription number</a:t>
            </a:r>
          </a:p>
          <a:p>
            <a:pPr marL="514350" indent="-514350">
              <a:lnSpc>
                <a:spcPct val="90000"/>
              </a:lnSpc>
              <a:buFont typeface="+mj-lt"/>
              <a:buAutoNum type="arabicPeriod"/>
            </a:pPr>
            <a:r>
              <a:rPr lang="en-US" altLang="en-US" dirty="0"/>
              <a:t>the name of the drug</a:t>
            </a:r>
          </a:p>
          <a:p>
            <a:pPr marL="514350" indent="-514350">
              <a:lnSpc>
                <a:spcPct val="90000"/>
              </a:lnSpc>
              <a:buFont typeface="+mj-lt"/>
              <a:buAutoNum type="arabicPeriod"/>
            </a:pPr>
            <a:r>
              <a:rPr lang="en-US" altLang="en-US" dirty="0"/>
              <a:t>the original amount dispensed</a:t>
            </a:r>
          </a:p>
          <a:p>
            <a:pPr marL="514350" indent="-514350">
              <a:lnSpc>
                <a:spcPct val="90000"/>
              </a:lnSpc>
              <a:buFont typeface="+mj-lt"/>
              <a:buAutoNum type="arabicPeriod"/>
            </a:pPr>
            <a:r>
              <a:rPr lang="en-US" altLang="en-US" dirty="0"/>
              <a:t>the date of original dispensing</a:t>
            </a:r>
          </a:p>
          <a:p>
            <a:pPr marL="514350" indent="-514350">
              <a:lnSpc>
                <a:spcPct val="90000"/>
              </a:lnSpc>
              <a:buFont typeface="+mj-lt"/>
              <a:buAutoNum type="arabicPeriod"/>
            </a:pPr>
            <a:r>
              <a:rPr lang="en-US" altLang="en-US" dirty="0"/>
              <a:t>number of remaining authorized refills if applicable</a:t>
            </a:r>
          </a:p>
          <a:p>
            <a:pPr marL="514350" indent="-514350">
              <a:lnSpc>
                <a:spcPct val="90000"/>
              </a:lnSpc>
              <a:buFont typeface="+mj-lt"/>
              <a:buAutoNum type="arabicPeriod"/>
            </a:pPr>
            <a:endParaRPr lang="en-US" altLang="en-US" dirty="0"/>
          </a:p>
          <a:p>
            <a:pPr marL="0" indent="0">
              <a:lnSpc>
                <a:spcPct val="90000"/>
              </a:lnSpc>
              <a:buNone/>
            </a:pPr>
            <a:endParaRPr lang="en-US" altLang="en-US" dirty="0"/>
          </a:p>
          <a:p>
            <a:pPr marL="0" indent="0" algn="ctr">
              <a:lnSpc>
                <a:spcPct val="90000"/>
              </a:lnSpc>
              <a:buNone/>
            </a:pPr>
            <a:r>
              <a:rPr lang="en-US" altLang="en-US" dirty="0"/>
              <a:t>THIS FLORIDA PHARMACY’S TRANSFER PRESCRIPTION BLANK MEETS MINIMUM LEGAL REQUIREMENTS FOR FLORIDA PHARMACY TRANSFERS ACCORDING TO FLORIDA LAW</a:t>
            </a:r>
          </a:p>
          <a:p>
            <a:pPr>
              <a:lnSpc>
                <a:spcPct val="90000"/>
              </a:lnSpc>
            </a:pPr>
            <a:endParaRPr lang="en-US" altLang="en-US" dirty="0"/>
          </a:p>
        </p:txBody>
      </p:sp>
      <p:cxnSp>
        <p:nvCxnSpPr>
          <p:cNvPr id="6" name="Straight Arrow Connector 5"/>
          <p:cNvCxnSpPr/>
          <p:nvPr/>
        </p:nvCxnSpPr>
        <p:spPr>
          <a:xfrm flipH="1">
            <a:off x="838202" y="2779207"/>
            <a:ext cx="4436255" cy="1999106"/>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533400" y="3065317"/>
            <a:ext cx="4742689" cy="2503144"/>
          </a:xfrm>
          <a:prstGeom prst="straightConnector1">
            <a:avLst/>
          </a:prstGeom>
          <a:ln w="254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flipV="1">
            <a:off x="2438400" y="2611002"/>
            <a:ext cx="2814906" cy="597229"/>
          </a:xfrm>
          <a:prstGeom prst="straightConnector1">
            <a:avLst/>
          </a:prstGeom>
          <a:ln w="254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3505202" y="3409358"/>
            <a:ext cx="1754968" cy="237598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505201" y="3589231"/>
            <a:ext cx="1769256" cy="1967507"/>
          </a:xfrm>
          <a:prstGeom prst="straightConnector1">
            <a:avLst/>
          </a:prstGeom>
          <a:ln w="25400">
            <a:solidFill>
              <a:srgbClr val="9966FF"/>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p:nvPr/>
        </p:nvCxnSpPr>
        <p:spPr>
          <a:xfrm rot="10800000" flipV="1">
            <a:off x="1219200" y="3756672"/>
            <a:ext cx="4043340" cy="2283944"/>
          </a:xfrm>
          <a:prstGeom prst="bentConnector3">
            <a:avLst>
              <a:gd name="adj1" fmla="val 1508"/>
            </a:avLst>
          </a:prstGeom>
          <a:ln w="25400">
            <a:solidFill>
              <a:srgbClr val="FF33CC"/>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1882336" y="2409875"/>
            <a:ext cx="708464" cy="369332"/>
          </a:xfrm>
          <a:prstGeom prst="rect">
            <a:avLst/>
          </a:prstGeom>
          <a:noFill/>
        </p:spPr>
        <p:txBody>
          <a:bodyPr wrap="none" rtlCol="0">
            <a:spAutoFit/>
          </a:bodyPr>
          <a:lstStyle/>
          <a:p>
            <a:r>
              <a:rPr lang="en-US" dirty="0"/>
              <a:t>Zocor</a:t>
            </a:r>
          </a:p>
        </p:txBody>
      </p:sp>
      <p:cxnSp>
        <p:nvCxnSpPr>
          <p:cNvPr id="26" name="Elbow Connector 25"/>
          <p:cNvCxnSpPr/>
          <p:nvPr/>
        </p:nvCxnSpPr>
        <p:spPr>
          <a:xfrm rot="16200000" flipH="1">
            <a:off x="3523849" y="779701"/>
            <a:ext cx="1904054" cy="1106652"/>
          </a:xfrm>
          <a:prstGeom prst="bentConnector3">
            <a:avLst>
              <a:gd name="adj1" fmla="val 129"/>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Elbow Connector 27"/>
          <p:cNvCxnSpPr/>
          <p:nvPr/>
        </p:nvCxnSpPr>
        <p:spPr>
          <a:xfrm rot="16200000" flipV="1">
            <a:off x="2815652" y="4499548"/>
            <a:ext cx="4427097" cy="1"/>
          </a:xfrm>
          <a:prstGeom prst="bentConnector3">
            <a:avLst>
              <a:gd name="adj1" fmla="val 50000"/>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5029198" y="2057400"/>
            <a:ext cx="213684"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4343400" y="6713097"/>
            <a:ext cx="68579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2892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990600" y="381000"/>
            <a:ext cx="7315200" cy="1143000"/>
          </a:xfrm>
        </p:spPr>
        <p:txBody>
          <a:bodyPr>
            <a:normAutofit fontScale="90000"/>
          </a:bodyPr>
          <a:lstStyle/>
          <a:p>
            <a:r>
              <a:rPr lang="en-US" altLang="en-US" sz="2800" dirty="0">
                <a:solidFill>
                  <a:srgbClr val="FF0000"/>
                </a:solidFill>
                <a:latin typeface="+mn-lt"/>
              </a:rPr>
              <a:t>Prescriptions written by Out-Of-State Prescribers</a:t>
            </a:r>
            <a:br>
              <a:rPr lang="en-US" altLang="en-US" sz="2800" dirty="0">
                <a:solidFill>
                  <a:srgbClr val="FF0000"/>
                </a:solidFill>
                <a:latin typeface="+mn-lt"/>
              </a:rPr>
            </a:br>
            <a:r>
              <a:rPr lang="en-US" altLang="en-US" sz="2800" dirty="0">
                <a:solidFill>
                  <a:srgbClr val="FF0000"/>
                </a:solidFill>
                <a:latin typeface="+mn-lt"/>
              </a:rPr>
              <a:t>Found under definition of a Prescription</a:t>
            </a:r>
            <a:br>
              <a:rPr lang="en-US" altLang="en-US" sz="2800" dirty="0">
                <a:solidFill>
                  <a:srgbClr val="FF0000"/>
                </a:solidFill>
                <a:latin typeface="+mn-lt"/>
              </a:rPr>
            </a:br>
            <a:r>
              <a:rPr lang="en-US" altLang="en-US" sz="2800" dirty="0">
                <a:solidFill>
                  <a:srgbClr val="FF0000"/>
                </a:solidFill>
                <a:latin typeface="+mn-lt"/>
              </a:rPr>
              <a:t>Fla. Stat. § 893.02 (24)</a:t>
            </a:r>
          </a:p>
        </p:txBody>
      </p:sp>
      <p:sp>
        <p:nvSpPr>
          <p:cNvPr id="194563" name="Rectangle 3"/>
          <p:cNvSpPr>
            <a:spLocks noGrp="1" noChangeArrowheads="1"/>
          </p:cNvSpPr>
          <p:nvPr>
            <p:ph type="body" idx="1"/>
          </p:nvPr>
        </p:nvSpPr>
        <p:spPr/>
        <p:txBody>
          <a:bodyPr/>
          <a:lstStyle/>
          <a:p>
            <a:pPr>
              <a:lnSpc>
                <a:spcPct val="90000"/>
              </a:lnSpc>
            </a:pPr>
            <a:r>
              <a:rPr lang="en-US" altLang="en-US" sz="2400" dirty="0">
                <a:solidFill>
                  <a:srgbClr val="FF0000"/>
                </a:solidFill>
              </a:rPr>
              <a:t>The term [prescription] also includes an order for drugs or medicinal supplies transmitted or written by a physician, dentist, veterinarian, or other practitioner licensed to practice in a state other than Florida, but </a:t>
            </a:r>
            <a:r>
              <a:rPr lang="en-US" altLang="en-US" sz="2400" u="sng" dirty="0">
                <a:solidFill>
                  <a:srgbClr val="FF0000"/>
                </a:solidFill>
              </a:rPr>
              <a:t>only if</a:t>
            </a:r>
            <a:r>
              <a:rPr lang="en-US" altLang="en-US" sz="2400" dirty="0">
                <a:solidFill>
                  <a:srgbClr val="FF0000"/>
                </a:solidFill>
              </a:rPr>
              <a:t>:</a:t>
            </a:r>
          </a:p>
          <a:p>
            <a:pPr lvl="1">
              <a:lnSpc>
                <a:spcPct val="90000"/>
              </a:lnSpc>
            </a:pPr>
            <a:r>
              <a:rPr lang="en-US" altLang="en-US" sz="2000" dirty="0">
                <a:solidFill>
                  <a:srgbClr val="FF0000"/>
                </a:solidFill>
              </a:rPr>
              <a:t>The pharmacist called upon to fill such an order determines, in the exercise of his or her professional judgment, that the </a:t>
            </a:r>
            <a:r>
              <a:rPr lang="en-US" altLang="en-US" sz="2000" u="sng" dirty="0">
                <a:solidFill>
                  <a:srgbClr val="FF0000"/>
                </a:solidFill>
              </a:rPr>
              <a:t>order was issued pursuant to a valid patient-physician relationship</a:t>
            </a:r>
          </a:p>
          <a:p>
            <a:pPr lvl="1">
              <a:lnSpc>
                <a:spcPct val="90000"/>
              </a:lnSpc>
            </a:pPr>
            <a:r>
              <a:rPr lang="en-US" altLang="en-US" sz="2000" dirty="0">
                <a:solidFill>
                  <a:srgbClr val="FF0000"/>
                </a:solidFill>
              </a:rPr>
              <a:t>It is </a:t>
            </a:r>
            <a:r>
              <a:rPr lang="en-US" altLang="en-US" sz="2000" u="sng" dirty="0">
                <a:solidFill>
                  <a:srgbClr val="FF0000"/>
                </a:solidFill>
              </a:rPr>
              <a:t>authentic</a:t>
            </a:r>
            <a:r>
              <a:rPr lang="en-US" altLang="en-US" sz="2000" dirty="0">
                <a:solidFill>
                  <a:srgbClr val="FF0000"/>
                </a:solidFill>
              </a:rPr>
              <a:t>, and </a:t>
            </a:r>
          </a:p>
          <a:p>
            <a:pPr lvl="1">
              <a:lnSpc>
                <a:spcPct val="90000"/>
              </a:lnSpc>
            </a:pPr>
            <a:r>
              <a:rPr lang="en-US" altLang="en-US" sz="2000" dirty="0">
                <a:solidFill>
                  <a:srgbClr val="FF0000"/>
                </a:solidFill>
              </a:rPr>
              <a:t>The drugs or medicinal supplies so ordered are considered </a:t>
            </a:r>
            <a:r>
              <a:rPr lang="en-US" altLang="en-US" sz="2000" u="sng" dirty="0">
                <a:solidFill>
                  <a:srgbClr val="FF0000"/>
                </a:solidFill>
              </a:rPr>
              <a:t>necessary for the continuation of treatment of a chronic or recurrent illness </a:t>
            </a:r>
          </a:p>
        </p:txBody>
      </p:sp>
    </p:spTree>
    <p:extLst>
      <p:ext uri="{BB962C8B-B14F-4D97-AF65-F5344CB8AC3E}">
        <p14:creationId xmlns:p14="http://schemas.microsoft.com/office/powerpoint/2010/main" val="805379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a:xfrm>
            <a:off x="457200" y="1600200"/>
            <a:ext cx="8229600" cy="5029200"/>
          </a:xfrm>
        </p:spPr>
        <p:txBody>
          <a:bodyPr>
            <a:normAutofit fontScale="55000" lnSpcReduction="20000"/>
          </a:bodyPr>
          <a:lstStyle/>
          <a:p>
            <a:r>
              <a:rPr lang="en-US" dirty="0"/>
              <a:t>“Prescription” means and includes an order for drugs or medicinal supplies written, signed, or transmitted by word of mouth, telephone, telegram, or other means of communication by a duly licensed practitioner licensed by the laws of the state to prescribe such drugs or medicinal supplies, issued in good faith and in the course of professional practice, intended to be filled, compounded, or dispensed by another person licensed by the laws of the state to do so, and meeting the Florida’s requirements for controlled substance prescriptions as described in s. 893.04.</a:t>
            </a:r>
          </a:p>
          <a:p>
            <a:r>
              <a:rPr lang="en-US" dirty="0"/>
              <a:t>However, if the physician writing the prescription is not known to the pharmacist, the pharmacist shall obtain proof to a reasonable certainty of the validity of said prescription</a:t>
            </a:r>
          </a:p>
          <a:p>
            <a:pPr lvl="1"/>
            <a:r>
              <a:rPr lang="en-US" dirty="0"/>
              <a:t>Aside: The law does not specify how this should be accomplished – lots of ways to do this, but make sure to document. Some examples: you could adhere to the standards of practice for filling of controlled substance prescriptions including speaking to the doctor’s office and documenting who you spoke with (although sometimes people can pretend to be doctor’s offices – the number you call doesn’t really go to a doctor’s office), speaking to the patient and documenting (can reveal legitimate patients, although can be hard to flat out trust people if they are good liars); calling the patient’s regular pharmacy in the other state to verify the prescriber and prescription and documenting who you spoke to; calling a pharmacy in your chain to verify what prescription blanks in their state look like and documenting; checking other scripts in the patient profile if there is a common database (if you relied on this, you’d have to trust that the pharmacist in the other state knew what they were doing and that they were verifying legit prescriptions); checking the internet to see if the physician has a legitimate practice; checking your store’s database for their DEA number; </a:t>
            </a:r>
            <a:r>
              <a:rPr lang="en-US" dirty="0" err="1"/>
              <a:t>etc</a:t>
            </a:r>
            <a:endParaRPr lang="en-US" dirty="0"/>
          </a:p>
        </p:txBody>
      </p:sp>
      <p:sp>
        <p:nvSpPr>
          <p:cNvPr id="4" name="Rectangle 2"/>
          <p:cNvSpPr txBox="1">
            <a:spLocks noChangeArrowheads="1"/>
          </p:cNvSpPr>
          <p:nvPr/>
        </p:nvSpPr>
        <p:spPr>
          <a:xfrm>
            <a:off x="990600" y="381000"/>
            <a:ext cx="73152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2800" dirty="0">
                <a:latin typeface="+mn-lt"/>
              </a:rPr>
              <a:t>Prescription defined </a:t>
            </a:r>
            <a:br>
              <a:rPr lang="en-US" altLang="en-US" sz="2800" dirty="0">
                <a:latin typeface="+mn-lt"/>
              </a:rPr>
            </a:br>
            <a:r>
              <a:rPr lang="en-US" altLang="en-US" sz="2800" dirty="0">
                <a:latin typeface="+mn-lt"/>
              </a:rPr>
              <a:t>Fla. Stat. § 893.02 (22)</a:t>
            </a:r>
          </a:p>
        </p:txBody>
      </p:sp>
    </p:spTree>
    <p:extLst>
      <p:ext uri="{BB962C8B-B14F-4D97-AF65-F5344CB8AC3E}">
        <p14:creationId xmlns:p14="http://schemas.microsoft.com/office/powerpoint/2010/main" val="3882300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Study</a:t>
            </a:r>
            <a:br>
              <a:rPr lang="en-US" dirty="0"/>
            </a:br>
            <a:r>
              <a:rPr lang="en-US" sz="2200" dirty="0"/>
              <a:t>Please pay attention to this; people ask me this all the time and I cry manly </a:t>
            </a:r>
            <a:r>
              <a:rPr lang="en-US" sz="2200" dirty="0" err="1"/>
              <a:t>Deadpool</a:t>
            </a:r>
            <a:r>
              <a:rPr lang="en-US" sz="2200" dirty="0"/>
              <a:t> tears because we so totally covered this in class</a:t>
            </a:r>
          </a:p>
        </p:txBody>
      </p:sp>
      <p:sp>
        <p:nvSpPr>
          <p:cNvPr id="3" name="Content Placeholder 2"/>
          <p:cNvSpPr>
            <a:spLocks noGrp="1"/>
          </p:cNvSpPr>
          <p:nvPr>
            <p:ph idx="1"/>
          </p:nvPr>
        </p:nvSpPr>
        <p:spPr>
          <a:xfrm>
            <a:off x="457200" y="1676400"/>
            <a:ext cx="8229600" cy="4525963"/>
          </a:xfrm>
        </p:spPr>
        <p:txBody>
          <a:bodyPr>
            <a:normAutofit fontScale="92500"/>
          </a:bodyPr>
          <a:lstStyle/>
          <a:p>
            <a:r>
              <a:rPr lang="en-US" dirty="0">
                <a:solidFill>
                  <a:srgbClr val="FF0000"/>
                </a:solidFill>
              </a:rPr>
              <a:t>Pharmacist Ash received a prescription with a prescription order for a CIII and a CIV written on the same blank</a:t>
            </a:r>
          </a:p>
          <a:p>
            <a:pPr lvl="1"/>
            <a:r>
              <a:rPr lang="en-US" dirty="0">
                <a:solidFill>
                  <a:srgbClr val="FF0000"/>
                </a:solidFill>
              </a:rPr>
              <a:t>Can he fill the prescription if it has two prescription orders written on it from two different schedules?</a:t>
            </a:r>
          </a:p>
          <a:p>
            <a:pPr lvl="1"/>
            <a:r>
              <a:rPr lang="en-US" dirty="0">
                <a:solidFill>
                  <a:srgbClr val="FF0000"/>
                </a:solidFill>
              </a:rPr>
              <a:t>What if they were both in the same schedule?</a:t>
            </a:r>
          </a:p>
          <a:p>
            <a:r>
              <a:rPr lang="en-US" dirty="0">
                <a:solidFill>
                  <a:srgbClr val="FF0000"/>
                </a:solidFill>
              </a:rPr>
              <a:t>Next to him, Pharmacist Misty received another prescription that had two non controlled substances written on the same blank</a:t>
            </a:r>
          </a:p>
          <a:p>
            <a:pPr marL="0" indent="0">
              <a:buNone/>
            </a:pPr>
            <a:endParaRPr lang="en-US" dirty="0"/>
          </a:p>
        </p:txBody>
      </p:sp>
    </p:spTree>
    <p:extLst>
      <p:ext uri="{BB962C8B-B14F-4D97-AF65-F5344CB8AC3E}">
        <p14:creationId xmlns:p14="http://schemas.microsoft.com/office/powerpoint/2010/main" val="39076974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normAutofit fontScale="70000" lnSpcReduction="20000"/>
          </a:bodyPr>
          <a:lstStyle/>
          <a:p>
            <a:r>
              <a:rPr lang="en-US" dirty="0"/>
              <a:t>Pharmacist Ash received a prescription with a prescription order for a CIII and a CIV written on the same blank. </a:t>
            </a:r>
          </a:p>
          <a:p>
            <a:pPr lvl="1"/>
            <a:r>
              <a:rPr lang="en-US" dirty="0"/>
              <a:t>Can he fill the prescription if it has two prescription orders written on it from two different schedules?</a:t>
            </a:r>
          </a:p>
          <a:p>
            <a:pPr lvl="2"/>
            <a:r>
              <a:rPr lang="en-US" dirty="0">
                <a:solidFill>
                  <a:srgbClr val="FF0000"/>
                </a:solidFill>
              </a:rPr>
              <a:t>It is not permitted under FL law to have prescription orders written for controlled substances in different schedules on the same blank, so Ash cannot fill the first one. </a:t>
            </a:r>
          </a:p>
          <a:p>
            <a:pPr lvl="1"/>
            <a:r>
              <a:rPr lang="en-US" dirty="0"/>
              <a:t>What if they were both in the same schedule?</a:t>
            </a:r>
          </a:p>
          <a:p>
            <a:pPr lvl="2"/>
            <a:r>
              <a:rPr lang="en-US" dirty="0">
                <a:solidFill>
                  <a:srgbClr val="C00000"/>
                </a:solidFill>
              </a:rPr>
              <a:t>But, if the two drugs were in the same schedule on the same blank, he could fill it. (This goes for CIIs even!) You probably won’t see this happening much in practice, but it is allowed under FL law.</a:t>
            </a:r>
          </a:p>
          <a:p>
            <a:pPr marL="457200" lvl="1" indent="0">
              <a:buNone/>
            </a:pPr>
            <a:endParaRPr lang="en-US" dirty="0"/>
          </a:p>
          <a:p>
            <a:r>
              <a:rPr lang="en-US" dirty="0"/>
              <a:t>Next to him, Pharmacist Misty received another prescription that had two non controlled substances written on the same blank. </a:t>
            </a:r>
          </a:p>
          <a:p>
            <a:pPr lvl="1"/>
            <a:r>
              <a:rPr lang="en-US" dirty="0">
                <a:solidFill>
                  <a:srgbClr val="C00000"/>
                </a:solidFill>
              </a:rPr>
              <a:t>It is permissible to have multiple prescription orders for non controlled substances on the same blank, so Misty can fill that one.</a:t>
            </a:r>
          </a:p>
          <a:p>
            <a:endParaRPr lang="en-US" dirty="0"/>
          </a:p>
          <a:p>
            <a:pPr marL="0" indent="0">
              <a:buNone/>
            </a:pPr>
            <a:endParaRPr lang="en-US" dirty="0"/>
          </a:p>
        </p:txBody>
      </p:sp>
    </p:spTree>
    <p:extLst>
      <p:ext uri="{BB962C8B-B14F-4D97-AF65-F5344CB8AC3E}">
        <p14:creationId xmlns:p14="http://schemas.microsoft.com/office/powerpoint/2010/main" val="1843315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Prescription defined </a:t>
            </a:r>
            <a:br>
              <a:rPr lang="en-US" altLang="en-US" dirty="0"/>
            </a:br>
            <a:r>
              <a:rPr lang="en-US" altLang="en-US" dirty="0"/>
              <a:t>Fla. Stat. § 893.02 (24)</a:t>
            </a:r>
            <a:br>
              <a:rPr lang="en-US" altLang="en-US" dirty="0"/>
            </a:br>
            <a:endParaRPr lang="en-US" dirty="0"/>
          </a:p>
        </p:txBody>
      </p:sp>
      <p:sp>
        <p:nvSpPr>
          <p:cNvPr id="3" name="Content Placeholder 2"/>
          <p:cNvSpPr>
            <a:spLocks noGrp="1"/>
          </p:cNvSpPr>
          <p:nvPr>
            <p:ph idx="1"/>
          </p:nvPr>
        </p:nvSpPr>
        <p:spPr/>
        <p:txBody>
          <a:bodyPr>
            <a:normAutofit/>
          </a:bodyPr>
          <a:lstStyle/>
          <a:p>
            <a:r>
              <a:rPr lang="en-US" dirty="0">
                <a:solidFill>
                  <a:srgbClr val="FF0000"/>
                </a:solidFill>
              </a:rPr>
              <a:t>A prescription order for a controlled substance shall not be issued on the same prescription blank with:</a:t>
            </a:r>
          </a:p>
          <a:p>
            <a:pPr lvl="1"/>
            <a:r>
              <a:rPr lang="en-US" dirty="0">
                <a:solidFill>
                  <a:srgbClr val="FF0000"/>
                </a:solidFill>
              </a:rPr>
              <a:t>Another prescription order for a controlled substance which is named or described in a different schedule</a:t>
            </a:r>
          </a:p>
          <a:p>
            <a:pPr lvl="1"/>
            <a:r>
              <a:rPr lang="en-US" dirty="0">
                <a:solidFill>
                  <a:srgbClr val="FF0000"/>
                </a:solidFill>
              </a:rPr>
              <a:t>A prescription order for a medicinal drug (legend drug) which does not fall within the definition of a controlled substance as defined in this act</a:t>
            </a:r>
          </a:p>
          <a:p>
            <a:endParaRPr lang="en-US" dirty="0"/>
          </a:p>
        </p:txBody>
      </p:sp>
    </p:spTree>
    <p:extLst>
      <p:ext uri="{BB962C8B-B14F-4D97-AF65-F5344CB8AC3E}">
        <p14:creationId xmlns:p14="http://schemas.microsoft.com/office/powerpoint/2010/main" val="2053789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Florida Controlled Substance Schedules</a:t>
            </a:r>
            <a:br>
              <a:rPr lang="en-US" dirty="0"/>
            </a:br>
            <a:r>
              <a:rPr lang="en-US" altLang="en-US" sz="1800" dirty="0"/>
              <a:t>Fla. Stat. § </a:t>
            </a:r>
            <a:r>
              <a:rPr lang="en-US" sz="1800" dirty="0"/>
              <a:t>893.03</a:t>
            </a:r>
          </a:p>
        </p:txBody>
      </p:sp>
      <p:sp>
        <p:nvSpPr>
          <p:cNvPr id="3" name="Content Placeholder 2"/>
          <p:cNvSpPr>
            <a:spLocks noGrp="1"/>
          </p:cNvSpPr>
          <p:nvPr>
            <p:ph idx="1"/>
          </p:nvPr>
        </p:nvSpPr>
        <p:spPr/>
        <p:txBody>
          <a:bodyPr>
            <a:normAutofit fontScale="85000" lnSpcReduction="10000"/>
          </a:bodyPr>
          <a:lstStyle/>
          <a:p>
            <a:r>
              <a:rPr lang="en-US" dirty="0">
                <a:solidFill>
                  <a:srgbClr val="FF0000"/>
                </a:solidFill>
              </a:rPr>
              <a:t>Salvia </a:t>
            </a:r>
            <a:r>
              <a:rPr lang="en-US" dirty="0" err="1">
                <a:solidFill>
                  <a:srgbClr val="FF0000"/>
                </a:solidFill>
              </a:rPr>
              <a:t>divinorum</a:t>
            </a:r>
            <a:r>
              <a:rPr lang="en-US" dirty="0">
                <a:solidFill>
                  <a:srgbClr val="FF0000"/>
                </a:solidFill>
              </a:rPr>
              <a:t> and </a:t>
            </a:r>
            <a:r>
              <a:rPr lang="en-US" dirty="0" err="1">
                <a:solidFill>
                  <a:srgbClr val="FF0000"/>
                </a:solidFill>
              </a:rPr>
              <a:t>Salvinorin</a:t>
            </a:r>
            <a:r>
              <a:rPr lang="en-US" dirty="0">
                <a:solidFill>
                  <a:srgbClr val="FF0000"/>
                </a:solidFill>
              </a:rPr>
              <a:t> A are both Schedule I in Florida, but are not scheduled federally</a:t>
            </a:r>
          </a:p>
          <a:p>
            <a:r>
              <a:rPr lang="en-US" dirty="0"/>
              <a:t>Must study the drugs in all the controlled schedules</a:t>
            </a:r>
          </a:p>
          <a:p>
            <a:pPr lvl="1"/>
            <a:r>
              <a:rPr lang="en-US" dirty="0"/>
              <a:t>Hasn’t been emphasized as much in recent times, but sure was in the past; I would know it just in case</a:t>
            </a:r>
          </a:p>
          <a:p>
            <a:pPr lvl="1"/>
            <a:r>
              <a:rPr lang="en-US" dirty="0"/>
              <a:t>Schedule I contains a lot of lab created substances (off the books chemists keep creating new compounds to sell on the street to get around the law) and I wouldn’t bother memorizing all those; but some of the more common ones, I would know </a:t>
            </a:r>
          </a:p>
          <a:p>
            <a:pPr lvl="1"/>
            <a:r>
              <a:rPr lang="en-US" dirty="0"/>
              <a:t>Schedule II, III, IV, &amp; V – I would try to know all of those because that’s a little more reasonable</a:t>
            </a:r>
          </a:p>
          <a:p>
            <a:endParaRPr lang="en-US" dirty="0"/>
          </a:p>
          <a:p>
            <a:endParaRPr lang="en-US" dirty="0"/>
          </a:p>
        </p:txBody>
      </p:sp>
    </p:spTree>
    <p:extLst>
      <p:ext uri="{BB962C8B-B14F-4D97-AF65-F5344CB8AC3E}">
        <p14:creationId xmlns:p14="http://schemas.microsoft.com/office/powerpoint/2010/main" val="4019206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 Schedule I</a:t>
            </a:r>
          </a:p>
        </p:txBody>
      </p:sp>
      <p:sp>
        <p:nvSpPr>
          <p:cNvPr id="3" name="Content Placeholder 2"/>
          <p:cNvSpPr>
            <a:spLocks noGrp="1"/>
          </p:cNvSpPr>
          <p:nvPr>
            <p:ph idx="1"/>
          </p:nvPr>
        </p:nvSpPr>
        <p:spPr/>
        <p:txBody>
          <a:bodyPr>
            <a:normAutofit fontScale="77500" lnSpcReduction="20000"/>
          </a:bodyPr>
          <a:lstStyle/>
          <a:p>
            <a:r>
              <a:rPr lang="en-US" dirty="0">
                <a:solidFill>
                  <a:srgbClr val="FF0000"/>
                </a:solidFill>
              </a:rPr>
              <a:t>A substance in Schedule I has a high potential for abuse and has no currently accepted medical use in treatment in the United States and its use under medical supervision does not meet accepted safety standards</a:t>
            </a:r>
          </a:p>
          <a:p>
            <a:r>
              <a:rPr lang="en-US" dirty="0"/>
              <a:t>Don’t need to know all the lab created compounds with long names, but please generally look over the drugs in the category as any of these can be considered fair game, but here are some examples: </a:t>
            </a:r>
            <a:r>
              <a:rPr lang="en-US" dirty="0">
                <a:solidFill>
                  <a:srgbClr val="FF0000"/>
                </a:solidFill>
              </a:rPr>
              <a:t>heroin, </a:t>
            </a:r>
            <a:r>
              <a:rPr lang="en-US" dirty="0" err="1">
                <a:solidFill>
                  <a:srgbClr val="FF0000"/>
                </a:solidFill>
              </a:rPr>
              <a:t>bufotenine</a:t>
            </a:r>
            <a:r>
              <a:rPr lang="en-US" dirty="0">
                <a:solidFill>
                  <a:srgbClr val="FF0000"/>
                </a:solidFill>
              </a:rPr>
              <a:t>, cannabis (marijuana), cathinone, lysergic acid </a:t>
            </a:r>
            <a:r>
              <a:rPr lang="en-US" dirty="0" err="1">
                <a:solidFill>
                  <a:srgbClr val="FF0000"/>
                </a:solidFill>
              </a:rPr>
              <a:t>diethyamide</a:t>
            </a:r>
            <a:r>
              <a:rPr lang="en-US" dirty="0">
                <a:solidFill>
                  <a:srgbClr val="FF0000"/>
                </a:solidFill>
              </a:rPr>
              <a:t> (LSD), mescaline, peyote, psilocybin, salvia </a:t>
            </a:r>
            <a:r>
              <a:rPr lang="en-US" dirty="0" err="1">
                <a:solidFill>
                  <a:srgbClr val="FF0000"/>
                </a:solidFill>
              </a:rPr>
              <a:t>divinorum</a:t>
            </a:r>
            <a:r>
              <a:rPr lang="en-US" dirty="0">
                <a:solidFill>
                  <a:srgbClr val="FF0000"/>
                </a:solidFill>
              </a:rPr>
              <a:t>, </a:t>
            </a:r>
            <a:r>
              <a:rPr lang="en-US" dirty="0" err="1">
                <a:solidFill>
                  <a:srgbClr val="FF0000"/>
                </a:solidFill>
              </a:rPr>
              <a:t>Salvinorin</a:t>
            </a:r>
            <a:r>
              <a:rPr lang="en-US" dirty="0">
                <a:solidFill>
                  <a:srgbClr val="FF0000"/>
                </a:solidFill>
              </a:rPr>
              <a:t> A, </a:t>
            </a:r>
            <a:r>
              <a:rPr lang="en-US" dirty="0" err="1">
                <a:solidFill>
                  <a:srgbClr val="FF0000"/>
                </a:solidFill>
              </a:rPr>
              <a:t>flunitrazepam</a:t>
            </a:r>
            <a:r>
              <a:rPr lang="en-US" dirty="0">
                <a:solidFill>
                  <a:srgbClr val="FF0000"/>
                </a:solidFill>
              </a:rPr>
              <a:t>, tetrahydrocannabinol, </a:t>
            </a:r>
            <a:r>
              <a:rPr lang="en-US" dirty="0" err="1">
                <a:solidFill>
                  <a:srgbClr val="FF0000"/>
                </a:solidFill>
              </a:rPr>
              <a:t>benzylpiperazine</a:t>
            </a:r>
            <a:r>
              <a:rPr lang="en-US" dirty="0">
                <a:solidFill>
                  <a:srgbClr val="FF0000"/>
                </a:solidFill>
              </a:rPr>
              <a:t>, 25i-NBOMe, MDMA (3,4-Methylenedioxymethamphetamine), gamma-</a:t>
            </a:r>
            <a:r>
              <a:rPr lang="en-US" dirty="0" err="1">
                <a:solidFill>
                  <a:srgbClr val="FF0000"/>
                </a:solidFill>
              </a:rPr>
              <a:t>hydroxybutyric</a:t>
            </a:r>
            <a:r>
              <a:rPr lang="en-US" dirty="0">
                <a:solidFill>
                  <a:srgbClr val="FF0000"/>
                </a:solidFill>
              </a:rPr>
              <a:t> acid (GHB), methaqualone (Quaaludes) </a:t>
            </a:r>
          </a:p>
        </p:txBody>
      </p:sp>
    </p:spTree>
    <p:extLst>
      <p:ext uri="{BB962C8B-B14F-4D97-AF65-F5344CB8AC3E}">
        <p14:creationId xmlns:p14="http://schemas.microsoft.com/office/powerpoint/2010/main" val="35487084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 Schedule II</a:t>
            </a:r>
          </a:p>
        </p:txBody>
      </p:sp>
      <p:sp>
        <p:nvSpPr>
          <p:cNvPr id="3" name="Content Placeholder 2"/>
          <p:cNvSpPr>
            <a:spLocks noGrp="1"/>
          </p:cNvSpPr>
          <p:nvPr>
            <p:ph idx="1"/>
          </p:nvPr>
        </p:nvSpPr>
        <p:spPr>
          <a:xfrm>
            <a:off x="304800" y="1524000"/>
            <a:ext cx="8229600" cy="4525963"/>
          </a:xfrm>
        </p:spPr>
        <p:txBody>
          <a:bodyPr>
            <a:normAutofit fontScale="77500" lnSpcReduction="20000"/>
          </a:bodyPr>
          <a:lstStyle/>
          <a:p>
            <a:r>
              <a:rPr lang="en-US" dirty="0">
                <a:solidFill>
                  <a:srgbClr val="FF0000"/>
                </a:solidFill>
              </a:rPr>
              <a:t>A substance in Schedule II has a high potential for abuse and has a currently accepted but severely restricted medical use in treatment in the United States, and abuse of the substance may lead to severe psychological or physical dependence</a:t>
            </a:r>
          </a:p>
          <a:p>
            <a:r>
              <a:rPr lang="en-US" dirty="0"/>
              <a:t>Also skim these, but these are some examples: </a:t>
            </a:r>
            <a:r>
              <a:rPr lang="en-US" dirty="0">
                <a:solidFill>
                  <a:srgbClr val="FF0000"/>
                </a:solidFill>
              </a:rPr>
              <a:t>opium, codeine, hydrocodone, </a:t>
            </a:r>
            <a:r>
              <a:rPr lang="en-US" dirty="0" err="1">
                <a:solidFill>
                  <a:srgbClr val="FF0000"/>
                </a:solidFill>
              </a:rPr>
              <a:t>hydromorphone</a:t>
            </a:r>
            <a:r>
              <a:rPr lang="en-US" dirty="0">
                <a:solidFill>
                  <a:srgbClr val="FF0000"/>
                </a:solidFill>
              </a:rPr>
              <a:t>, morphine, oxycodone, </a:t>
            </a:r>
            <a:r>
              <a:rPr lang="en-US" dirty="0" err="1">
                <a:solidFill>
                  <a:srgbClr val="FF0000"/>
                </a:solidFill>
              </a:rPr>
              <a:t>oxymorphone</a:t>
            </a:r>
            <a:r>
              <a:rPr lang="en-US" dirty="0">
                <a:solidFill>
                  <a:srgbClr val="FF0000"/>
                </a:solidFill>
              </a:rPr>
              <a:t>, cocaine, fentanyl, </a:t>
            </a:r>
            <a:r>
              <a:rPr lang="en-US" dirty="0" err="1">
                <a:solidFill>
                  <a:srgbClr val="FF0000"/>
                </a:solidFill>
              </a:rPr>
              <a:t>diphenoxylate</a:t>
            </a:r>
            <a:r>
              <a:rPr lang="en-US" dirty="0">
                <a:solidFill>
                  <a:srgbClr val="FF0000"/>
                </a:solidFill>
              </a:rPr>
              <a:t>, methadone, </a:t>
            </a:r>
            <a:r>
              <a:rPr lang="en-US" dirty="0" err="1">
                <a:solidFill>
                  <a:srgbClr val="FF0000"/>
                </a:solidFill>
              </a:rPr>
              <a:t>nabilone</a:t>
            </a:r>
            <a:r>
              <a:rPr lang="en-US" dirty="0">
                <a:solidFill>
                  <a:srgbClr val="FF0000"/>
                </a:solidFill>
              </a:rPr>
              <a:t>, phencyclidine, </a:t>
            </a:r>
            <a:r>
              <a:rPr lang="en-US" dirty="0" err="1">
                <a:solidFill>
                  <a:srgbClr val="FF0000"/>
                </a:solidFill>
              </a:rPr>
              <a:t>sufentanil</a:t>
            </a:r>
            <a:r>
              <a:rPr lang="en-US" dirty="0">
                <a:solidFill>
                  <a:srgbClr val="FF0000"/>
                </a:solidFill>
              </a:rPr>
              <a:t>, </a:t>
            </a:r>
            <a:r>
              <a:rPr lang="en-US" dirty="0" err="1">
                <a:solidFill>
                  <a:srgbClr val="FF0000"/>
                </a:solidFill>
              </a:rPr>
              <a:t>amobarbital</a:t>
            </a:r>
            <a:r>
              <a:rPr lang="en-US" dirty="0">
                <a:solidFill>
                  <a:srgbClr val="FF0000"/>
                </a:solidFill>
              </a:rPr>
              <a:t>, amphetamine, methamphetamine, methylphenidate, pentobarbital, </a:t>
            </a:r>
            <a:r>
              <a:rPr lang="en-US" dirty="0" err="1">
                <a:solidFill>
                  <a:srgbClr val="FF0000"/>
                </a:solidFill>
              </a:rPr>
              <a:t>secobarbital</a:t>
            </a:r>
            <a:endParaRPr lang="en-US" dirty="0">
              <a:solidFill>
                <a:srgbClr val="FF0000"/>
              </a:solidFill>
            </a:endParaRPr>
          </a:p>
          <a:p>
            <a:r>
              <a:rPr lang="en-US" dirty="0">
                <a:solidFill>
                  <a:srgbClr val="FF0000"/>
                </a:solidFill>
              </a:rPr>
              <a:t>Hydrocodone combinations are Schedule II under federal law, so Vicodin, Lortab, Norco, </a:t>
            </a:r>
            <a:r>
              <a:rPr lang="en-US" dirty="0" err="1">
                <a:solidFill>
                  <a:srgbClr val="FF0000"/>
                </a:solidFill>
              </a:rPr>
              <a:t>etc</a:t>
            </a:r>
            <a:r>
              <a:rPr lang="en-US" dirty="0">
                <a:solidFill>
                  <a:srgbClr val="FF0000"/>
                </a:solidFill>
              </a:rPr>
              <a:t> are Schedule II drugs</a:t>
            </a:r>
          </a:p>
          <a:p>
            <a:endParaRPr lang="en-US" dirty="0"/>
          </a:p>
        </p:txBody>
      </p:sp>
    </p:spTree>
    <p:extLst>
      <p:ext uri="{BB962C8B-B14F-4D97-AF65-F5344CB8AC3E}">
        <p14:creationId xmlns:p14="http://schemas.microsoft.com/office/powerpoint/2010/main" val="8365009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 Schedule III</a:t>
            </a:r>
          </a:p>
        </p:txBody>
      </p:sp>
      <p:sp>
        <p:nvSpPr>
          <p:cNvPr id="3" name="Content Placeholder 2"/>
          <p:cNvSpPr>
            <a:spLocks noGrp="1"/>
          </p:cNvSpPr>
          <p:nvPr>
            <p:ph idx="1"/>
          </p:nvPr>
        </p:nvSpPr>
        <p:spPr>
          <a:xfrm>
            <a:off x="457200" y="1371600"/>
            <a:ext cx="8229600" cy="5334000"/>
          </a:xfrm>
        </p:spPr>
        <p:txBody>
          <a:bodyPr>
            <a:normAutofit fontScale="70000" lnSpcReduction="20000"/>
          </a:bodyPr>
          <a:lstStyle/>
          <a:p>
            <a:r>
              <a:rPr lang="en-US" dirty="0">
                <a:solidFill>
                  <a:srgbClr val="FF0000"/>
                </a:solidFill>
              </a:rPr>
              <a:t>A substance in Schedule III has a potential for abuse less than the substances contained in Schedules I and II and has a currently accepted medical use in treatment in the United States, and abuse of the substance may lead to moderate or low physical dependence or high psychological dependence or, in the case of anabolic steroids, may lead to physical damage</a:t>
            </a:r>
          </a:p>
          <a:p>
            <a:r>
              <a:rPr lang="en-US" dirty="0">
                <a:solidFill>
                  <a:srgbClr val="FF0000"/>
                </a:solidFill>
              </a:rPr>
              <a:t>Examples: </a:t>
            </a:r>
            <a:r>
              <a:rPr lang="en-US" dirty="0" err="1">
                <a:solidFill>
                  <a:srgbClr val="FF0000"/>
                </a:solidFill>
              </a:rPr>
              <a:t>barbituric</a:t>
            </a:r>
            <a:r>
              <a:rPr lang="en-US" dirty="0">
                <a:solidFill>
                  <a:srgbClr val="FF0000"/>
                </a:solidFill>
              </a:rPr>
              <a:t> acid, ketamine, </a:t>
            </a:r>
            <a:r>
              <a:rPr lang="en-US" dirty="0" err="1">
                <a:solidFill>
                  <a:srgbClr val="FF0000"/>
                </a:solidFill>
              </a:rPr>
              <a:t>dronabinol</a:t>
            </a:r>
            <a:r>
              <a:rPr lang="en-US" dirty="0">
                <a:solidFill>
                  <a:srgbClr val="FF0000"/>
                </a:solidFill>
              </a:rPr>
              <a:t>, </a:t>
            </a:r>
            <a:r>
              <a:rPr lang="en-US" dirty="0" err="1">
                <a:solidFill>
                  <a:srgbClr val="FF0000"/>
                </a:solidFill>
              </a:rPr>
              <a:t>benzphetamine</a:t>
            </a:r>
            <a:r>
              <a:rPr lang="en-US" dirty="0">
                <a:solidFill>
                  <a:srgbClr val="FF0000"/>
                </a:solidFill>
              </a:rPr>
              <a:t>, </a:t>
            </a:r>
            <a:r>
              <a:rPr lang="en-US" dirty="0" err="1">
                <a:solidFill>
                  <a:srgbClr val="FF0000"/>
                </a:solidFill>
              </a:rPr>
              <a:t>chlorhexadol</a:t>
            </a:r>
            <a:r>
              <a:rPr lang="en-US" dirty="0">
                <a:solidFill>
                  <a:srgbClr val="FF0000"/>
                </a:solidFill>
              </a:rPr>
              <a:t>, </a:t>
            </a:r>
            <a:r>
              <a:rPr lang="en-US" dirty="0" err="1">
                <a:solidFill>
                  <a:srgbClr val="FF0000"/>
                </a:solidFill>
              </a:rPr>
              <a:t>chlorphentermine</a:t>
            </a:r>
            <a:r>
              <a:rPr lang="en-US" dirty="0">
                <a:solidFill>
                  <a:srgbClr val="FF0000"/>
                </a:solidFill>
              </a:rPr>
              <a:t>, </a:t>
            </a:r>
            <a:r>
              <a:rPr lang="en-US" dirty="0" err="1">
                <a:solidFill>
                  <a:srgbClr val="FF0000"/>
                </a:solidFill>
              </a:rPr>
              <a:t>clortermine</a:t>
            </a:r>
            <a:r>
              <a:rPr lang="en-US" dirty="0">
                <a:solidFill>
                  <a:srgbClr val="FF0000"/>
                </a:solidFill>
              </a:rPr>
              <a:t>, lysergic acid, lysergic acid amide, </a:t>
            </a:r>
            <a:r>
              <a:rPr lang="en-US" dirty="0" err="1">
                <a:solidFill>
                  <a:srgbClr val="FF0000"/>
                </a:solidFill>
              </a:rPr>
              <a:t>methyprylon</a:t>
            </a:r>
            <a:r>
              <a:rPr lang="en-US" dirty="0">
                <a:solidFill>
                  <a:srgbClr val="FF0000"/>
                </a:solidFill>
              </a:rPr>
              <a:t>, </a:t>
            </a:r>
            <a:r>
              <a:rPr lang="en-US" dirty="0" err="1">
                <a:solidFill>
                  <a:srgbClr val="FF0000"/>
                </a:solidFill>
              </a:rPr>
              <a:t>phendimetrazine</a:t>
            </a:r>
            <a:r>
              <a:rPr lang="en-US" dirty="0">
                <a:solidFill>
                  <a:srgbClr val="FF0000"/>
                </a:solidFill>
              </a:rPr>
              <a:t>, </a:t>
            </a:r>
            <a:r>
              <a:rPr lang="en-US" dirty="0" err="1">
                <a:solidFill>
                  <a:srgbClr val="FF0000"/>
                </a:solidFill>
              </a:rPr>
              <a:t>sulfondiethylmethane</a:t>
            </a:r>
            <a:r>
              <a:rPr lang="en-US" dirty="0">
                <a:solidFill>
                  <a:srgbClr val="FF0000"/>
                </a:solidFill>
              </a:rPr>
              <a:t>, </a:t>
            </a:r>
            <a:r>
              <a:rPr lang="en-US" dirty="0" err="1">
                <a:solidFill>
                  <a:srgbClr val="FF0000"/>
                </a:solidFill>
              </a:rPr>
              <a:t>sulfonethylmethane</a:t>
            </a:r>
            <a:r>
              <a:rPr lang="en-US" dirty="0">
                <a:solidFill>
                  <a:srgbClr val="FF0000"/>
                </a:solidFill>
              </a:rPr>
              <a:t>, </a:t>
            </a:r>
            <a:r>
              <a:rPr lang="en-US" dirty="0" err="1">
                <a:solidFill>
                  <a:srgbClr val="FF0000"/>
                </a:solidFill>
              </a:rPr>
              <a:t>sulfonmethane</a:t>
            </a:r>
            <a:r>
              <a:rPr lang="en-US" dirty="0">
                <a:solidFill>
                  <a:srgbClr val="FF0000"/>
                </a:solidFill>
              </a:rPr>
              <a:t>, </a:t>
            </a:r>
            <a:r>
              <a:rPr lang="en-US" dirty="0" err="1">
                <a:solidFill>
                  <a:srgbClr val="FF0000"/>
                </a:solidFill>
              </a:rPr>
              <a:t>tiletamine</a:t>
            </a:r>
            <a:r>
              <a:rPr lang="en-US" dirty="0">
                <a:solidFill>
                  <a:srgbClr val="FF0000"/>
                </a:solidFill>
              </a:rPr>
              <a:t>, </a:t>
            </a:r>
            <a:r>
              <a:rPr lang="en-US" dirty="0" err="1">
                <a:solidFill>
                  <a:srgbClr val="FF0000"/>
                </a:solidFill>
              </a:rPr>
              <a:t>zolazepam</a:t>
            </a:r>
            <a:r>
              <a:rPr lang="en-US" dirty="0">
                <a:solidFill>
                  <a:srgbClr val="FF0000"/>
                </a:solidFill>
              </a:rPr>
              <a:t>, </a:t>
            </a:r>
            <a:r>
              <a:rPr lang="en-US" dirty="0" err="1">
                <a:solidFill>
                  <a:srgbClr val="FF0000"/>
                </a:solidFill>
              </a:rPr>
              <a:t>nalorphine</a:t>
            </a:r>
            <a:r>
              <a:rPr lang="en-US" dirty="0">
                <a:solidFill>
                  <a:srgbClr val="FF0000"/>
                </a:solidFill>
              </a:rPr>
              <a:t>, </a:t>
            </a:r>
            <a:r>
              <a:rPr lang="en-US" dirty="0" err="1">
                <a:solidFill>
                  <a:srgbClr val="FF0000"/>
                </a:solidFill>
              </a:rPr>
              <a:t>Xyrem</a:t>
            </a:r>
            <a:r>
              <a:rPr lang="en-US" dirty="0">
                <a:solidFill>
                  <a:srgbClr val="FF0000"/>
                </a:solidFill>
              </a:rPr>
              <a:t> (gamma-</a:t>
            </a:r>
            <a:r>
              <a:rPr lang="en-US" dirty="0" err="1">
                <a:solidFill>
                  <a:srgbClr val="FF0000"/>
                </a:solidFill>
              </a:rPr>
              <a:t>hydroxybutyric</a:t>
            </a:r>
            <a:r>
              <a:rPr lang="en-US" dirty="0">
                <a:solidFill>
                  <a:srgbClr val="FF0000"/>
                </a:solidFill>
              </a:rPr>
              <a:t> acid formulation approved by FDA – special program to dispense it); </a:t>
            </a:r>
          </a:p>
          <a:p>
            <a:r>
              <a:rPr lang="en-US" dirty="0">
                <a:solidFill>
                  <a:srgbClr val="FF0000"/>
                </a:solidFill>
              </a:rPr>
              <a:t>Also anabolic steroids – some examples of them: testosterone, </a:t>
            </a:r>
            <a:r>
              <a:rPr lang="en-US" dirty="0" err="1">
                <a:solidFill>
                  <a:srgbClr val="FF0000"/>
                </a:solidFill>
              </a:rPr>
              <a:t>oxandrolone</a:t>
            </a:r>
            <a:r>
              <a:rPr lang="en-US" dirty="0">
                <a:solidFill>
                  <a:srgbClr val="FF0000"/>
                </a:solidFill>
              </a:rPr>
              <a:t>, </a:t>
            </a:r>
            <a:r>
              <a:rPr lang="en-US" dirty="0" err="1">
                <a:solidFill>
                  <a:srgbClr val="FF0000"/>
                </a:solidFill>
              </a:rPr>
              <a:t>androsterone</a:t>
            </a:r>
            <a:r>
              <a:rPr lang="en-US" dirty="0">
                <a:solidFill>
                  <a:srgbClr val="FF0000"/>
                </a:solidFill>
              </a:rPr>
              <a:t>, </a:t>
            </a:r>
            <a:r>
              <a:rPr lang="en-US" dirty="0" err="1">
                <a:solidFill>
                  <a:srgbClr val="FF0000"/>
                </a:solidFill>
              </a:rPr>
              <a:t>boldenone</a:t>
            </a:r>
            <a:r>
              <a:rPr lang="en-US" dirty="0">
                <a:solidFill>
                  <a:srgbClr val="FF0000"/>
                </a:solidFill>
              </a:rPr>
              <a:t>, </a:t>
            </a:r>
            <a:r>
              <a:rPr lang="en-US" dirty="0" err="1">
                <a:solidFill>
                  <a:srgbClr val="FF0000"/>
                </a:solidFill>
              </a:rPr>
              <a:t>dihydrotestosterone</a:t>
            </a:r>
            <a:r>
              <a:rPr lang="en-US" dirty="0">
                <a:solidFill>
                  <a:srgbClr val="FF0000"/>
                </a:solidFill>
              </a:rPr>
              <a:t>, </a:t>
            </a:r>
            <a:r>
              <a:rPr lang="en-US" dirty="0" err="1">
                <a:solidFill>
                  <a:srgbClr val="FF0000"/>
                </a:solidFill>
              </a:rPr>
              <a:t>methandienone</a:t>
            </a:r>
            <a:r>
              <a:rPr lang="en-US" dirty="0">
                <a:solidFill>
                  <a:srgbClr val="FF0000"/>
                </a:solidFill>
              </a:rPr>
              <a:t>, </a:t>
            </a:r>
            <a:r>
              <a:rPr lang="en-US" dirty="0" err="1">
                <a:solidFill>
                  <a:srgbClr val="FF0000"/>
                </a:solidFill>
              </a:rPr>
              <a:t>methandranone</a:t>
            </a:r>
            <a:r>
              <a:rPr lang="en-US" dirty="0">
                <a:solidFill>
                  <a:srgbClr val="FF0000"/>
                </a:solidFill>
              </a:rPr>
              <a:t>, </a:t>
            </a:r>
            <a:r>
              <a:rPr lang="en-US" dirty="0" err="1">
                <a:solidFill>
                  <a:srgbClr val="FF0000"/>
                </a:solidFill>
              </a:rPr>
              <a:t>nandrolone</a:t>
            </a:r>
            <a:r>
              <a:rPr lang="en-US" dirty="0">
                <a:solidFill>
                  <a:srgbClr val="FF0000"/>
                </a:solidFill>
              </a:rPr>
              <a:t>, </a:t>
            </a:r>
            <a:r>
              <a:rPr lang="en-US" dirty="0" err="1">
                <a:solidFill>
                  <a:srgbClr val="FF0000"/>
                </a:solidFill>
              </a:rPr>
              <a:t>nortestosterone</a:t>
            </a:r>
            <a:r>
              <a:rPr lang="en-US" dirty="0">
                <a:solidFill>
                  <a:srgbClr val="FF0000"/>
                </a:solidFill>
              </a:rPr>
              <a:t>, testosterone </a:t>
            </a:r>
            <a:r>
              <a:rPr lang="en-US" dirty="0" err="1">
                <a:solidFill>
                  <a:srgbClr val="FF0000"/>
                </a:solidFill>
              </a:rPr>
              <a:t>cypionate</a:t>
            </a:r>
            <a:r>
              <a:rPr lang="en-US" dirty="0">
                <a:solidFill>
                  <a:srgbClr val="FF0000"/>
                </a:solidFill>
              </a:rPr>
              <a:t>,  testosterone </a:t>
            </a:r>
            <a:r>
              <a:rPr lang="en-US" dirty="0" err="1">
                <a:solidFill>
                  <a:srgbClr val="FF0000"/>
                </a:solidFill>
              </a:rPr>
              <a:t>decanoate</a:t>
            </a:r>
            <a:r>
              <a:rPr lang="en-US" dirty="0">
                <a:solidFill>
                  <a:srgbClr val="FF0000"/>
                </a:solidFill>
              </a:rPr>
              <a:t>, testosterone propionate</a:t>
            </a:r>
          </a:p>
          <a:p>
            <a:endParaRPr lang="en-US" dirty="0"/>
          </a:p>
        </p:txBody>
      </p:sp>
    </p:spTree>
    <p:extLst>
      <p:ext uri="{BB962C8B-B14F-4D97-AF65-F5344CB8AC3E}">
        <p14:creationId xmlns:p14="http://schemas.microsoft.com/office/powerpoint/2010/main" val="18083681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FL Schedule III</a:t>
            </a:r>
          </a:p>
        </p:txBody>
      </p:sp>
      <p:sp>
        <p:nvSpPr>
          <p:cNvPr id="3" name="Content Placeholder 2"/>
          <p:cNvSpPr>
            <a:spLocks noGrp="1"/>
          </p:cNvSpPr>
          <p:nvPr>
            <p:ph idx="1"/>
          </p:nvPr>
        </p:nvSpPr>
        <p:spPr>
          <a:xfrm>
            <a:off x="457200" y="990600"/>
            <a:ext cx="8229600" cy="5638800"/>
          </a:xfrm>
        </p:spPr>
        <p:txBody>
          <a:bodyPr>
            <a:normAutofit fontScale="47500" lnSpcReduction="20000"/>
          </a:bodyPr>
          <a:lstStyle/>
          <a:p>
            <a:r>
              <a:rPr lang="en-US" dirty="0"/>
              <a:t>Know the below examples and be able to tell the difference between these and the similar CV examples</a:t>
            </a:r>
          </a:p>
          <a:p>
            <a:endParaRPr lang="en-US" dirty="0"/>
          </a:p>
          <a:p>
            <a:r>
              <a:rPr lang="en-US" dirty="0">
                <a:solidFill>
                  <a:srgbClr val="FF0000"/>
                </a:solidFill>
              </a:rPr>
              <a:t>Unless specifically excepted or unless listed in another schedule, any material, compound, mixture, or preparation containing limited quantities of any of the following controlled substances or any salts thereof:</a:t>
            </a:r>
          </a:p>
          <a:p>
            <a:r>
              <a:rPr lang="en-US" dirty="0">
                <a:solidFill>
                  <a:srgbClr val="FF0000"/>
                </a:solidFill>
              </a:rPr>
              <a:t>1. Not more than 1.8 grams of codeine per 100 milliliters or not more than 90 milligrams per dosage unit, with an equal or greater quantity of an </a:t>
            </a:r>
            <a:r>
              <a:rPr lang="en-US" dirty="0" err="1">
                <a:solidFill>
                  <a:srgbClr val="FF0000"/>
                </a:solidFill>
              </a:rPr>
              <a:t>isoquinoline</a:t>
            </a:r>
            <a:r>
              <a:rPr lang="en-US" dirty="0">
                <a:solidFill>
                  <a:srgbClr val="FF0000"/>
                </a:solidFill>
              </a:rPr>
              <a:t> alkaloid of opium.</a:t>
            </a:r>
          </a:p>
          <a:p>
            <a:r>
              <a:rPr lang="en-US" dirty="0">
                <a:solidFill>
                  <a:srgbClr val="FF0000"/>
                </a:solidFill>
              </a:rPr>
              <a:t>2. Not more than 1.8 grams of codeine per 100 milliliters or not more than 90 milligrams per dosage unit, with recognized therapeutic amounts of one or more active ingredients which are not controlled substances.</a:t>
            </a:r>
          </a:p>
          <a:p>
            <a:r>
              <a:rPr lang="en-US" dirty="0"/>
              <a:t>NOTE: The hydrocodone combination rescheduling has not been updated in Florida law yet. The DEA has already rescheduled hydrocodone combinations into Schedule II, so you should consider hydrocodone combinations as Schedule II drugs, not Schedule III – accordingly, do not bother memorizing points 3 and 4 because they are no longer Schedule IIIs</a:t>
            </a:r>
          </a:p>
          <a:p>
            <a:pPr lvl="1"/>
            <a:r>
              <a:rPr lang="en-US" strike="sngStrike" dirty="0"/>
              <a:t>3. Not more than 300 milligrams of hydrocodone per 100 milliliters or not more than 15 milligrams per dosage unit, with a fourfold or greater quantity of an </a:t>
            </a:r>
            <a:r>
              <a:rPr lang="en-US" strike="sngStrike" dirty="0" err="1"/>
              <a:t>isoquinoline</a:t>
            </a:r>
            <a:r>
              <a:rPr lang="en-US" strike="sngStrike" dirty="0"/>
              <a:t> alkaloid of opium.</a:t>
            </a:r>
          </a:p>
          <a:p>
            <a:pPr lvl="1"/>
            <a:r>
              <a:rPr lang="en-US" strike="sngStrike" dirty="0"/>
              <a:t>4. Not more than 300 milligrams of hydrocodone per 100 milliliters or not more than 15 milligrams per dosage unit, with recognized therapeutic amounts of one or more active ingredients that are not controlled substances.</a:t>
            </a:r>
          </a:p>
          <a:p>
            <a:r>
              <a:rPr lang="en-US" dirty="0">
                <a:solidFill>
                  <a:srgbClr val="FF0000"/>
                </a:solidFill>
              </a:rPr>
              <a:t>5. Not more than 1.8 grams of </a:t>
            </a:r>
            <a:r>
              <a:rPr lang="en-US" dirty="0" err="1">
                <a:solidFill>
                  <a:srgbClr val="FF0000"/>
                </a:solidFill>
              </a:rPr>
              <a:t>dihydrocodeine</a:t>
            </a:r>
            <a:r>
              <a:rPr lang="en-US" dirty="0">
                <a:solidFill>
                  <a:srgbClr val="FF0000"/>
                </a:solidFill>
              </a:rPr>
              <a:t> per 100 milliliters or not more than 90 milligrams per dosage unit, with recognized therapeutic amounts of one or more active ingredients which are not controlled substances.</a:t>
            </a:r>
          </a:p>
          <a:p>
            <a:r>
              <a:rPr lang="en-US" dirty="0">
                <a:solidFill>
                  <a:srgbClr val="FF0000"/>
                </a:solidFill>
              </a:rPr>
              <a:t>6. Not more than 300 milligrams of </a:t>
            </a:r>
            <a:r>
              <a:rPr lang="en-US" dirty="0" err="1">
                <a:solidFill>
                  <a:srgbClr val="FF0000"/>
                </a:solidFill>
              </a:rPr>
              <a:t>ethylmorphine</a:t>
            </a:r>
            <a:r>
              <a:rPr lang="en-US" dirty="0">
                <a:solidFill>
                  <a:srgbClr val="FF0000"/>
                </a:solidFill>
              </a:rPr>
              <a:t> per 100 milliliters or not more than 15 milligrams per dosage unit, with one or more active, nonnarcotic ingredients in recognized therapeutic amounts.</a:t>
            </a:r>
          </a:p>
          <a:p>
            <a:r>
              <a:rPr lang="en-US" dirty="0">
                <a:solidFill>
                  <a:srgbClr val="FF0000"/>
                </a:solidFill>
              </a:rPr>
              <a:t>7. Not more than 50 milligrams of morphine per 100 milliliters or per 100 grams, with recognized therapeutic amounts of one or more active ingredients which are not controlled substances.</a:t>
            </a:r>
          </a:p>
          <a:p>
            <a:endParaRPr lang="en-US" dirty="0"/>
          </a:p>
        </p:txBody>
      </p:sp>
    </p:spTree>
    <p:extLst>
      <p:ext uri="{BB962C8B-B14F-4D97-AF65-F5344CB8AC3E}">
        <p14:creationId xmlns:p14="http://schemas.microsoft.com/office/powerpoint/2010/main" val="334714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6301"/>
            <a:ext cx="8229600" cy="5183099"/>
          </a:xfrm>
        </p:spPr>
        <p:txBody>
          <a:bodyPr>
            <a:normAutofit fontScale="40000" lnSpcReduction="20000"/>
          </a:bodyPr>
          <a:lstStyle/>
          <a:p>
            <a:r>
              <a:rPr lang="en-US" dirty="0"/>
              <a:t>For paper prescriptions and prescriptions received orally and reduced to writing by the pharmacist pursuant to §1306.21(a), the pharmacist receiving the transferred prescription information must write the word “transfer” on the face of the transferred prescription and reduce to writing all information required to be on a prescription pursuant to §1306.05 and include:</a:t>
            </a:r>
          </a:p>
          <a:p>
            <a:endParaRPr lang="en-US" dirty="0"/>
          </a:p>
          <a:p>
            <a:pPr marL="514350" indent="-514350">
              <a:buFont typeface="+mj-lt"/>
              <a:buAutoNum type="arabicPeriod"/>
            </a:pPr>
            <a:r>
              <a:rPr lang="en-US" dirty="0"/>
              <a:t>Date of issuance of original prescription</a:t>
            </a:r>
          </a:p>
          <a:p>
            <a:pPr marL="514350" indent="-514350">
              <a:buFont typeface="+mj-lt"/>
              <a:buAutoNum type="arabicPeriod"/>
            </a:pPr>
            <a:r>
              <a:rPr lang="en-US" dirty="0"/>
              <a:t>Original number of refills authorized on original prescription</a:t>
            </a:r>
          </a:p>
          <a:p>
            <a:pPr marL="514350" indent="-514350">
              <a:buFont typeface="+mj-lt"/>
              <a:buAutoNum type="arabicPeriod"/>
            </a:pPr>
            <a:r>
              <a:rPr lang="en-US" dirty="0"/>
              <a:t>Date of original dispensing</a:t>
            </a:r>
          </a:p>
          <a:p>
            <a:pPr marL="514350" indent="-514350">
              <a:buFont typeface="+mj-lt"/>
              <a:buAutoNum type="arabicPeriod"/>
            </a:pPr>
            <a:r>
              <a:rPr lang="en-US" dirty="0"/>
              <a:t>Number of valid refills remaining and date(s) and locations of previous refill(s)</a:t>
            </a:r>
          </a:p>
          <a:p>
            <a:pPr marL="514350" indent="-514350">
              <a:buFont typeface="+mj-lt"/>
              <a:buAutoNum type="arabicPeriod"/>
            </a:pPr>
            <a:r>
              <a:rPr lang="en-US" dirty="0"/>
              <a:t>Pharmacy's name, address, DEA registration number, and prescription number from which the prescription information was transferred</a:t>
            </a:r>
          </a:p>
          <a:p>
            <a:pPr marL="514350" indent="-514350">
              <a:buFont typeface="+mj-lt"/>
              <a:buAutoNum type="arabicPeriod"/>
            </a:pPr>
            <a:r>
              <a:rPr lang="en-US" dirty="0"/>
              <a:t>Name of pharmacist who transferred the prescription</a:t>
            </a:r>
          </a:p>
          <a:p>
            <a:pPr marL="514350" indent="-514350">
              <a:buFont typeface="+mj-lt"/>
              <a:buAutoNum type="arabicPeriod"/>
            </a:pPr>
            <a:r>
              <a:rPr lang="en-US" dirty="0"/>
              <a:t>Pharmacy's name, address, DEA registration number, and prescription number from which the prescription was originally filled</a:t>
            </a:r>
          </a:p>
          <a:p>
            <a:pPr marL="514350" indent="-514350">
              <a:buFont typeface="+mj-lt"/>
              <a:buAutoNum type="arabicPeriod"/>
            </a:pPr>
            <a:endParaRPr lang="en-US" dirty="0"/>
          </a:p>
          <a:p>
            <a:pPr marL="0" indent="0">
              <a:buNone/>
            </a:pPr>
            <a:r>
              <a:rPr lang="en-US" dirty="0"/>
              <a:t>**</a:t>
            </a:r>
            <a:r>
              <a:rPr lang="en-US" b="1" dirty="0"/>
              <a:t>Per federal law, Schedule III, IV, &amp; V cannot be transferred to another pharmacy until they have been filled at least once at your pharmacy</a:t>
            </a:r>
            <a:r>
              <a:rPr lang="en-US" dirty="0"/>
              <a:t>; so if it is a prescription on hold and has never been filled, technically, by federal law, you are not allowed to transfer that prescription to another pharmacy until it has been filled at least one time at your pharmacy</a:t>
            </a:r>
          </a:p>
          <a:p>
            <a:pPr marL="0" indent="0">
              <a:buNone/>
            </a:pPr>
            <a:r>
              <a:rPr lang="en-US" dirty="0"/>
              <a:t>Law Citation:</a:t>
            </a:r>
          </a:p>
          <a:p>
            <a:pPr marL="0" indent="0">
              <a:buNone/>
            </a:pPr>
            <a:r>
              <a:rPr lang="en-US" b="1" i="1" dirty="0"/>
              <a:t>21 CFR §1306.25 Transfer between pharmacies of prescription information for Schedules III, IV, and V controlled substances for refill purposes.</a:t>
            </a:r>
            <a:endParaRPr lang="en-US" dirty="0"/>
          </a:p>
          <a:p>
            <a:r>
              <a:rPr lang="en-US" i="1" dirty="0"/>
              <a:t>The transfer of original prescription information for a controlled substance listed in Schedule III, IV, or V for the purpose of </a:t>
            </a:r>
            <a:r>
              <a:rPr lang="en-US" b="1" i="1" u="sng" dirty="0">
                <a:solidFill>
                  <a:srgbClr val="C00000"/>
                </a:solidFill>
              </a:rPr>
              <a:t>refill dispensing</a:t>
            </a:r>
            <a:r>
              <a:rPr lang="en-US" b="1" i="1" dirty="0">
                <a:solidFill>
                  <a:srgbClr val="C00000"/>
                </a:solidFill>
              </a:rPr>
              <a:t> </a:t>
            </a:r>
            <a:r>
              <a:rPr lang="en-US" i="1" dirty="0"/>
              <a:t>is permissible between pharmacies on a one-time basis only. However, pharmacies electronically sharing a real-time, online database may transfer up to the maximum refills permitted by law and the prescriber's authorization.</a:t>
            </a:r>
            <a:endParaRPr lang="en-US" dirty="0"/>
          </a:p>
          <a:p>
            <a:pPr marL="0" indent="0">
              <a:buNone/>
            </a:pPr>
            <a:r>
              <a:rPr lang="en-US" dirty="0"/>
              <a:t>**DEA has clarified </a:t>
            </a:r>
            <a:r>
              <a:rPr lang="en-US" b="1" dirty="0"/>
              <a:t>that electronic prescriptions that have never been previously filled are allowed to be transferred to other pharmacies</a:t>
            </a:r>
            <a:r>
              <a:rPr lang="en-US" dirty="0"/>
              <a:t>, but they have stuck to their existing law on written and oral prescriptions which is as stated above</a:t>
            </a:r>
          </a:p>
        </p:txBody>
      </p:sp>
      <p:sp>
        <p:nvSpPr>
          <p:cNvPr id="4" name="Title 3"/>
          <p:cNvSpPr txBox="1">
            <a:spLocks noGrp="1"/>
          </p:cNvSpPr>
          <p:nvPr>
            <p:ph type="title"/>
          </p:nvPr>
        </p:nvSpPr>
        <p:spPr>
          <a:xfrm>
            <a:off x="457200" y="245972"/>
            <a:ext cx="8229600" cy="1200329"/>
          </a:xfrm>
          <a:prstGeom prst="rect">
            <a:avLst/>
          </a:prstGeom>
          <a:noFill/>
        </p:spPr>
        <p:txBody>
          <a:bodyPr wrap="square" rtlCol="0">
            <a:spAutoFit/>
          </a:bodyPr>
          <a:lstStyle/>
          <a:p>
            <a:r>
              <a:rPr lang="en-US" altLang="en-US" dirty="0"/>
              <a:t>Federal Transfer Prescription Law</a:t>
            </a:r>
            <a:br>
              <a:rPr lang="en-US" altLang="en-US" dirty="0"/>
            </a:br>
            <a:r>
              <a:rPr lang="en-US" sz="1400" b="1" dirty="0"/>
              <a:t>§1306.25 Transfer between pharmacies of prescription information for Schedules III, IV, and V controlled substances for refill purposes</a:t>
            </a:r>
            <a:endParaRPr lang="en-US" sz="1400" dirty="0"/>
          </a:p>
        </p:txBody>
      </p:sp>
    </p:spTree>
    <p:extLst>
      <p:ext uri="{BB962C8B-B14F-4D97-AF65-F5344CB8AC3E}">
        <p14:creationId xmlns:p14="http://schemas.microsoft.com/office/powerpoint/2010/main" val="29512986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 Schedule IV</a:t>
            </a:r>
          </a:p>
        </p:txBody>
      </p:sp>
      <p:sp>
        <p:nvSpPr>
          <p:cNvPr id="3" name="Content Placeholder 2"/>
          <p:cNvSpPr>
            <a:spLocks noGrp="1"/>
          </p:cNvSpPr>
          <p:nvPr>
            <p:ph idx="1"/>
          </p:nvPr>
        </p:nvSpPr>
        <p:spPr/>
        <p:txBody>
          <a:bodyPr/>
          <a:lstStyle/>
          <a:p>
            <a:r>
              <a:rPr lang="en-US" dirty="0">
                <a:solidFill>
                  <a:srgbClr val="FF0000"/>
                </a:solidFill>
              </a:rPr>
              <a:t>A substance in Schedule IV has a low potential for abuse relative to the substances in Schedule III and has a currently accepted medical use in treatment in the United States, and abuse of the substance may lead to limited physical or psychological dependence relative to the substances in Schedule III</a:t>
            </a:r>
          </a:p>
        </p:txBody>
      </p:sp>
    </p:spTree>
    <p:extLst>
      <p:ext uri="{BB962C8B-B14F-4D97-AF65-F5344CB8AC3E}">
        <p14:creationId xmlns:p14="http://schemas.microsoft.com/office/powerpoint/2010/main" val="17187803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dirty="0"/>
              <a:t>FL Schedule IV</a:t>
            </a:r>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r>
              <a:rPr lang="en-US" dirty="0">
                <a:solidFill>
                  <a:srgbClr val="FF0000"/>
                </a:solidFill>
              </a:rPr>
              <a:t>Examples: Alprazolam, Barbital, </a:t>
            </a:r>
            <a:r>
              <a:rPr lang="en-US" dirty="0" err="1">
                <a:solidFill>
                  <a:srgbClr val="FF0000"/>
                </a:solidFill>
              </a:rPr>
              <a:t>Bromazepam</a:t>
            </a:r>
            <a:r>
              <a:rPr lang="en-US" dirty="0">
                <a:solidFill>
                  <a:srgbClr val="FF0000"/>
                </a:solidFill>
              </a:rPr>
              <a:t>, </a:t>
            </a:r>
            <a:r>
              <a:rPr lang="en-US" dirty="0" err="1">
                <a:solidFill>
                  <a:srgbClr val="FF0000"/>
                </a:solidFill>
              </a:rPr>
              <a:t>Camazepam</a:t>
            </a:r>
            <a:r>
              <a:rPr lang="en-US" dirty="0">
                <a:solidFill>
                  <a:srgbClr val="FF0000"/>
                </a:solidFill>
              </a:rPr>
              <a:t>, </a:t>
            </a:r>
            <a:r>
              <a:rPr lang="en-US" dirty="0" err="1">
                <a:solidFill>
                  <a:srgbClr val="FF0000"/>
                </a:solidFill>
              </a:rPr>
              <a:t>Cathine</a:t>
            </a:r>
            <a:r>
              <a:rPr lang="en-US" dirty="0">
                <a:solidFill>
                  <a:srgbClr val="FF0000"/>
                </a:solidFill>
              </a:rPr>
              <a:t>; Chloral betaine, Chloral hydrate, </a:t>
            </a:r>
            <a:r>
              <a:rPr lang="en-US" dirty="0" err="1">
                <a:solidFill>
                  <a:srgbClr val="FF0000"/>
                </a:solidFill>
              </a:rPr>
              <a:t>Chlordiazepoxide</a:t>
            </a:r>
            <a:r>
              <a:rPr lang="en-US" dirty="0">
                <a:solidFill>
                  <a:srgbClr val="FF0000"/>
                </a:solidFill>
              </a:rPr>
              <a:t>, </a:t>
            </a:r>
            <a:r>
              <a:rPr lang="en-US" dirty="0" err="1">
                <a:solidFill>
                  <a:srgbClr val="FF0000"/>
                </a:solidFill>
              </a:rPr>
              <a:t>Clobazam</a:t>
            </a:r>
            <a:r>
              <a:rPr lang="en-US" dirty="0">
                <a:solidFill>
                  <a:srgbClr val="FF0000"/>
                </a:solidFill>
              </a:rPr>
              <a:t>, Clonazepam, </a:t>
            </a:r>
            <a:r>
              <a:rPr lang="en-US" dirty="0" err="1">
                <a:solidFill>
                  <a:srgbClr val="FF0000"/>
                </a:solidFill>
              </a:rPr>
              <a:t>Clorazepate</a:t>
            </a:r>
            <a:r>
              <a:rPr lang="en-US" dirty="0">
                <a:solidFill>
                  <a:srgbClr val="FF0000"/>
                </a:solidFill>
              </a:rPr>
              <a:t>, </a:t>
            </a:r>
            <a:r>
              <a:rPr lang="en-US" dirty="0" err="1">
                <a:solidFill>
                  <a:srgbClr val="FF0000"/>
                </a:solidFill>
              </a:rPr>
              <a:t>Clotiazepam</a:t>
            </a:r>
            <a:r>
              <a:rPr lang="en-US" dirty="0">
                <a:solidFill>
                  <a:srgbClr val="FF0000"/>
                </a:solidFill>
              </a:rPr>
              <a:t>, </a:t>
            </a:r>
            <a:r>
              <a:rPr lang="en-US" dirty="0" err="1">
                <a:solidFill>
                  <a:srgbClr val="FF0000"/>
                </a:solidFill>
              </a:rPr>
              <a:t>Cloxazolam</a:t>
            </a:r>
            <a:r>
              <a:rPr lang="en-US" dirty="0">
                <a:solidFill>
                  <a:srgbClr val="FF0000"/>
                </a:solidFill>
              </a:rPr>
              <a:t>, </a:t>
            </a:r>
            <a:r>
              <a:rPr lang="en-US" dirty="0" err="1">
                <a:solidFill>
                  <a:srgbClr val="FF0000"/>
                </a:solidFill>
              </a:rPr>
              <a:t>Delorazepam</a:t>
            </a:r>
            <a:r>
              <a:rPr lang="en-US" dirty="0">
                <a:solidFill>
                  <a:srgbClr val="FF0000"/>
                </a:solidFill>
              </a:rPr>
              <a:t>, Propoxyphene (dosage forms), Diazepam., </a:t>
            </a:r>
            <a:r>
              <a:rPr lang="en-US" dirty="0" err="1">
                <a:solidFill>
                  <a:srgbClr val="FF0000"/>
                </a:solidFill>
              </a:rPr>
              <a:t>Diethylpropion</a:t>
            </a:r>
            <a:r>
              <a:rPr lang="en-US" dirty="0">
                <a:solidFill>
                  <a:srgbClr val="FF0000"/>
                </a:solidFill>
              </a:rPr>
              <a:t>, </a:t>
            </a:r>
            <a:r>
              <a:rPr lang="en-US" dirty="0" err="1">
                <a:solidFill>
                  <a:srgbClr val="FF0000"/>
                </a:solidFill>
              </a:rPr>
              <a:t>estazolam</a:t>
            </a:r>
            <a:r>
              <a:rPr lang="en-US" dirty="0">
                <a:solidFill>
                  <a:srgbClr val="FF0000"/>
                </a:solidFill>
              </a:rPr>
              <a:t>, </a:t>
            </a:r>
            <a:r>
              <a:rPr lang="en-US" dirty="0" err="1">
                <a:solidFill>
                  <a:srgbClr val="FF0000"/>
                </a:solidFill>
              </a:rPr>
              <a:t>Ethchlorvynol</a:t>
            </a:r>
            <a:r>
              <a:rPr lang="en-US" dirty="0">
                <a:solidFill>
                  <a:srgbClr val="FF0000"/>
                </a:solidFill>
              </a:rPr>
              <a:t>, </a:t>
            </a:r>
            <a:r>
              <a:rPr lang="en-US" dirty="0" err="1">
                <a:solidFill>
                  <a:srgbClr val="FF0000"/>
                </a:solidFill>
              </a:rPr>
              <a:t>Ethinamate</a:t>
            </a:r>
            <a:r>
              <a:rPr lang="en-US" dirty="0">
                <a:solidFill>
                  <a:srgbClr val="FF0000"/>
                </a:solidFill>
              </a:rPr>
              <a:t>, Ethyl </a:t>
            </a:r>
            <a:r>
              <a:rPr lang="en-US" dirty="0" err="1">
                <a:solidFill>
                  <a:srgbClr val="FF0000"/>
                </a:solidFill>
              </a:rPr>
              <a:t>loflazepate</a:t>
            </a:r>
            <a:r>
              <a:rPr lang="en-US" dirty="0">
                <a:solidFill>
                  <a:srgbClr val="FF0000"/>
                </a:solidFill>
              </a:rPr>
              <a:t>, </a:t>
            </a:r>
            <a:r>
              <a:rPr lang="en-US" dirty="0" err="1">
                <a:solidFill>
                  <a:srgbClr val="FF0000"/>
                </a:solidFill>
              </a:rPr>
              <a:t>Fencamfamin</a:t>
            </a:r>
            <a:r>
              <a:rPr lang="en-US" dirty="0">
                <a:solidFill>
                  <a:srgbClr val="FF0000"/>
                </a:solidFill>
              </a:rPr>
              <a:t>, </a:t>
            </a:r>
            <a:r>
              <a:rPr lang="en-US" dirty="0" err="1">
                <a:solidFill>
                  <a:srgbClr val="FF0000"/>
                </a:solidFill>
              </a:rPr>
              <a:t>Fenfluramine</a:t>
            </a:r>
            <a:r>
              <a:rPr lang="en-US" dirty="0">
                <a:solidFill>
                  <a:srgbClr val="FF0000"/>
                </a:solidFill>
              </a:rPr>
              <a:t>, </a:t>
            </a:r>
            <a:r>
              <a:rPr lang="en-US" dirty="0" err="1">
                <a:solidFill>
                  <a:srgbClr val="FF0000"/>
                </a:solidFill>
              </a:rPr>
              <a:t>Fenproporex</a:t>
            </a:r>
            <a:r>
              <a:rPr lang="en-US" dirty="0">
                <a:solidFill>
                  <a:srgbClr val="FF0000"/>
                </a:solidFill>
              </a:rPr>
              <a:t>, </a:t>
            </a:r>
            <a:r>
              <a:rPr lang="en-US" dirty="0" err="1">
                <a:solidFill>
                  <a:srgbClr val="FF0000"/>
                </a:solidFill>
              </a:rPr>
              <a:t>Fludiazepam</a:t>
            </a:r>
            <a:r>
              <a:rPr lang="en-US" dirty="0">
                <a:solidFill>
                  <a:srgbClr val="FF0000"/>
                </a:solidFill>
              </a:rPr>
              <a:t>, </a:t>
            </a:r>
            <a:r>
              <a:rPr lang="en-US" dirty="0" err="1">
                <a:solidFill>
                  <a:srgbClr val="FF0000"/>
                </a:solidFill>
              </a:rPr>
              <a:t>Flurazepam</a:t>
            </a:r>
            <a:r>
              <a:rPr lang="en-US" dirty="0">
                <a:solidFill>
                  <a:srgbClr val="FF0000"/>
                </a:solidFill>
              </a:rPr>
              <a:t>, </a:t>
            </a:r>
            <a:r>
              <a:rPr lang="en-US" dirty="0" err="1">
                <a:solidFill>
                  <a:srgbClr val="FF0000"/>
                </a:solidFill>
              </a:rPr>
              <a:t>Halazepam</a:t>
            </a:r>
            <a:r>
              <a:rPr lang="en-US" dirty="0">
                <a:solidFill>
                  <a:srgbClr val="FF0000"/>
                </a:solidFill>
              </a:rPr>
              <a:t>, </a:t>
            </a:r>
            <a:r>
              <a:rPr lang="en-US" dirty="0" err="1">
                <a:solidFill>
                  <a:srgbClr val="FF0000"/>
                </a:solidFill>
              </a:rPr>
              <a:t>Haloxazolam</a:t>
            </a:r>
            <a:r>
              <a:rPr lang="en-US" dirty="0">
                <a:solidFill>
                  <a:srgbClr val="FF0000"/>
                </a:solidFill>
              </a:rPr>
              <a:t>, </a:t>
            </a:r>
            <a:r>
              <a:rPr lang="en-US" dirty="0" err="1">
                <a:solidFill>
                  <a:srgbClr val="FF0000"/>
                </a:solidFill>
              </a:rPr>
              <a:t>Ketazolam</a:t>
            </a:r>
            <a:r>
              <a:rPr lang="en-US" dirty="0">
                <a:solidFill>
                  <a:srgbClr val="FF0000"/>
                </a:solidFill>
              </a:rPr>
              <a:t>, </a:t>
            </a:r>
            <a:r>
              <a:rPr lang="en-US" dirty="0" err="1">
                <a:solidFill>
                  <a:srgbClr val="FF0000"/>
                </a:solidFill>
              </a:rPr>
              <a:t>Loprazolam</a:t>
            </a:r>
            <a:r>
              <a:rPr lang="en-US" dirty="0">
                <a:solidFill>
                  <a:srgbClr val="FF0000"/>
                </a:solidFill>
              </a:rPr>
              <a:t>, Lorazepam, </a:t>
            </a:r>
            <a:r>
              <a:rPr lang="en-US" dirty="0" err="1">
                <a:solidFill>
                  <a:srgbClr val="FF0000"/>
                </a:solidFill>
              </a:rPr>
              <a:t>Lormetazepam</a:t>
            </a:r>
            <a:r>
              <a:rPr lang="en-US" dirty="0">
                <a:solidFill>
                  <a:srgbClr val="FF0000"/>
                </a:solidFill>
              </a:rPr>
              <a:t>, </a:t>
            </a:r>
            <a:r>
              <a:rPr lang="en-US" dirty="0" err="1">
                <a:solidFill>
                  <a:srgbClr val="FF0000"/>
                </a:solidFill>
              </a:rPr>
              <a:t>Mazindol</a:t>
            </a:r>
            <a:r>
              <a:rPr lang="en-US" dirty="0">
                <a:solidFill>
                  <a:srgbClr val="FF0000"/>
                </a:solidFill>
              </a:rPr>
              <a:t>, </a:t>
            </a:r>
            <a:r>
              <a:rPr lang="en-US" dirty="0" err="1">
                <a:solidFill>
                  <a:srgbClr val="FF0000"/>
                </a:solidFill>
              </a:rPr>
              <a:t>Mebutamate</a:t>
            </a:r>
            <a:r>
              <a:rPr lang="en-US" dirty="0">
                <a:solidFill>
                  <a:srgbClr val="FF0000"/>
                </a:solidFill>
              </a:rPr>
              <a:t>, </a:t>
            </a:r>
            <a:r>
              <a:rPr lang="en-US" dirty="0" err="1">
                <a:solidFill>
                  <a:srgbClr val="FF0000"/>
                </a:solidFill>
              </a:rPr>
              <a:t>Medazepam</a:t>
            </a:r>
            <a:r>
              <a:rPr lang="en-US" dirty="0">
                <a:solidFill>
                  <a:srgbClr val="FF0000"/>
                </a:solidFill>
              </a:rPr>
              <a:t>, </a:t>
            </a:r>
            <a:r>
              <a:rPr lang="en-US" dirty="0" err="1">
                <a:solidFill>
                  <a:srgbClr val="FF0000"/>
                </a:solidFill>
              </a:rPr>
              <a:t>Mefenorex</a:t>
            </a:r>
            <a:r>
              <a:rPr lang="en-US" dirty="0">
                <a:solidFill>
                  <a:srgbClr val="FF0000"/>
                </a:solidFill>
              </a:rPr>
              <a:t>, </a:t>
            </a:r>
            <a:r>
              <a:rPr lang="en-US" dirty="0" err="1">
                <a:solidFill>
                  <a:srgbClr val="FF0000"/>
                </a:solidFill>
              </a:rPr>
              <a:t>Meprobamate</a:t>
            </a:r>
            <a:r>
              <a:rPr lang="en-US" dirty="0">
                <a:solidFill>
                  <a:srgbClr val="FF0000"/>
                </a:solidFill>
              </a:rPr>
              <a:t>, </a:t>
            </a:r>
            <a:r>
              <a:rPr lang="en-US" dirty="0" err="1">
                <a:solidFill>
                  <a:srgbClr val="FF0000"/>
                </a:solidFill>
              </a:rPr>
              <a:t>Methohexital</a:t>
            </a:r>
            <a:r>
              <a:rPr lang="en-US" dirty="0">
                <a:solidFill>
                  <a:srgbClr val="FF0000"/>
                </a:solidFill>
              </a:rPr>
              <a:t>, </a:t>
            </a:r>
            <a:r>
              <a:rPr lang="en-US" dirty="0" err="1">
                <a:solidFill>
                  <a:srgbClr val="FF0000"/>
                </a:solidFill>
              </a:rPr>
              <a:t>Methylphenobarbital</a:t>
            </a:r>
            <a:r>
              <a:rPr lang="en-US" dirty="0">
                <a:solidFill>
                  <a:srgbClr val="FF0000"/>
                </a:solidFill>
              </a:rPr>
              <a:t>, Midazolam, </a:t>
            </a:r>
            <a:r>
              <a:rPr lang="en-US" dirty="0" err="1">
                <a:solidFill>
                  <a:srgbClr val="FF0000"/>
                </a:solidFill>
              </a:rPr>
              <a:t>Nimetazepam</a:t>
            </a:r>
            <a:r>
              <a:rPr lang="en-US" dirty="0">
                <a:solidFill>
                  <a:srgbClr val="FF0000"/>
                </a:solidFill>
              </a:rPr>
              <a:t>, </a:t>
            </a:r>
            <a:r>
              <a:rPr lang="en-US" dirty="0" err="1">
                <a:solidFill>
                  <a:srgbClr val="FF0000"/>
                </a:solidFill>
              </a:rPr>
              <a:t>Nitrazepam</a:t>
            </a:r>
            <a:r>
              <a:rPr lang="en-US" dirty="0">
                <a:solidFill>
                  <a:srgbClr val="FF0000"/>
                </a:solidFill>
              </a:rPr>
              <a:t>, </a:t>
            </a:r>
            <a:r>
              <a:rPr lang="en-US" dirty="0" err="1">
                <a:solidFill>
                  <a:srgbClr val="FF0000"/>
                </a:solidFill>
              </a:rPr>
              <a:t>Nordiazepam</a:t>
            </a:r>
            <a:r>
              <a:rPr lang="en-US" dirty="0">
                <a:solidFill>
                  <a:srgbClr val="FF0000"/>
                </a:solidFill>
              </a:rPr>
              <a:t>, </a:t>
            </a:r>
            <a:r>
              <a:rPr lang="en-US" dirty="0" err="1">
                <a:solidFill>
                  <a:srgbClr val="FF0000"/>
                </a:solidFill>
              </a:rPr>
              <a:t>Oxazepam</a:t>
            </a:r>
            <a:r>
              <a:rPr lang="en-US" dirty="0">
                <a:solidFill>
                  <a:srgbClr val="FF0000"/>
                </a:solidFill>
              </a:rPr>
              <a:t>, </a:t>
            </a:r>
            <a:r>
              <a:rPr lang="en-US" dirty="0" err="1">
                <a:solidFill>
                  <a:srgbClr val="FF0000"/>
                </a:solidFill>
              </a:rPr>
              <a:t>Oxazolam</a:t>
            </a:r>
            <a:r>
              <a:rPr lang="en-US" dirty="0">
                <a:solidFill>
                  <a:srgbClr val="FF0000"/>
                </a:solidFill>
              </a:rPr>
              <a:t>, Paraldehyde, </a:t>
            </a:r>
            <a:r>
              <a:rPr lang="en-US" dirty="0" err="1">
                <a:solidFill>
                  <a:srgbClr val="FF0000"/>
                </a:solidFill>
              </a:rPr>
              <a:t>Pemoline</a:t>
            </a:r>
            <a:r>
              <a:rPr lang="en-US" dirty="0">
                <a:solidFill>
                  <a:srgbClr val="FF0000"/>
                </a:solidFill>
              </a:rPr>
              <a:t>, </a:t>
            </a:r>
            <a:r>
              <a:rPr lang="en-US" dirty="0" err="1">
                <a:solidFill>
                  <a:srgbClr val="FF0000"/>
                </a:solidFill>
              </a:rPr>
              <a:t>Pentazocine</a:t>
            </a:r>
            <a:r>
              <a:rPr lang="en-US" dirty="0">
                <a:solidFill>
                  <a:srgbClr val="FF0000"/>
                </a:solidFill>
              </a:rPr>
              <a:t>, Phenobarbital, Phentermine, </a:t>
            </a:r>
            <a:r>
              <a:rPr lang="en-US" dirty="0" err="1">
                <a:solidFill>
                  <a:srgbClr val="FF0000"/>
                </a:solidFill>
              </a:rPr>
              <a:t>Pinazepam</a:t>
            </a:r>
            <a:r>
              <a:rPr lang="en-US" dirty="0">
                <a:solidFill>
                  <a:srgbClr val="FF0000"/>
                </a:solidFill>
              </a:rPr>
              <a:t>, </a:t>
            </a:r>
            <a:r>
              <a:rPr lang="en-US" dirty="0" err="1">
                <a:solidFill>
                  <a:srgbClr val="FF0000"/>
                </a:solidFill>
              </a:rPr>
              <a:t>Pipradrol</a:t>
            </a:r>
            <a:r>
              <a:rPr lang="en-US" dirty="0">
                <a:solidFill>
                  <a:srgbClr val="FF0000"/>
                </a:solidFill>
              </a:rPr>
              <a:t>, </a:t>
            </a:r>
            <a:r>
              <a:rPr lang="en-US" dirty="0" err="1">
                <a:solidFill>
                  <a:srgbClr val="FF0000"/>
                </a:solidFill>
              </a:rPr>
              <a:t>Prazepam</a:t>
            </a:r>
            <a:r>
              <a:rPr lang="en-US" dirty="0">
                <a:solidFill>
                  <a:srgbClr val="FF0000"/>
                </a:solidFill>
              </a:rPr>
              <a:t>, </a:t>
            </a:r>
            <a:r>
              <a:rPr lang="en-US" dirty="0" err="1">
                <a:solidFill>
                  <a:srgbClr val="FF0000"/>
                </a:solidFill>
              </a:rPr>
              <a:t>Propylhexedrine</a:t>
            </a:r>
            <a:r>
              <a:rPr lang="en-US" dirty="0">
                <a:solidFill>
                  <a:srgbClr val="FF0000"/>
                </a:solidFill>
              </a:rPr>
              <a:t>, excluding any patent or proprietary preparation containing </a:t>
            </a:r>
            <a:r>
              <a:rPr lang="en-US" dirty="0" err="1">
                <a:solidFill>
                  <a:srgbClr val="FF0000"/>
                </a:solidFill>
              </a:rPr>
              <a:t>propylhexedrine</a:t>
            </a:r>
            <a:r>
              <a:rPr lang="en-US" dirty="0">
                <a:solidFill>
                  <a:srgbClr val="FF0000"/>
                </a:solidFill>
              </a:rPr>
              <a:t>, unless otherwise provided by federal law, </a:t>
            </a:r>
            <a:r>
              <a:rPr lang="en-US" dirty="0" err="1">
                <a:solidFill>
                  <a:srgbClr val="FF0000"/>
                </a:solidFill>
              </a:rPr>
              <a:t>Quazepam</a:t>
            </a:r>
            <a:r>
              <a:rPr lang="en-US" dirty="0">
                <a:solidFill>
                  <a:srgbClr val="FF0000"/>
                </a:solidFill>
              </a:rPr>
              <a:t>, </a:t>
            </a:r>
            <a:r>
              <a:rPr lang="en-US" dirty="0" err="1">
                <a:solidFill>
                  <a:srgbClr val="FF0000"/>
                </a:solidFill>
              </a:rPr>
              <a:t>Tetrazepam</a:t>
            </a:r>
            <a:r>
              <a:rPr lang="en-US" dirty="0">
                <a:solidFill>
                  <a:srgbClr val="FF0000"/>
                </a:solidFill>
              </a:rPr>
              <a:t>, SPA[(-)-1 dimethylamino-1, 2 </a:t>
            </a:r>
            <a:r>
              <a:rPr lang="en-US" dirty="0" err="1">
                <a:solidFill>
                  <a:srgbClr val="FF0000"/>
                </a:solidFill>
              </a:rPr>
              <a:t>diphenylethane</a:t>
            </a:r>
            <a:r>
              <a:rPr lang="en-US" dirty="0">
                <a:solidFill>
                  <a:srgbClr val="FF0000"/>
                </a:solidFill>
              </a:rPr>
              <a:t>], </a:t>
            </a:r>
            <a:r>
              <a:rPr lang="en-US" dirty="0" err="1">
                <a:solidFill>
                  <a:srgbClr val="FF0000"/>
                </a:solidFill>
              </a:rPr>
              <a:t>Temazepam,Triazolam</a:t>
            </a:r>
            <a:r>
              <a:rPr lang="en-US" dirty="0">
                <a:solidFill>
                  <a:srgbClr val="FF0000"/>
                </a:solidFill>
              </a:rPr>
              <a:t>.</a:t>
            </a:r>
          </a:p>
          <a:p>
            <a:r>
              <a:rPr lang="en-US" dirty="0">
                <a:solidFill>
                  <a:srgbClr val="FF0000"/>
                </a:solidFill>
              </a:rPr>
              <a:t>(Not more than 1 milligram of </a:t>
            </a:r>
            <a:r>
              <a:rPr lang="en-US" dirty="0" err="1">
                <a:solidFill>
                  <a:srgbClr val="FF0000"/>
                </a:solidFill>
              </a:rPr>
              <a:t>difenoxin</a:t>
            </a:r>
            <a:r>
              <a:rPr lang="en-US" dirty="0">
                <a:solidFill>
                  <a:srgbClr val="FF0000"/>
                </a:solidFill>
              </a:rPr>
              <a:t> and not less than 25 micrograms of atropine sulfate per dosage unit. </a:t>
            </a:r>
          </a:p>
          <a:p>
            <a:r>
              <a:rPr lang="en-US" dirty="0" err="1">
                <a:solidFill>
                  <a:srgbClr val="FF0000"/>
                </a:solidFill>
              </a:rPr>
              <a:t>Butorphanol</a:t>
            </a:r>
            <a:r>
              <a:rPr lang="en-US" dirty="0">
                <a:solidFill>
                  <a:srgbClr val="FF0000"/>
                </a:solidFill>
              </a:rPr>
              <a:t> tartrate, </a:t>
            </a:r>
            <a:r>
              <a:rPr lang="en-US" dirty="0" err="1">
                <a:solidFill>
                  <a:srgbClr val="FF0000"/>
                </a:solidFill>
              </a:rPr>
              <a:t>Carisoprodol</a:t>
            </a:r>
            <a:r>
              <a:rPr lang="en-US" dirty="0">
                <a:solidFill>
                  <a:srgbClr val="FF0000"/>
                </a:solidFill>
              </a:rPr>
              <a:t>, and tramadol (Ultram)</a:t>
            </a:r>
          </a:p>
          <a:p>
            <a:endParaRPr lang="en-US" dirty="0"/>
          </a:p>
        </p:txBody>
      </p:sp>
    </p:spTree>
    <p:extLst>
      <p:ext uri="{BB962C8B-B14F-4D97-AF65-F5344CB8AC3E}">
        <p14:creationId xmlns:p14="http://schemas.microsoft.com/office/powerpoint/2010/main" val="1173519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 Schedule V</a:t>
            </a:r>
          </a:p>
        </p:txBody>
      </p:sp>
      <p:sp>
        <p:nvSpPr>
          <p:cNvPr id="3" name="Content Placeholder 2"/>
          <p:cNvSpPr>
            <a:spLocks noGrp="1"/>
          </p:cNvSpPr>
          <p:nvPr>
            <p:ph idx="1"/>
          </p:nvPr>
        </p:nvSpPr>
        <p:spPr/>
        <p:txBody>
          <a:bodyPr/>
          <a:lstStyle/>
          <a:p>
            <a:r>
              <a:rPr lang="en-US" dirty="0">
                <a:solidFill>
                  <a:srgbClr val="FF0000"/>
                </a:solidFill>
              </a:rPr>
              <a:t>A substance, compound, mixture, or preparation of a substance in Schedule V has a low potential for abuse relative to the substances in Schedule IV and has a currently accepted medical use in treatment in the United States, and abuse of such compound, mixture, or preparation may lead to limited physical or psychological dependence relative to the substances in Schedule IV.</a:t>
            </a:r>
          </a:p>
        </p:txBody>
      </p:sp>
    </p:spTree>
    <p:extLst>
      <p:ext uri="{BB962C8B-B14F-4D97-AF65-F5344CB8AC3E}">
        <p14:creationId xmlns:p14="http://schemas.microsoft.com/office/powerpoint/2010/main" val="941731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FL Schedule V</a:t>
            </a:r>
          </a:p>
        </p:txBody>
      </p:sp>
      <p:sp>
        <p:nvSpPr>
          <p:cNvPr id="3" name="Content Placeholder 2"/>
          <p:cNvSpPr>
            <a:spLocks noGrp="1"/>
          </p:cNvSpPr>
          <p:nvPr>
            <p:ph idx="1"/>
          </p:nvPr>
        </p:nvSpPr>
        <p:spPr>
          <a:xfrm>
            <a:off x="457200" y="914400"/>
            <a:ext cx="8229600" cy="5715000"/>
          </a:xfrm>
        </p:spPr>
        <p:txBody>
          <a:bodyPr>
            <a:normAutofit fontScale="62500" lnSpcReduction="20000"/>
          </a:bodyPr>
          <a:lstStyle/>
          <a:p>
            <a:endParaRPr lang="en-US" dirty="0"/>
          </a:p>
          <a:p>
            <a:r>
              <a:rPr lang="en-US" dirty="0">
                <a:solidFill>
                  <a:srgbClr val="FF0000"/>
                </a:solidFill>
              </a:rPr>
              <a:t>1. Not more than 200 milligrams of codeine per 100 milliliters or per 100 grams.</a:t>
            </a:r>
          </a:p>
          <a:p>
            <a:r>
              <a:rPr lang="en-US" dirty="0">
                <a:solidFill>
                  <a:srgbClr val="FF0000"/>
                </a:solidFill>
              </a:rPr>
              <a:t>2. Not more than 100 milligrams of </a:t>
            </a:r>
            <a:r>
              <a:rPr lang="en-US" dirty="0" err="1">
                <a:solidFill>
                  <a:srgbClr val="FF0000"/>
                </a:solidFill>
              </a:rPr>
              <a:t>dihydrocodeine</a:t>
            </a:r>
            <a:r>
              <a:rPr lang="en-US" dirty="0">
                <a:solidFill>
                  <a:srgbClr val="FF0000"/>
                </a:solidFill>
              </a:rPr>
              <a:t> per 100 milliliters or per 100 grams.</a:t>
            </a:r>
          </a:p>
          <a:p>
            <a:r>
              <a:rPr lang="en-US" dirty="0">
                <a:solidFill>
                  <a:srgbClr val="FF0000"/>
                </a:solidFill>
              </a:rPr>
              <a:t>3. Not more than 100 milligrams of </a:t>
            </a:r>
            <a:r>
              <a:rPr lang="en-US" dirty="0" err="1">
                <a:solidFill>
                  <a:srgbClr val="FF0000"/>
                </a:solidFill>
              </a:rPr>
              <a:t>ethylmorphine</a:t>
            </a:r>
            <a:r>
              <a:rPr lang="en-US" dirty="0">
                <a:solidFill>
                  <a:srgbClr val="FF0000"/>
                </a:solidFill>
              </a:rPr>
              <a:t> per 100 milliliters or per 100 grams.</a:t>
            </a:r>
          </a:p>
          <a:p>
            <a:r>
              <a:rPr lang="en-US" dirty="0">
                <a:solidFill>
                  <a:srgbClr val="FF0000"/>
                </a:solidFill>
              </a:rPr>
              <a:t>4. Not more than 2.5 milligrams of </a:t>
            </a:r>
            <a:r>
              <a:rPr lang="en-US" dirty="0" err="1">
                <a:solidFill>
                  <a:srgbClr val="FF0000"/>
                </a:solidFill>
              </a:rPr>
              <a:t>diphenoxylate</a:t>
            </a:r>
            <a:r>
              <a:rPr lang="en-US" dirty="0">
                <a:solidFill>
                  <a:srgbClr val="FF0000"/>
                </a:solidFill>
              </a:rPr>
              <a:t> and not less than 25 micrograms of atropine sulfate per dosage unit.</a:t>
            </a:r>
          </a:p>
          <a:p>
            <a:r>
              <a:rPr lang="en-US" dirty="0">
                <a:solidFill>
                  <a:srgbClr val="FF0000"/>
                </a:solidFill>
              </a:rPr>
              <a:t>5. Not more than 100 milligrams of opium per 100 milliliters or per 100 grams.</a:t>
            </a:r>
          </a:p>
          <a:p>
            <a:endParaRPr lang="en-US" dirty="0">
              <a:solidFill>
                <a:srgbClr val="FF0000"/>
              </a:solidFill>
            </a:endParaRPr>
          </a:p>
          <a:p>
            <a:r>
              <a:rPr lang="en-US" dirty="0">
                <a:solidFill>
                  <a:srgbClr val="FF0000"/>
                </a:solidFill>
              </a:rPr>
              <a:t>Unless specifically excepted or unless listed in another schedule, any material, compound, mixture, or preparation containing </a:t>
            </a:r>
            <a:r>
              <a:rPr lang="en-US" b="1" u="sng" dirty="0">
                <a:solidFill>
                  <a:srgbClr val="FF0000"/>
                </a:solidFill>
              </a:rPr>
              <a:t>buprenorphine</a:t>
            </a:r>
          </a:p>
          <a:p>
            <a:r>
              <a:rPr lang="en-US" dirty="0">
                <a:solidFill>
                  <a:srgbClr val="FF0000"/>
                </a:solidFill>
              </a:rPr>
              <a:t>Unless specifically excepted or unless listed in another schedule, any material, compound, mixture, or preparation which contains any quantity of </a:t>
            </a:r>
            <a:r>
              <a:rPr lang="en-US" b="1" u="sng" dirty="0" err="1">
                <a:solidFill>
                  <a:srgbClr val="FF0000"/>
                </a:solidFill>
              </a:rPr>
              <a:t>pyrovalerone</a:t>
            </a:r>
            <a:r>
              <a:rPr lang="en-US" b="1" u="sng" dirty="0">
                <a:solidFill>
                  <a:srgbClr val="FF0000"/>
                </a:solidFill>
              </a:rPr>
              <a:t> </a:t>
            </a:r>
            <a:r>
              <a:rPr lang="en-US" dirty="0">
                <a:solidFill>
                  <a:srgbClr val="FF0000"/>
                </a:solidFill>
              </a:rPr>
              <a:t>which has a stimulant effect on the central nervous system, including its salts, isomers, and salts of isomers</a:t>
            </a:r>
          </a:p>
          <a:p>
            <a:r>
              <a:rPr lang="en-US" dirty="0">
                <a:solidFill>
                  <a:srgbClr val="FF0000"/>
                </a:solidFill>
              </a:rPr>
              <a:t>Lyrica (</a:t>
            </a:r>
            <a:r>
              <a:rPr lang="en-US" dirty="0" err="1">
                <a:solidFill>
                  <a:srgbClr val="FF0000"/>
                </a:solidFill>
              </a:rPr>
              <a:t>pregabalin</a:t>
            </a:r>
            <a:r>
              <a:rPr lang="en-US" dirty="0">
                <a:solidFill>
                  <a:srgbClr val="FF0000"/>
                </a:solidFill>
              </a:rPr>
              <a:t>) is a Schedule V, but not listed under FL law</a:t>
            </a:r>
          </a:p>
          <a:p>
            <a:endParaRPr lang="en-US" dirty="0"/>
          </a:p>
        </p:txBody>
      </p:sp>
    </p:spTree>
    <p:extLst>
      <p:ext uri="{BB962C8B-B14F-4D97-AF65-F5344CB8AC3E}">
        <p14:creationId xmlns:p14="http://schemas.microsoft.com/office/powerpoint/2010/main" val="230141374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9762"/>
          </a:xfrm>
        </p:spPr>
        <p:txBody>
          <a:bodyPr>
            <a:normAutofit fontScale="90000"/>
          </a:bodyPr>
          <a:lstStyle/>
          <a:p>
            <a:r>
              <a:rPr lang="en-US" dirty="0"/>
              <a:t>Sample Calculation</a:t>
            </a:r>
          </a:p>
        </p:txBody>
      </p:sp>
      <p:sp>
        <p:nvSpPr>
          <p:cNvPr id="3" name="Content Placeholder 2"/>
          <p:cNvSpPr>
            <a:spLocks noGrp="1"/>
          </p:cNvSpPr>
          <p:nvPr>
            <p:ph idx="1"/>
          </p:nvPr>
        </p:nvSpPr>
        <p:spPr>
          <a:xfrm>
            <a:off x="381000" y="685800"/>
            <a:ext cx="8229600" cy="5791200"/>
          </a:xfrm>
        </p:spPr>
        <p:txBody>
          <a:bodyPr>
            <a:normAutofit fontScale="92500" lnSpcReduction="10000"/>
          </a:bodyPr>
          <a:lstStyle/>
          <a:p>
            <a:r>
              <a:rPr lang="en-US" dirty="0"/>
              <a:t>Question: A cough syrup contains 15mg of codeine phosphate and 100mg of guaifenesin in each 10mL dose. A 4 </a:t>
            </a:r>
            <a:r>
              <a:rPr lang="en-US" dirty="0" err="1"/>
              <a:t>oz</a:t>
            </a:r>
            <a:r>
              <a:rPr lang="en-US" dirty="0"/>
              <a:t> container of this product would be classified in what schedule?</a:t>
            </a:r>
          </a:p>
          <a:p>
            <a:pPr lvl="1"/>
            <a:r>
              <a:rPr lang="en-US" dirty="0"/>
              <a:t>Recall</a:t>
            </a:r>
          </a:p>
          <a:p>
            <a:pPr lvl="2"/>
            <a:r>
              <a:rPr lang="en-US" dirty="0"/>
              <a:t>Schedule V is not more than 200mg codeine/100mL</a:t>
            </a:r>
          </a:p>
          <a:p>
            <a:pPr lvl="3"/>
            <a:r>
              <a:rPr lang="en-US" dirty="0"/>
              <a:t>So if the amount of codeine is 200mg or less per 100mL, it is Schedule V</a:t>
            </a:r>
          </a:p>
          <a:p>
            <a:pPr lvl="2"/>
            <a:r>
              <a:rPr lang="en-US" dirty="0"/>
              <a:t>Schedule III is not more than 1.8gm (1800mg) codeine/100mL</a:t>
            </a:r>
          </a:p>
          <a:p>
            <a:pPr lvl="3"/>
            <a:r>
              <a:rPr lang="en-US" dirty="0"/>
              <a:t>So if the amount/100mL is 201mg to 1800mg, it is Schedule III </a:t>
            </a:r>
          </a:p>
          <a:p>
            <a:pPr lvl="1"/>
            <a:r>
              <a:rPr lang="en-US" dirty="0"/>
              <a:t>Calculation</a:t>
            </a:r>
          </a:p>
          <a:p>
            <a:pPr marL="914400" lvl="2" indent="0">
              <a:buNone/>
            </a:pPr>
            <a:r>
              <a:rPr lang="en-US" u="sng" dirty="0"/>
              <a:t>15mg </a:t>
            </a:r>
            <a:r>
              <a:rPr lang="en-US" dirty="0"/>
              <a:t>   =     </a:t>
            </a:r>
            <a:r>
              <a:rPr lang="en-US" u="sng" dirty="0">
                <a:solidFill>
                  <a:schemeClr val="bg1"/>
                </a:solidFill>
              </a:rPr>
              <a:t>X</a:t>
            </a:r>
            <a:r>
              <a:rPr lang="en-US" u="sng" dirty="0"/>
              <a:t>X</a:t>
            </a:r>
            <a:r>
              <a:rPr lang="en-US" u="sng" dirty="0">
                <a:solidFill>
                  <a:schemeClr val="bg1"/>
                </a:solidFill>
              </a:rPr>
              <a:t>H</a:t>
            </a:r>
            <a:r>
              <a:rPr lang="en-US" dirty="0"/>
              <a:t>       x=150mg codeine -&gt; this is not more </a:t>
            </a:r>
          </a:p>
          <a:p>
            <a:pPr marL="914400" lvl="2" indent="0">
              <a:buNone/>
            </a:pPr>
            <a:r>
              <a:rPr lang="en-US" dirty="0"/>
              <a:t>10mL         100mL           than 200mg, so this cough syrup 			             is a Schedule V</a:t>
            </a:r>
          </a:p>
          <a:p>
            <a:endParaRPr lang="en-US" dirty="0"/>
          </a:p>
        </p:txBody>
      </p:sp>
      <p:sp>
        <p:nvSpPr>
          <p:cNvPr id="4" name="TextBox 3"/>
          <p:cNvSpPr txBox="1"/>
          <p:nvPr/>
        </p:nvSpPr>
        <p:spPr>
          <a:xfrm>
            <a:off x="609600" y="6324600"/>
            <a:ext cx="7924800"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mn-ea"/>
                <a:cs typeface="+mn-cs"/>
              </a:rPr>
              <a:t>Clarification: It does not matter that the question refers to 4oz or 120mL.  You are only concerned with how much codeine is in 100mL since that will tell you what Schedule it is in. </a:t>
            </a:r>
          </a:p>
        </p:txBody>
      </p:sp>
    </p:spTree>
    <p:extLst>
      <p:ext uri="{BB962C8B-B14F-4D97-AF65-F5344CB8AC3E}">
        <p14:creationId xmlns:p14="http://schemas.microsoft.com/office/powerpoint/2010/main" val="22578899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normAutofit fontScale="90000"/>
          </a:bodyPr>
          <a:lstStyle/>
          <a:p>
            <a:r>
              <a:rPr lang="en-US" altLang="en-US" dirty="0"/>
              <a:t>Schedule of New (Designer) Drugs </a:t>
            </a:r>
            <a:br>
              <a:rPr lang="en-US" altLang="en-US" dirty="0"/>
            </a:br>
            <a:r>
              <a:rPr lang="en-US" altLang="en-US" sz="2400" dirty="0"/>
              <a:t>Fla. Stat. § </a:t>
            </a:r>
            <a:r>
              <a:rPr lang="en-US" altLang="en-US" sz="2400" dirty="0">
                <a:solidFill>
                  <a:schemeClr val="tx1"/>
                </a:solidFill>
                <a:latin typeface="Arial" charset="0"/>
              </a:rPr>
              <a:t>893.035</a:t>
            </a:r>
            <a:r>
              <a:rPr lang="en-US" altLang="en-US" dirty="0"/>
              <a:t> </a:t>
            </a:r>
          </a:p>
        </p:txBody>
      </p:sp>
      <p:sp>
        <p:nvSpPr>
          <p:cNvPr id="196611" name="Rectangle 3"/>
          <p:cNvSpPr>
            <a:spLocks noGrp="1" noChangeArrowheads="1"/>
          </p:cNvSpPr>
          <p:nvPr>
            <p:ph type="body" idx="1"/>
          </p:nvPr>
        </p:nvSpPr>
        <p:spPr/>
        <p:txBody>
          <a:bodyPr/>
          <a:lstStyle/>
          <a:p>
            <a:pPr>
              <a:lnSpc>
                <a:spcPct val="90000"/>
              </a:lnSpc>
            </a:pPr>
            <a:r>
              <a:rPr lang="en-US" altLang="en-US" sz="2800" dirty="0">
                <a:solidFill>
                  <a:srgbClr val="FF0000"/>
                </a:solidFill>
              </a:rPr>
              <a:t>Attorney General, by rule, may schedule new and designer drugs with “potential of abuse”</a:t>
            </a:r>
          </a:p>
          <a:p>
            <a:pPr>
              <a:lnSpc>
                <a:spcPct val="90000"/>
              </a:lnSpc>
            </a:pPr>
            <a:r>
              <a:rPr lang="en-US" altLang="en-US" sz="2800" dirty="0">
                <a:solidFill>
                  <a:srgbClr val="FF0000"/>
                </a:solidFill>
              </a:rPr>
              <a:t>Shall request from the Department of Health and the Department of Law Enforcement a medical and scientific evaluation of the substance under consideration and a recommendation as to the appropriate classification</a:t>
            </a:r>
          </a:p>
          <a:p>
            <a:pPr>
              <a:lnSpc>
                <a:spcPct val="90000"/>
              </a:lnSpc>
            </a:pPr>
            <a:r>
              <a:rPr lang="en-US" altLang="en-US" sz="2800" dirty="0">
                <a:solidFill>
                  <a:srgbClr val="FF0000"/>
                </a:solidFill>
              </a:rPr>
              <a:t>If imminent hazard to public safety exists, may impose schedule by emergency rule without evaluation</a:t>
            </a:r>
          </a:p>
        </p:txBody>
      </p:sp>
    </p:spTree>
    <p:extLst>
      <p:ext uri="{BB962C8B-B14F-4D97-AF65-F5344CB8AC3E}">
        <p14:creationId xmlns:p14="http://schemas.microsoft.com/office/powerpoint/2010/main" val="3334096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457200" y="304800"/>
            <a:ext cx="7772400" cy="1143000"/>
          </a:xfrm>
        </p:spPr>
        <p:txBody>
          <a:bodyPr/>
          <a:lstStyle/>
          <a:p>
            <a:r>
              <a:rPr lang="en-US" altLang="en-US" dirty="0"/>
              <a:t>Change of Schedule </a:t>
            </a:r>
            <a:br>
              <a:rPr lang="en-US" altLang="en-US" dirty="0"/>
            </a:br>
            <a:r>
              <a:rPr lang="en-US" altLang="en-US" sz="2400" dirty="0"/>
              <a:t>Fla. Stat. § </a:t>
            </a:r>
            <a:r>
              <a:rPr lang="en-US" altLang="en-US" sz="2400" dirty="0">
                <a:solidFill>
                  <a:schemeClr val="tx1"/>
                </a:solidFill>
                <a:latin typeface="Arial" charset="0"/>
              </a:rPr>
              <a:t>893.0355</a:t>
            </a:r>
            <a:endParaRPr lang="en-US" altLang="en-US" dirty="0"/>
          </a:p>
        </p:txBody>
      </p:sp>
      <p:sp>
        <p:nvSpPr>
          <p:cNvPr id="197635" name="Rectangle 3"/>
          <p:cNvSpPr>
            <a:spLocks noGrp="1" noChangeArrowheads="1"/>
          </p:cNvSpPr>
          <p:nvPr>
            <p:ph type="body" idx="1"/>
          </p:nvPr>
        </p:nvSpPr>
        <p:spPr>
          <a:xfrm>
            <a:off x="609600" y="1371600"/>
            <a:ext cx="7772400" cy="5181600"/>
          </a:xfrm>
        </p:spPr>
        <p:txBody>
          <a:bodyPr>
            <a:normAutofit fontScale="55000" lnSpcReduction="20000"/>
          </a:bodyPr>
          <a:lstStyle/>
          <a:p>
            <a:pPr>
              <a:lnSpc>
                <a:spcPct val="90000"/>
              </a:lnSpc>
            </a:pPr>
            <a:r>
              <a:rPr lang="en-US" altLang="en-US" dirty="0">
                <a:solidFill>
                  <a:srgbClr val="FF0000"/>
                </a:solidFill>
              </a:rPr>
              <a:t>Attorney General may reschedule drugs</a:t>
            </a:r>
          </a:p>
          <a:p>
            <a:pPr lvl="1">
              <a:lnSpc>
                <a:spcPct val="90000"/>
              </a:lnSpc>
            </a:pPr>
            <a:r>
              <a:rPr lang="en-US" altLang="en-US" dirty="0">
                <a:solidFill>
                  <a:srgbClr val="FF0000"/>
                </a:solidFill>
              </a:rPr>
              <a:t>If through additional tests and approvals, scientific evidence indicates controlled substances have a greater potential for beneficial medical use in treatment than was evident in the past, the Legislature wanted to provide a quick method of immediate change to the scheduling and control of the substances to allow for beneficial medical use</a:t>
            </a:r>
          </a:p>
          <a:p>
            <a:pPr>
              <a:lnSpc>
                <a:spcPct val="90000"/>
              </a:lnSpc>
            </a:pPr>
            <a:r>
              <a:rPr lang="en-US" altLang="en-US" dirty="0"/>
              <a:t>Rulemaking under this section shall be in accordance with the procedural requirements of chapter 120</a:t>
            </a:r>
          </a:p>
          <a:p>
            <a:pPr>
              <a:lnSpc>
                <a:spcPct val="90000"/>
              </a:lnSpc>
            </a:pPr>
            <a:r>
              <a:rPr lang="en-US" altLang="en-US" dirty="0">
                <a:solidFill>
                  <a:srgbClr val="FF0000"/>
                </a:solidFill>
              </a:rPr>
              <a:t>The Attorney General may initiate proceedings for adoption, amendment, or repeal of any rule on his or her own motion or upon the petition of any interested party.”</a:t>
            </a:r>
          </a:p>
          <a:p>
            <a:pPr>
              <a:lnSpc>
                <a:spcPct val="90000"/>
              </a:lnSpc>
            </a:pPr>
            <a:r>
              <a:rPr lang="en-US" altLang="en-US" dirty="0">
                <a:solidFill>
                  <a:srgbClr val="FF0000"/>
                </a:solidFill>
              </a:rPr>
              <a:t>The Attorney General has the authority to adopt rules rescheduling specified substances to a less controlled schedule, or deleting specified substances from a schedule, upon a finding that reduced control of such substances is in the public interest and shall consider the following:</a:t>
            </a:r>
          </a:p>
          <a:p>
            <a:pPr lvl="1">
              <a:lnSpc>
                <a:spcPct val="90000"/>
              </a:lnSpc>
            </a:pPr>
            <a:r>
              <a:rPr lang="en-US" altLang="en-US" dirty="0">
                <a:solidFill>
                  <a:srgbClr val="FF0000"/>
                </a:solidFill>
              </a:rPr>
              <a:t>(a)    Whether the substance has been rescheduled or deleted from any schedule by rule adopted by the United States Attorney General federally in the Controlled Substance Act</a:t>
            </a:r>
          </a:p>
          <a:p>
            <a:pPr lvl="1">
              <a:lnSpc>
                <a:spcPct val="90000"/>
              </a:lnSpc>
            </a:pPr>
            <a:r>
              <a:rPr lang="en-US" altLang="en-US" dirty="0">
                <a:solidFill>
                  <a:srgbClr val="FF0000"/>
                </a:solidFill>
              </a:rPr>
              <a:t>(b) The substance’s actual or relative potential for abuse</a:t>
            </a:r>
          </a:p>
          <a:p>
            <a:pPr lvl="1">
              <a:lnSpc>
                <a:spcPct val="90000"/>
              </a:lnSpc>
            </a:pPr>
            <a:r>
              <a:rPr lang="en-US" altLang="en-US" dirty="0">
                <a:solidFill>
                  <a:srgbClr val="FF0000"/>
                </a:solidFill>
              </a:rPr>
              <a:t>(c) Scientific evidence of the substance’s pharmacological effect, if known</a:t>
            </a:r>
          </a:p>
          <a:p>
            <a:pPr lvl="1">
              <a:lnSpc>
                <a:spcPct val="90000"/>
              </a:lnSpc>
            </a:pPr>
            <a:r>
              <a:rPr lang="en-US" altLang="en-US" dirty="0">
                <a:solidFill>
                  <a:srgbClr val="FF0000"/>
                </a:solidFill>
              </a:rPr>
              <a:t>(d) The state of current scientific knowledge regarding the substance</a:t>
            </a:r>
          </a:p>
          <a:p>
            <a:pPr lvl="1">
              <a:lnSpc>
                <a:spcPct val="90000"/>
              </a:lnSpc>
            </a:pPr>
            <a:r>
              <a:rPr lang="en-US" altLang="en-US" dirty="0">
                <a:solidFill>
                  <a:srgbClr val="FF0000"/>
                </a:solidFill>
              </a:rPr>
              <a:t>(e) The substance’s history and current pattern of abuse</a:t>
            </a:r>
          </a:p>
          <a:p>
            <a:pPr lvl="1">
              <a:lnSpc>
                <a:spcPct val="90000"/>
              </a:lnSpc>
            </a:pPr>
            <a:r>
              <a:rPr lang="en-US" altLang="en-US" dirty="0">
                <a:solidFill>
                  <a:srgbClr val="FF0000"/>
                </a:solidFill>
              </a:rPr>
              <a:t>(f)  The scope, duration, and significance of abuse</a:t>
            </a:r>
          </a:p>
          <a:p>
            <a:pPr lvl="1">
              <a:lnSpc>
                <a:spcPct val="90000"/>
              </a:lnSpc>
            </a:pPr>
            <a:r>
              <a:rPr lang="en-US" altLang="en-US" dirty="0">
                <a:solidFill>
                  <a:srgbClr val="FF0000"/>
                </a:solidFill>
              </a:rPr>
              <a:t>(g) What, if any, risk there is to the public health</a:t>
            </a:r>
          </a:p>
          <a:p>
            <a:pPr lvl="1">
              <a:lnSpc>
                <a:spcPct val="90000"/>
              </a:lnSpc>
            </a:pPr>
            <a:r>
              <a:rPr lang="en-US" altLang="en-US" dirty="0">
                <a:solidFill>
                  <a:srgbClr val="FF0000"/>
                </a:solidFill>
              </a:rPr>
              <a:t>(h) The substance’s psychic or physiological dependence liability</a:t>
            </a:r>
          </a:p>
          <a:p>
            <a:pPr>
              <a:lnSpc>
                <a:spcPct val="90000"/>
              </a:lnSpc>
            </a:pPr>
            <a:r>
              <a:rPr lang="en-US" altLang="en-US" dirty="0">
                <a:solidFill>
                  <a:srgbClr val="FF0000"/>
                </a:solidFill>
              </a:rPr>
              <a:t>Shall give “weight” to the federal scheduling</a:t>
            </a:r>
          </a:p>
        </p:txBody>
      </p:sp>
    </p:spTree>
    <p:extLst>
      <p:ext uri="{BB962C8B-B14F-4D97-AF65-F5344CB8AC3E}">
        <p14:creationId xmlns:p14="http://schemas.microsoft.com/office/powerpoint/2010/main" val="33337029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609600" y="0"/>
            <a:ext cx="7772400" cy="1143000"/>
          </a:xfrm>
        </p:spPr>
        <p:txBody>
          <a:bodyPr/>
          <a:lstStyle/>
          <a:p>
            <a:r>
              <a:rPr lang="en-US" altLang="en-US" dirty="0"/>
              <a:t>Case Study</a:t>
            </a:r>
          </a:p>
        </p:txBody>
      </p:sp>
      <p:sp>
        <p:nvSpPr>
          <p:cNvPr id="199683" name="Rectangle 3"/>
          <p:cNvSpPr>
            <a:spLocks noGrp="1" noChangeArrowheads="1"/>
          </p:cNvSpPr>
          <p:nvPr>
            <p:ph type="body" idx="1"/>
          </p:nvPr>
        </p:nvSpPr>
        <p:spPr>
          <a:xfrm>
            <a:off x="533400" y="1371600"/>
            <a:ext cx="8305800" cy="4114800"/>
          </a:xfrm>
        </p:spPr>
        <p:txBody>
          <a:bodyPr>
            <a:normAutofit/>
          </a:bodyPr>
          <a:lstStyle/>
          <a:p>
            <a:pPr>
              <a:lnSpc>
                <a:spcPct val="90000"/>
              </a:lnSpc>
              <a:buFontTx/>
              <a:buNone/>
            </a:pPr>
            <a:r>
              <a:rPr lang="en-US" altLang="en-US" sz="2800" dirty="0"/>
              <a:t>Skylar comes into the pharmacy with a prescription for Oxycodone 20 mg, #30.  Pharmacist Walt thinks the physician’s signature doesn’t look like it normally does, but since business is backed up, he fills it anyway.  Moreover, Skylar has an icepack wrapped on her hand. </a:t>
            </a:r>
          </a:p>
          <a:p>
            <a:pPr>
              <a:lnSpc>
                <a:spcPct val="90000"/>
              </a:lnSpc>
            </a:pPr>
            <a:r>
              <a:rPr lang="en-US" altLang="en-US" sz="2800" dirty="0">
                <a:solidFill>
                  <a:schemeClr val="tx2"/>
                </a:solidFill>
              </a:rPr>
              <a:t>Should the pharmacist have filled the prescription?</a:t>
            </a:r>
          </a:p>
          <a:p>
            <a:pPr>
              <a:lnSpc>
                <a:spcPct val="90000"/>
              </a:lnSpc>
            </a:pPr>
            <a:r>
              <a:rPr lang="en-US" altLang="en-US" sz="2800" dirty="0">
                <a:solidFill>
                  <a:schemeClr val="tx2"/>
                </a:solidFill>
              </a:rPr>
              <a:t>Is the pharmacist’s action legal?</a:t>
            </a:r>
          </a:p>
        </p:txBody>
      </p:sp>
    </p:spTree>
    <p:extLst>
      <p:ext uri="{BB962C8B-B14F-4D97-AF65-F5344CB8AC3E}">
        <p14:creationId xmlns:p14="http://schemas.microsoft.com/office/powerpoint/2010/main" val="21264390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Title 4"/>
          <p:cNvSpPr>
            <a:spLocks noGrp="1"/>
          </p:cNvSpPr>
          <p:nvPr>
            <p:ph type="title"/>
          </p:nvPr>
        </p:nvSpPr>
        <p:spPr>
          <a:xfrm>
            <a:off x="685800" y="609600"/>
            <a:ext cx="8229600" cy="1143000"/>
          </a:xfrm>
        </p:spPr>
        <p:txBody>
          <a:bodyPr/>
          <a:lstStyle/>
          <a:p>
            <a:r>
              <a:rPr lang="en-US" altLang="en-US" dirty="0"/>
              <a:t>Reporting Fraudulent Activity</a:t>
            </a:r>
          </a:p>
        </p:txBody>
      </p:sp>
      <p:sp>
        <p:nvSpPr>
          <p:cNvPr id="201731" name="Content Placeholder 2"/>
          <p:cNvSpPr>
            <a:spLocks noGrp="1"/>
          </p:cNvSpPr>
          <p:nvPr>
            <p:ph idx="1"/>
          </p:nvPr>
        </p:nvSpPr>
        <p:spPr/>
        <p:txBody>
          <a:bodyPr/>
          <a:lstStyle/>
          <a:p>
            <a:pPr>
              <a:buFontTx/>
              <a:buNone/>
            </a:pPr>
            <a:r>
              <a:rPr lang="en-US" altLang="en-US" dirty="0"/>
              <a:t>In the event he discovers it was a fraudulent prescription:</a:t>
            </a:r>
          </a:p>
          <a:p>
            <a:r>
              <a:rPr lang="en-US" altLang="en-US" dirty="0">
                <a:solidFill>
                  <a:srgbClr val="FF0000"/>
                </a:solidFill>
              </a:rPr>
              <a:t>A pharmacist must report to law enforcement within 24 hours after learning of any instance in which a person fraudulently obtained or attempted to fraudulently obtain a controlled substance</a:t>
            </a:r>
          </a:p>
        </p:txBody>
      </p:sp>
    </p:spTree>
    <p:extLst>
      <p:ext uri="{BB962C8B-B14F-4D97-AF65-F5344CB8AC3E}">
        <p14:creationId xmlns:p14="http://schemas.microsoft.com/office/powerpoint/2010/main" val="12558545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533400" y="304800"/>
            <a:ext cx="8229600" cy="1143000"/>
          </a:xfrm>
        </p:spPr>
        <p:txBody>
          <a:bodyPr>
            <a:normAutofit fontScale="90000"/>
          </a:bodyPr>
          <a:lstStyle/>
          <a:p>
            <a:r>
              <a:rPr lang="en-US" altLang="en-US" dirty="0"/>
              <a:t>Prescription Requirements for Controls </a:t>
            </a:r>
            <a:r>
              <a:rPr lang="en-US" altLang="en-US" sz="2400" dirty="0"/>
              <a:t>Fla. Stat. § </a:t>
            </a:r>
            <a:r>
              <a:rPr lang="en-US" altLang="en-US" sz="2400" dirty="0">
                <a:solidFill>
                  <a:schemeClr val="tx1"/>
                </a:solidFill>
                <a:latin typeface="Arial" charset="0"/>
              </a:rPr>
              <a:t>893.04 (1)(c) &amp;(d)</a:t>
            </a:r>
            <a:endParaRPr lang="en-US" altLang="en-US" dirty="0"/>
          </a:p>
        </p:txBody>
      </p:sp>
      <p:sp>
        <p:nvSpPr>
          <p:cNvPr id="202755" name="Rectangle 3"/>
          <p:cNvSpPr>
            <a:spLocks noGrp="1" noChangeArrowheads="1"/>
          </p:cNvSpPr>
          <p:nvPr>
            <p:ph type="body" idx="1"/>
          </p:nvPr>
        </p:nvSpPr>
        <p:spPr>
          <a:xfrm>
            <a:off x="533400" y="1600200"/>
            <a:ext cx="7772400" cy="5029200"/>
          </a:xfrm>
        </p:spPr>
        <p:txBody>
          <a:bodyPr>
            <a:normAutofit fontScale="62500" lnSpcReduction="20000"/>
          </a:bodyPr>
          <a:lstStyle/>
          <a:p>
            <a:pPr>
              <a:lnSpc>
                <a:spcPct val="90000"/>
              </a:lnSpc>
            </a:pPr>
            <a:r>
              <a:rPr lang="en-US" altLang="en-US" sz="2800" dirty="0">
                <a:solidFill>
                  <a:srgbClr val="FF0000"/>
                </a:solidFill>
              </a:rPr>
              <a:t>A prescription may be oral, written, electronic, or faxed</a:t>
            </a:r>
          </a:p>
          <a:p>
            <a:pPr lvl="1">
              <a:lnSpc>
                <a:spcPct val="90000"/>
              </a:lnSpc>
            </a:pPr>
            <a:r>
              <a:rPr lang="en-US" altLang="en-US" sz="2400" dirty="0">
                <a:solidFill>
                  <a:srgbClr val="FF0000"/>
                </a:solidFill>
              </a:rPr>
              <a:t>CII prescriptions may not be oral, unless they are emergency prescriptions, but CII prescriptions may be sent as electronic prescriptions. CIIs may be faxed only in specific situations that we will go into later in federal law</a:t>
            </a:r>
          </a:p>
          <a:p>
            <a:pPr marL="457200" lvl="1" indent="0">
              <a:lnSpc>
                <a:spcPct val="90000"/>
              </a:lnSpc>
              <a:buNone/>
            </a:pPr>
            <a:endParaRPr lang="en-US" altLang="en-US" sz="2400" dirty="0">
              <a:solidFill>
                <a:srgbClr val="FF0000"/>
              </a:solidFill>
            </a:endParaRPr>
          </a:p>
          <a:p>
            <a:pPr>
              <a:lnSpc>
                <a:spcPct val="90000"/>
              </a:lnSpc>
            </a:pPr>
            <a:r>
              <a:rPr lang="en-US" altLang="en-US" sz="2600" dirty="0">
                <a:solidFill>
                  <a:srgbClr val="FF0000"/>
                </a:solidFill>
              </a:rPr>
              <a:t>Written </a:t>
            </a:r>
            <a:r>
              <a:rPr lang="en-US" altLang="en-US" sz="2600" dirty="0" err="1">
                <a:solidFill>
                  <a:srgbClr val="FF0000"/>
                </a:solidFill>
              </a:rPr>
              <a:t>rx</a:t>
            </a:r>
            <a:r>
              <a:rPr lang="en-US" altLang="en-US" sz="2600" dirty="0">
                <a:solidFill>
                  <a:srgbClr val="FF0000"/>
                </a:solidFill>
              </a:rPr>
              <a:t> must be dated and signed by the practitioner on the date issued</a:t>
            </a:r>
          </a:p>
          <a:p>
            <a:pPr>
              <a:lnSpc>
                <a:spcPct val="90000"/>
              </a:lnSpc>
              <a:buFontTx/>
              <a:buNone/>
            </a:pPr>
            <a:endParaRPr lang="en-US" altLang="en-US" sz="2800" dirty="0">
              <a:solidFill>
                <a:srgbClr val="FF0000"/>
              </a:solidFill>
            </a:endParaRPr>
          </a:p>
          <a:p>
            <a:pPr>
              <a:lnSpc>
                <a:spcPct val="90000"/>
              </a:lnSpc>
              <a:buFontTx/>
              <a:buNone/>
            </a:pPr>
            <a:r>
              <a:rPr lang="en-US" altLang="en-US" sz="2800" dirty="0">
                <a:solidFill>
                  <a:srgbClr val="FF0000"/>
                </a:solidFill>
              </a:rPr>
              <a:t>Information required on controlled substance prescription</a:t>
            </a:r>
          </a:p>
          <a:p>
            <a:pPr>
              <a:lnSpc>
                <a:spcPct val="90000"/>
              </a:lnSpc>
            </a:pPr>
            <a:r>
              <a:rPr lang="en-US" altLang="en-US" sz="2800" dirty="0">
                <a:solidFill>
                  <a:srgbClr val="FF0000"/>
                </a:solidFill>
              </a:rPr>
              <a:t>Date of issuance</a:t>
            </a:r>
          </a:p>
          <a:p>
            <a:pPr>
              <a:lnSpc>
                <a:spcPct val="90000"/>
              </a:lnSpc>
            </a:pPr>
            <a:r>
              <a:rPr lang="en-US" altLang="en-US" sz="2800" dirty="0">
                <a:solidFill>
                  <a:srgbClr val="FF0000"/>
                </a:solidFill>
              </a:rPr>
              <a:t>Full name and address of the patient/pet owner</a:t>
            </a:r>
          </a:p>
          <a:p>
            <a:pPr>
              <a:lnSpc>
                <a:spcPct val="90000"/>
              </a:lnSpc>
            </a:pPr>
            <a:r>
              <a:rPr lang="en-US" altLang="en-US" sz="2800" dirty="0">
                <a:solidFill>
                  <a:srgbClr val="FF0000"/>
                </a:solidFill>
              </a:rPr>
              <a:t>Practitioners full name, address and DEA#</a:t>
            </a:r>
          </a:p>
          <a:p>
            <a:pPr>
              <a:lnSpc>
                <a:spcPct val="90000"/>
              </a:lnSpc>
            </a:pPr>
            <a:r>
              <a:rPr lang="en-US" altLang="en-US" sz="2800" dirty="0">
                <a:solidFill>
                  <a:srgbClr val="FF0000"/>
                </a:solidFill>
              </a:rPr>
              <a:t>Drug name, strength, quantity and directions</a:t>
            </a:r>
          </a:p>
          <a:p>
            <a:pPr>
              <a:lnSpc>
                <a:spcPct val="90000"/>
              </a:lnSpc>
            </a:pPr>
            <a:r>
              <a:rPr lang="en-US" altLang="en-US" sz="2800" dirty="0">
                <a:solidFill>
                  <a:srgbClr val="FF0000"/>
                </a:solidFill>
              </a:rPr>
              <a:t>Prescriber signature and date written, if written</a:t>
            </a:r>
          </a:p>
          <a:p>
            <a:pPr>
              <a:lnSpc>
                <a:spcPct val="90000"/>
              </a:lnSpc>
            </a:pPr>
            <a:r>
              <a:rPr lang="en-US" altLang="en-US" sz="2800" dirty="0">
                <a:solidFill>
                  <a:srgbClr val="FF0000"/>
                </a:solidFill>
              </a:rPr>
              <a:t>Species (if an animal) </a:t>
            </a:r>
          </a:p>
          <a:p>
            <a:pPr>
              <a:lnSpc>
                <a:spcPct val="90000"/>
              </a:lnSpc>
            </a:pPr>
            <a:r>
              <a:rPr lang="en-US" altLang="en-US" sz="2800" dirty="0">
                <a:solidFill>
                  <a:srgbClr val="FF0000"/>
                </a:solidFill>
              </a:rPr>
              <a:t>The initials of the pharmacist filling the prescription</a:t>
            </a:r>
          </a:p>
          <a:p>
            <a:pPr>
              <a:lnSpc>
                <a:spcPct val="90000"/>
              </a:lnSpc>
            </a:pPr>
            <a:r>
              <a:rPr lang="en-US" altLang="en-US" sz="2800" dirty="0">
                <a:solidFill>
                  <a:srgbClr val="FF0000"/>
                </a:solidFill>
              </a:rPr>
              <a:t>The date prescription filled</a:t>
            </a:r>
          </a:p>
          <a:p>
            <a:pPr>
              <a:lnSpc>
                <a:spcPct val="90000"/>
              </a:lnSpc>
            </a:pPr>
            <a:r>
              <a:rPr lang="en-US" altLang="en-US" sz="2800" dirty="0">
                <a:solidFill>
                  <a:srgbClr val="FF0000"/>
                </a:solidFill>
              </a:rPr>
              <a:t>The prescription number (as issued by the pharmacy that filled it)</a:t>
            </a:r>
          </a:p>
          <a:p>
            <a:pPr>
              <a:lnSpc>
                <a:spcPct val="90000"/>
              </a:lnSpc>
            </a:pPr>
            <a:endParaRPr lang="en-US" altLang="en-US" sz="2800" dirty="0">
              <a:solidFill>
                <a:srgbClr val="FF0000"/>
              </a:solidFill>
            </a:endParaRPr>
          </a:p>
          <a:p>
            <a:pPr>
              <a:lnSpc>
                <a:spcPct val="90000"/>
              </a:lnSpc>
            </a:pPr>
            <a:r>
              <a:rPr lang="en-US" altLang="en-US" sz="2800" dirty="0">
                <a:solidFill>
                  <a:srgbClr val="FF0000"/>
                </a:solidFill>
              </a:rPr>
              <a:t>Prescription must be on file for a period of 2 years</a:t>
            </a:r>
          </a:p>
          <a:p>
            <a:pPr lvl="1">
              <a:lnSpc>
                <a:spcPct val="90000"/>
              </a:lnSpc>
            </a:pPr>
            <a:r>
              <a:rPr lang="en-US" altLang="en-US" sz="2400" dirty="0">
                <a:solidFill>
                  <a:srgbClr val="FF0000"/>
                </a:solidFill>
              </a:rPr>
              <a:t>*says 2 years here in the law, but the more recent statute Fla. Stat. 465.022(12)(b) mentions all prescription records must be stored for 4 years, so please consider this 4 years instead </a:t>
            </a:r>
          </a:p>
        </p:txBody>
      </p:sp>
    </p:spTree>
    <p:extLst>
      <p:ext uri="{BB962C8B-B14F-4D97-AF65-F5344CB8AC3E}">
        <p14:creationId xmlns:p14="http://schemas.microsoft.com/office/powerpoint/2010/main" val="551504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54" y="423291"/>
            <a:ext cx="8229600" cy="509223"/>
          </a:xfrm>
        </p:spPr>
        <p:txBody>
          <a:bodyPr>
            <a:noAutofit/>
          </a:bodyPr>
          <a:lstStyle/>
          <a:p>
            <a:r>
              <a:rPr lang="en-US" sz="3200" dirty="0"/>
              <a:t>Federal Law Transfer Prescription Law</a:t>
            </a:r>
            <a:br>
              <a:rPr lang="en-US" sz="3200" dirty="0"/>
            </a:br>
            <a:r>
              <a:rPr lang="en-US" sz="3200" dirty="0"/>
              <a:t>for Controlled Substances</a:t>
            </a:r>
          </a:p>
        </p:txBody>
      </p:sp>
      <p:pic>
        <p:nvPicPr>
          <p:cNvPr id="4" name="Content Placeholder 3"/>
          <p:cNvPicPr>
            <a:picLocks noGrp="1" noChangeAspect="1"/>
          </p:cNvPicPr>
          <p:nvPr>
            <p:ph idx="1"/>
          </p:nvPr>
        </p:nvPicPr>
        <p:blipFill rotWithShape="1">
          <a:blip r:embed="rId2">
            <a:extLst>
              <a:ext uri="{28A0092B-C50C-407E-A947-70E740481C1C}">
                <a14:useLocalDpi xmlns:a14="http://schemas.microsoft.com/office/drawing/2010/main" val="0"/>
              </a:ext>
            </a:extLst>
          </a:blip>
          <a:srcRect l="3346" t="18520" r="3346" b="19186"/>
          <a:stretch/>
        </p:blipFill>
        <p:spPr>
          <a:xfrm>
            <a:off x="317831" y="1371600"/>
            <a:ext cx="4953000" cy="3983936"/>
          </a:xfrm>
        </p:spPr>
      </p:pic>
      <p:sp>
        <p:nvSpPr>
          <p:cNvPr id="15" name="TextBox 14"/>
          <p:cNvSpPr txBox="1"/>
          <p:nvPr/>
        </p:nvSpPr>
        <p:spPr>
          <a:xfrm>
            <a:off x="3280875" y="2217250"/>
            <a:ext cx="1278170" cy="830997"/>
          </a:xfrm>
          <a:prstGeom prst="rect">
            <a:avLst/>
          </a:prstGeom>
          <a:noFill/>
        </p:spPr>
        <p:txBody>
          <a:bodyPr wrap="none" rtlCol="0">
            <a:spAutoFit/>
          </a:bodyPr>
          <a:lstStyle/>
          <a:p>
            <a:r>
              <a:rPr lang="en-US" sz="1600" dirty="0">
                <a:solidFill>
                  <a:srgbClr val="00B0F0"/>
                </a:solidFill>
              </a:rPr>
              <a:t>Drug Name</a:t>
            </a:r>
          </a:p>
          <a:p>
            <a:r>
              <a:rPr lang="en-US" sz="1600" dirty="0">
                <a:solidFill>
                  <a:srgbClr val="00B0F0"/>
                </a:solidFill>
              </a:rPr>
              <a:t>Strength</a:t>
            </a:r>
          </a:p>
          <a:p>
            <a:r>
              <a:rPr lang="en-US" sz="1600" dirty="0">
                <a:solidFill>
                  <a:srgbClr val="00B0F0"/>
                </a:solidFill>
              </a:rPr>
              <a:t>Dosage Form</a:t>
            </a:r>
          </a:p>
        </p:txBody>
      </p:sp>
      <p:sp>
        <p:nvSpPr>
          <p:cNvPr id="23" name="TextBox 22"/>
          <p:cNvSpPr txBox="1"/>
          <p:nvPr/>
        </p:nvSpPr>
        <p:spPr>
          <a:xfrm>
            <a:off x="3596775" y="3597617"/>
            <a:ext cx="1259512" cy="307777"/>
          </a:xfrm>
          <a:prstGeom prst="rect">
            <a:avLst/>
          </a:prstGeom>
          <a:noFill/>
        </p:spPr>
        <p:txBody>
          <a:bodyPr wrap="none" rtlCol="0">
            <a:spAutoFit/>
          </a:bodyPr>
          <a:lstStyle/>
          <a:p>
            <a:r>
              <a:rPr lang="en-US" sz="1400" dirty="0" err="1">
                <a:solidFill>
                  <a:srgbClr val="00B0F0"/>
                </a:solidFill>
              </a:rPr>
              <a:t>Qty</a:t>
            </a:r>
            <a:r>
              <a:rPr lang="en-US" sz="1400" dirty="0">
                <a:solidFill>
                  <a:srgbClr val="00B0F0"/>
                </a:solidFill>
              </a:rPr>
              <a:t> Prescribed</a:t>
            </a:r>
          </a:p>
        </p:txBody>
      </p:sp>
      <p:sp>
        <p:nvSpPr>
          <p:cNvPr id="37" name="TextBox 36"/>
          <p:cNvSpPr txBox="1"/>
          <p:nvPr/>
        </p:nvSpPr>
        <p:spPr>
          <a:xfrm>
            <a:off x="5381585" y="1900106"/>
            <a:ext cx="3621658" cy="3816429"/>
          </a:xfrm>
          <a:prstGeom prst="rect">
            <a:avLst/>
          </a:prstGeom>
          <a:noFill/>
        </p:spPr>
        <p:txBody>
          <a:bodyPr wrap="square" rtlCol="0">
            <a:spAutoFit/>
          </a:bodyPr>
          <a:lstStyle/>
          <a:p>
            <a:pPr marL="514350" indent="-514350">
              <a:buFont typeface="+mj-lt"/>
              <a:buAutoNum type="arabicPeriod"/>
            </a:pPr>
            <a:r>
              <a:rPr lang="en-US" sz="1400" dirty="0"/>
              <a:t>Date of issuance of original prescription</a:t>
            </a:r>
          </a:p>
          <a:p>
            <a:pPr marL="514350" indent="-514350">
              <a:buFont typeface="+mj-lt"/>
              <a:buAutoNum type="arabicPeriod"/>
            </a:pPr>
            <a:r>
              <a:rPr lang="en-US" sz="1400" dirty="0"/>
              <a:t>Original number of refills authorized on original prescription</a:t>
            </a:r>
          </a:p>
          <a:p>
            <a:pPr marL="514350" indent="-514350">
              <a:buFont typeface="+mj-lt"/>
              <a:buAutoNum type="arabicPeriod"/>
            </a:pPr>
            <a:r>
              <a:rPr lang="en-US" sz="1400" dirty="0"/>
              <a:t>Date of original dispensing</a:t>
            </a:r>
          </a:p>
          <a:p>
            <a:pPr marL="514350" indent="-514350">
              <a:buFont typeface="+mj-lt"/>
              <a:buAutoNum type="arabicPeriod"/>
            </a:pPr>
            <a:r>
              <a:rPr lang="en-US" sz="1400" dirty="0"/>
              <a:t>Number of valid refills remaining and date(s) and locations of previous refill(s)</a:t>
            </a:r>
          </a:p>
          <a:p>
            <a:pPr marL="514350" indent="-514350">
              <a:buFont typeface="+mj-lt"/>
              <a:buAutoNum type="arabicPeriod"/>
            </a:pPr>
            <a:r>
              <a:rPr lang="en-US" sz="1400" dirty="0"/>
              <a:t>Pharmacy's name, address, DEA registration number, and prescription number from which the prescription information was transferred</a:t>
            </a:r>
          </a:p>
          <a:p>
            <a:pPr marL="514350" indent="-514350">
              <a:buFont typeface="+mj-lt"/>
              <a:buAutoNum type="arabicPeriod"/>
            </a:pPr>
            <a:r>
              <a:rPr lang="en-US" sz="1400" dirty="0"/>
              <a:t>Name of pharmacist who transferred the prescription</a:t>
            </a:r>
          </a:p>
          <a:p>
            <a:pPr marL="514350" indent="-514350">
              <a:buFont typeface="+mj-lt"/>
              <a:buAutoNum type="arabicPeriod"/>
            </a:pPr>
            <a:r>
              <a:rPr lang="en-US" sz="1400" dirty="0"/>
              <a:t>Pharmacy's name, address, DEA registration number, and prescription number from which the prescription was originally filled</a:t>
            </a:r>
          </a:p>
          <a:p>
            <a:endParaRPr lang="en-US" dirty="0"/>
          </a:p>
        </p:txBody>
      </p:sp>
      <p:cxnSp>
        <p:nvCxnSpPr>
          <p:cNvPr id="38" name="Straight Arrow Connector 37"/>
          <p:cNvCxnSpPr/>
          <p:nvPr/>
        </p:nvCxnSpPr>
        <p:spPr>
          <a:xfrm flipH="1">
            <a:off x="1352992" y="2264718"/>
            <a:ext cx="4116801" cy="480255"/>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flipV="1">
            <a:off x="1352992" y="2561715"/>
            <a:ext cx="4060748" cy="104092"/>
          </a:xfrm>
          <a:prstGeom prst="straightConnector1">
            <a:avLst/>
          </a:prstGeom>
          <a:ln w="254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1600200" y="2942533"/>
            <a:ext cx="3820705" cy="4640"/>
          </a:xfrm>
          <a:prstGeom prst="straightConnector1">
            <a:avLst/>
          </a:prstGeom>
          <a:ln w="254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1219200" y="2059144"/>
            <a:ext cx="4717942" cy="328102"/>
          </a:xfrm>
          <a:prstGeom prst="straightConnector1">
            <a:avLst/>
          </a:prstGeom>
          <a:ln w="25400">
            <a:solidFill>
              <a:srgbClr val="9966FF"/>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flipV="1">
            <a:off x="1352992" y="4017540"/>
            <a:ext cx="4125616" cy="148206"/>
          </a:xfrm>
          <a:prstGeom prst="straightConnector1">
            <a:avLst/>
          </a:prstGeom>
          <a:ln w="254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flipV="1">
            <a:off x="1219200" y="2218181"/>
            <a:ext cx="4208869" cy="2394481"/>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flipV="1">
            <a:off x="2667001" y="3427780"/>
            <a:ext cx="2756232" cy="117952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47"/>
          <p:cNvCxnSpPr/>
          <p:nvPr/>
        </p:nvCxnSpPr>
        <p:spPr>
          <a:xfrm rot="16200000" flipH="1">
            <a:off x="2337275" y="3412802"/>
            <a:ext cx="497377" cy="142726"/>
          </a:xfrm>
          <a:prstGeom prst="bentConnector3">
            <a:avLst>
              <a:gd name="adj1" fmla="val -1264"/>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a:off x="2514600" y="3732854"/>
            <a:ext cx="142727"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H="1">
            <a:off x="2667001" y="3352800"/>
            <a:ext cx="2761068" cy="74980"/>
          </a:xfrm>
          <a:prstGeom prst="straightConnector1">
            <a:avLst/>
          </a:prstGeom>
          <a:ln w="254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235117" y="5346224"/>
            <a:ext cx="8768126" cy="1015663"/>
          </a:xfrm>
          <a:prstGeom prst="rect">
            <a:avLst/>
          </a:prstGeom>
          <a:noFill/>
        </p:spPr>
        <p:txBody>
          <a:bodyPr wrap="square" rtlCol="0">
            <a:spAutoFit/>
          </a:bodyPr>
          <a:lstStyle/>
          <a:p>
            <a:r>
              <a:rPr lang="en-US" sz="1400" dirty="0"/>
              <a:t>Also need:</a:t>
            </a:r>
          </a:p>
          <a:p>
            <a:pPr marL="285750" indent="-285750">
              <a:buFont typeface="Arial" panose="020B0604020202020204" pitchFamily="34" charset="0"/>
              <a:buChar char="•"/>
            </a:pPr>
            <a:r>
              <a:rPr lang="en-US" sz="1400" dirty="0"/>
              <a:t>The word “TRANSFER” on the blank (says written by pharmacist, but it is usually printed on the blank already)</a:t>
            </a:r>
          </a:p>
          <a:p>
            <a:pPr marL="285750" indent="-285750">
              <a:buFont typeface="Arial" panose="020B0604020202020204" pitchFamily="34" charset="0"/>
              <a:buChar char="•"/>
            </a:pPr>
            <a:r>
              <a:rPr lang="en-US" sz="1400" dirty="0"/>
              <a:t>All prescription information required under 1306.05 </a:t>
            </a:r>
          </a:p>
          <a:p>
            <a:pPr marL="742950" lvl="1" indent="-285750">
              <a:buFont typeface="Arial" panose="020B0604020202020204" pitchFamily="34" charset="0"/>
              <a:buChar char="•"/>
            </a:pPr>
            <a:r>
              <a:rPr lang="en-US" sz="900" dirty="0">
                <a:solidFill>
                  <a:srgbClr val="00B0F0"/>
                </a:solidFill>
              </a:rPr>
              <a:t>“All prescriptions for controlled substances shall be dated as of, and signed on, the day when issued and shall bear the full name and address of the patient, the drug name, strength, dosage form, quantity prescribed, directions for use, and the name, address and registration number of the practitioner.”</a:t>
            </a:r>
          </a:p>
        </p:txBody>
      </p:sp>
      <p:sp>
        <p:nvSpPr>
          <p:cNvPr id="63" name="TextBox 62"/>
          <p:cNvSpPr txBox="1"/>
          <p:nvPr/>
        </p:nvSpPr>
        <p:spPr>
          <a:xfrm>
            <a:off x="914400" y="1630222"/>
            <a:ext cx="1179362" cy="307777"/>
          </a:xfrm>
          <a:prstGeom prst="rect">
            <a:avLst/>
          </a:prstGeom>
          <a:noFill/>
        </p:spPr>
        <p:txBody>
          <a:bodyPr wrap="none" rtlCol="0">
            <a:spAutoFit/>
          </a:bodyPr>
          <a:lstStyle/>
          <a:p>
            <a:r>
              <a:rPr lang="en-US" sz="1400" dirty="0">
                <a:solidFill>
                  <a:srgbClr val="00B0F0"/>
                </a:solidFill>
              </a:rPr>
              <a:t>Patient Name</a:t>
            </a:r>
          </a:p>
        </p:txBody>
      </p:sp>
      <p:sp>
        <p:nvSpPr>
          <p:cNvPr id="64" name="TextBox 63"/>
          <p:cNvSpPr txBox="1"/>
          <p:nvPr/>
        </p:nvSpPr>
        <p:spPr>
          <a:xfrm>
            <a:off x="1037091" y="1844683"/>
            <a:ext cx="1477509" cy="307777"/>
          </a:xfrm>
          <a:prstGeom prst="rect">
            <a:avLst/>
          </a:prstGeom>
          <a:noFill/>
        </p:spPr>
        <p:txBody>
          <a:bodyPr wrap="square" rtlCol="0">
            <a:spAutoFit/>
          </a:bodyPr>
          <a:lstStyle/>
          <a:p>
            <a:r>
              <a:rPr lang="en-US" sz="1400" dirty="0">
                <a:solidFill>
                  <a:srgbClr val="00B0F0"/>
                </a:solidFill>
              </a:rPr>
              <a:t>Patient Address</a:t>
            </a:r>
          </a:p>
        </p:txBody>
      </p:sp>
      <p:sp>
        <p:nvSpPr>
          <p:cNvPr id="65" name="TextBox 64"/>
          <p:cNvSpPr txBox="1"/>
          <p:nvPr/>
        </p:nvSpPr>
        <p:spPr>
          <a:xfrm>
            <a:off x="1354185" y="2211463"/>
            <a:ext cx="1128450" cy="307777"/>
          </a:xfrm>
          <a:prstGeom prst="rect">
            <a:avLst/>
          </a:prstGeom>
          <a:noFill/>
        </p:spPr>
        <p:txBody>
          <a:bodyPr wrap="none" rtlCol="0">
            <a:spAutoFit/>
          </a:bodyPr>
          <a:lstStyle/>
          <a:p>
            <a:r>
              <a:rPr lang="en-US" sz="1400" dirty="0">
                <a:solidFill>
                  <a:srgbClr val="00B0F0"/>
                </a:solidFill>
              </a:rPr>
              <a:t>Date of Issue</a:t>
            </a:r>
          </a:p>
        </p:txBody>
      </p:sp>
      <p:sp>
        <p:nvSpPr>
          <p:cNvPr id="66" name="TextBox 65"/>
          <p:cNvSpPr txBox="1"/>
          <p:nvPr/>
        </p:nvSpPr>
        <p:spPr>
          <a:xfrm>
            <a:off x="3185402" y="3090554"/>
            <a:ext cx="1488164" cy="307777"/>
          </a:xfrm>
          <a:prstGeom prst="rect">
            <a:avLst/>
          </a:prstGeom>
          <a:noFill/>
        </p:spPr>
        <p:txBody>
          <a:bodyPr wrap="none" rtlCol="0">
            <a:spAutoFit/>
          </a:bodyPr>
          <a:lstStyle/>
          <a:p>
            <a:r>
              <a:rPr lang="en-US" sz="1400" dirty="0">
                <a:solidFill>
                  <a:srgbClr val="00B0F0"/>
                </a:solidFill>
              </a:rPr>
              <a:t>Directions for Use</a:t>
            </a:r>
          </a:p>
        </p:txBody>
      </p:sp>
      <p:sp>
        <p:nvSpPr>
          <p:cNvPr id="67" name="TextBox 66"/>
          <p:cNvSpPr txBox="1"/>
          <p:nvPr/>
        </p:nvSpPr>
        <p:spPr>
          <a:xfrm>
            <a:off x="758955" y="4244369"/>
            <a:ext cx="1398973" cy="307777"/>
          </a:xfrm>
          <a:prstGeom prst="rect">
            <a:avLst/>
          </a:prstGeom>
          <a:noFill/>
        </p:spPr>
        <p:txBody>
          <a:bodyPr wrap="none" rtlCol="0">
            <a:spAutoFit/>
          </a:bodyPr>
          <a:lstStyle/>
          <a:p>
            <a:r>
              <a:rPr lang="en-US" sz="1400" dirty="0">
                <a:solidFill>
                  <a:srgbClr val="00B0F0"/>
                </a:solidFill>
              </a:rPr>
              <a:t>Prescriber Name</a:t>
            </a:r>
          </a:p>
        </p:txBody>
      </p:sp>
      <p:sp>
        <p:nvSpPr>
          <p:cNvPr id="68" name="TextBox 67"/>
          <p:cNvSpPr txBox="1"/>
          <p:nvPr/>
        </p:nvSpPr>
        <p:spPr>
          <a:xfrm>
            <a:off x="970444" y="4602096"/>
            <a:ext cx="1548886" cy="307777"/>
          </a:xfrm>
          <a:prstGeom prst="rect">
            <a:avLst/>
          </a:prstGeom>
          <a:noFill/>
        </p:spPr>
        <p:txBody>
          <a:bodyPr wrap="none" rtlCol="0">
            <a:spAutoFit/>
          </a:bodyPr>
          <a:lstStyle/>
          <a:p>
            <a:r>
              <a:rPr lang="en-US" sz="1400" dirty="0">
                <a:solidFill>
                  <a:srgbClr val="00B0F0"/>
                </a:solidFill>
              </a:rPr>
              <a:t>Prescriber Address</a:t>
            </a:r>
          </a:p>
        </p:txBody>
      </p:sp>
      <p:sp>
        <p:nvSpPr>
          <p:cNvPr id="69" name="TextBox 68"/>
          <p:cNvSpPr txBox="1"/>
          <p:nvPr/>
        </p:nvSpPr>
        <p:spPr>
          <a:xfrm>
            <a:off x="970444" y="4875560"/>
            <a:ext cx="1125308" cy="307777"/>
          </a:xfrm>
          <a:prstGeom prst="rect">
            <a:avLst/>
          </a:prstGeom>
          <a:noFill/>
        </p:spPr>
        <p:txBody>
          <a:bodyPr wrap="none" rtlCol="0">
            <a:spAutoFit/>
          </a:bodyPr>
          <a:lstStyle/>
          <a:p>
            <a:r>
              <a:rPr lang="en-US" sz="1400" dirty="0">
                <a:solidFill>
                  <a:srgbClr val="00B0F0"/>
                </a:solidFill>
              </a:rPr>
              <a:t>DEA Number</a:t>
            </a:r>
          </a:p>
        </p:txBody>
      </p:sp>
      <p:sp>
        <p:nvSpPr>
          <p:cNvPr id="70" name="Oval 69"/>
          <p:cNvSpPr/>
          <p:nvPr/>
        </p:nvSpPr>
        <p:spPr>
          <a:xfrm>
            <a:off x="468554" y="1371600"/>
            <a:ext cx="1131646" cy="304800"/>
          </a:xfrm>
          <a:prstGeom prst="ellipse">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219200" y="5544539"/>
            <a:ext cx="1131646" cy="304800"/>
          </a:xfrm>
          <a:prstGeom prst="ellipse">
            <a:avLst/>
          </a:prstGeom>
          <a:no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496592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fontScale="62500" lnSpcReduction="20000"/>
          </a:bodyPr>
          <a:lstStyle/>
          <a:p>
            <a:r>
              <a:rPr lang="en-US" dirty="0">
                <a:solidFill>
                  <a:srgbClr val="FF0000"/>
                </a:solidFill>
              </a:rPr>
              <a:t>Each written prescription prescribed by a practitioner in this state for a controlled substance listed in Schedule II, Schedule III, or Schedule IV must include both a written and a numerical notation of the quantity of the controlled substance prescribed and a notation of the date in numerical, month/day/year format, or with the abbreviated month written out, or the month written out in whole</a:t>
            </a:r>
          </a:p>
          <a:p>
            <a:r>
              <a:rPr lang="en-US" dirty="0">
                <a:solidFill>
                  <a:srgbClr val="FF0000"/>
                </a:solidFill>
              </a:rPr>
              <a:t>A pharmacist may, upon verification by the prescriber, document any information required by this paragraph</a:t>
            </a:r>
          </a:p>
          <a:p>
            <a:r>
              <a:rPr lang="en-US" dirty="0">
                <a:solidFill>
                  <a:srgbClr val="FF0000"/>
                </a:solidFill>
              </a:rPr>
              <a:t>If the prescriber is not available to verify a prescription, the pharmacist may dispense the controlled substance but may insist that the person to whom the controlled substance is dispensed provide valid photographic identification </a:t>
            </a:r>
          </a:p>
          <a:p>
            <a:r>
              <a:rPr lang="en-US" dirty="0">
                <a:solidFill>
                  <a:srgbClr val="FF0000"/>
                </a:solidFill>
              </a:rPr>
              <a:t>If a prescription includes a numerical notation of the quantity of the controlled substance or date, but does not include the quantity or date written out in textual format, the pharmacist may dispense the controlled substance </a:t>
            </a:r>
            <a:r>
              <a:rPr lang="en-US" u="sng" dirty="0">
                <a:solidFill>
                  <a:srgbClr val="FF0000"/>
                </a:solidFill>
              </a:rPr>
              <a:t>without verification</a:t>
            </a:r>
            <a:r>
              <a:rPr lang="en-US" dirty="0">
                <a:solidFill>
                  <a:srgbClr val="FF0000"/>
                </a:solidFill>
              </a:rPr>
              <a:t> by the prescriber of the quantity or date </a:t>
            </a:r>
            <a:r>
              <a:rPr lang="en-US" u="sng" dirty="0">
                <a:solidFill>
                  <a:srgbClr val="FF0000"/>
                </a:solidFill>
              </a:rPr>
              <a:t>if the pharmacy previously dispensed another prescription for the person to whom the prescription was written</a:t>
            </a:r>
          </a:p>
        </p:txBody>
      </p:sp>
      <p:sp>
        <p:nvSpPr>
          <p:cNvPr id="4" name="Rectangle 2"/>
          <p:cNvSpPr>
            <a:spLocks noGrp="1" noChangeArrowheads="1"/>
          </p:cNvSpPr>
          <p:nvPr>
            <p:ph type="title"/>
          </p:nvPr>
        </p:nvSpPr>
        <p:spPr/>
        <p:txBody>
          <a:bodyPr>
            <a:normAutofit/>
          </a:bodyPr>
          <a:lstStyle/>
          <a:p>
            <a:r>
              <a:rPr lang="en-US" altLang="en-US" dirty="0"/>
              <a:t>Additional Requirements </a:t>
            </a:r>
            <a:br>
              <a:rPr lang="en-US" altLang="en-US" dirty="0"/>
            </a:br>
            <a:r>
              <a:rPr lang="en-US" altLang="en-US" sz="2400" dirty="0"/>
              <a:t>Fla. Stat. § </a:t>
            </a:r>
            <a:r>
              <a:rPr lang="en-US" altLang="en-US" sz="2400" dirty="0">
                <a:solidFill>
                  <a:schemeClr val="tx1"/>
                </a:solidFill>
                <a:latin typeface="Arial" charset="0"/>
              </a:rPr>
              <a:t>893.04(2)(d)</a:t>
            </a:r>
            <a:endParaRPr lang="en-US" altLang="en-US" dirty="0"/>
          </a:p>
        </p:txBody>
      </p:sp>
    </p:spTree>
    <p:extLst>
      <p:ext uri="{BB962C8B-B14F-4D97-AF65-F5344CB8AC3E}">
        <p14:creationId xmlns:p14="http://schemas.microsoft.com/office/powerpoint/2010/main" val="25840379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381000" y="457200"/>
            <a:ext cx="8458200" cy="1143000"/>
          </a:xfrm>
        </p:spPr>
        <p:txBody>
          <a:bodyPr>
            <a:normAutofit/>
          </a:bodyPr>
          <a:lstStyle/>
          <a:p>
            <a:r>
              <a:rPr lang="en-US" altLang="en-US" sz="2800" dirty="0">
                <a:latin typeface="+mn-lt"/>
              </a:rPr>
              <a:t>Pharmacist’s Responsibility </a:t>
            </a:r>
            <a:br>
              <a:rPr lang="en-US" altLang="en-US" sz="2800" dirty="0">
                <a:latin typeface="+mn-lt"/>
              </a:rPr>
            </a:br>
            <a:r>
              <a:rPr lang="en-US" altLang="en-US" sz="2800" dirty="0">
                <a:latin typeface="+mn-lt"/>
              </a:rPr>
              <a:t>Fla. Stat. § </a:t>
            </a:r>
            <a:r>
              <a:rPr lang="en-US" altLang="en-US" sz="2800" dirty="0">
                <a:solidFill>
                  <a:schemeClr val="tx1"/>
                </a:solidFill>
                <a:latin typeface="+mn-lt"/>
              </a:rPr>
              <a:t>893.04 (2)(a)</a:t>
            </a:r>
            <a:r>
              <a:rPr lang="en-US" altLang="en-US" sz="2800" dirty="0">
                <a:latin typeface="+mn-lt"/>
              </a:rPr>
              <a:t> </a:t>
            </a:r>
          </a:p>
        </p:txBody>
      </p:sp>
      <p:sp>
        <p:nvSpPr>
          <p:cNvPr id="204803" name="Rectangle 3"/>
          <p:cNvSpPr>
            <a:spLocks noGrp="1" noChangeArrowheads="1"/>
          </p:cNvSpPr>
          <p:nvPr>
            <p:ph type="body" idx="1"/>
          </p:nvPr>
        </p:nvSpPr>
        <p:spPr>
          <a:xfrm>
            <a:off x="457200" y="1524000"/>
            <a:ext cx="8229600" cy="4800600"/>
          </a:xfrm>
        </p:spPr>
        <p:txBody>
          <a:bodyPr>
            <a:normAutofit fontScale="55000" lnSpcReduction="20000"/>
          </a:bodyPr>
          <a:lstStyle/>
          <a:p>
            <a:r>
              <a:rPr lang="en-US" altLang="en-US" sz="2800" dirty="0">
                <a:solidFill>
                  <a:srgbClr val="FF0000"/>
                </a:solidFill>
              </a:rPr>
              <a:t>A pharmacist may not dispense a controlled substance listed in Schedule II, Schedule III, or Schedule IV to any patient or patient’s agent without first determining, in the exercise of her or his professional judgment, that the order is valid</a:t>
            </a:r>
          </a:p>
          <a:p>
            <a:r>
              <a:rPr lang="en-US" altLang="en-US" sz="2800" dirty="0">
                <a:solidFill>
                  <a:srgbClr val="FF0000"/>
                </a:solidFill>
              </a:rPr>
              <a:t>The pharmacist may dispense the controlled substance, in the exercise of her or his professional judgment, when the pharmacist or pharmacist’s agent has obtained satisfactory patient information from the patient or the patient’s agent</a:t>
            </a:r>
          </a:p>
          <a:p>
            <a:pPr lvl="1"/>
            <a:r>
              <a:rPr lang="en-US" altLang="en-US" sz="2400" dirty="0">
                <a:solidFill>
                  <a:srgbClr val="FF0000"/>
                </a:solidFill>
              </a:rPr>
              <a:t>Use professional judgment and establish validity</a:t>
            </a:r>
          </a:p>
          <a:p>
            <a:pPr lvl="1"/>
            <a:r>
              <a:rPr lang="en-US" altLang="en-US" sz="2400" dirty="0">
                <a:solidFill>
                  <a:srgbClr val="FF0000"/>
                </a:solidFill>
              </a:rPr>
              <a:t>Obtain “satisfactory patient information”</a:t>
            </a:r>
          </a:p>
          <a:p>
            <a:pPr lvl="2"/>
            <a:r>
              <a:rPr lang="en-US" altLang="en-US" sz="2000" dirty="0"/>
              <a:t>Know the patient or question/ask for identification</a:t>
            </a:r>
          </a:p>
          <a:p>
            <a:pPr lvl="2"/>
            <a:r>
              <a:rPr lang="en-US" altLang="en-US" sz="2000" dirty="0"/>
              <a:t>Mail order prescriptions exempt if covered by insurance </a:t>
            </a:r>
          </a:p>
          <a:p>
            <a:pPr lvl="3"/>
            <a:r>
              <a:rPr lang="en-US" altLang="en-US" sz="1600" dirty="0"/>
              <a:t>Any pharmacist who dispenses by mail a controlled substance listed in Schedule II, Schedule III, or Schedule IV is exempt from the requirement to obtain suitable identification for the prescription dispensed by mail if the pharmacist has obtained the patient’s identification through the patient’s prescription benefit plan.</a:t>
            </a:r>
          </a:p>
          <a:p>
            <a:r>
              <a:rPr lang="en-US" altLang="en-US" sz="2900" dirty="0">
                <a:solidFill>
                  <a:srgbClr val="FF0000"/>
                </a:solidFill>
              </a:rPr>
              <a:t>A pharmacist may not knowingly fill a prescription that has been forged for a controlled substance listed in Schedule II, Schedule III, or Schedule IV</a:t>
            </a:r>
          </a:p>
          <a:p>
            <a:r>
              <a:rPr lang="en-US" altLang="en-US" sz="2800" dirty="0"/>
              <a:t>The law here says “retain prescription for minimum of 2 years,” but again, the more recent Fla. Stat. 465.022(12)(b) dealing with all prescription drug records </a:t>
            </a:r>
            <a:r>
              <a:rPr lang="en-US" altLang="en-US" sz="2800" dirty="0" err="1"/>
              <a:t>saya</a:t>
            </a:r>
            <a:r>
              <a:rPr lang="en-US" altLang="en-US" sz="2800" dirty="0"/>
              <a:t> that they all must be kept for</a:t>
            </a:r>
            <a:r>
              <a:rPr lang="en-US" altLang="en-US" sz="2800" dirty="0">
                <a:solidFill>
                  <a:srgbClr val="FF0000"/>
                </a:solidFill>
              </a:rPr>
              <a:t> 4 years</a:t>
            </a:r>
            <a:r>
              <a:rPr lang="en-US" altLang="en-US" sz="2800" dirty="0"/>
              <a:t>, so go with that as it is more strict (again, it’s annoying that the older stuff is not removed, but it is what it is)</a:t>
            </a:r>
          </a:p>
          <a:p>
            <a:pPr lvl="1"/>
            <a:r>
              <a:rPr lang="en-US" altLang="en-US" sz="2400" dirty="0"/>
              <a:t>Here is 465.022 (12)(a) &amp; (b) for context:</a:t>
            </a:r>
          </a:p>
          <a:p>
            <a:pPr lvl="2"/>
            <a:r>
              <a:rPr lang="en-US" altLang="en-US" sz="2000" dirty="0"/>
              <a:t>The board shall adopt rules that require the keeping of such </a:t>
            </a:r>
            <a:r>
              <a:rPr lang="en-US" altLang="en-US" sz="2000" b="1" dirty="0"/>
              <a:t>records of prescription drugs </a:t>
            </a:r>
            <a:r>
              <a:rPr lang="en-US" altLang="en-US" sz="2000" dirty="0"/>
              <a:t>as are necessary for the protection of public health, safety, and welfare.</a:t>
            </a:r>
          </a:p>
          <a:p>
            <a:pPr lvl="2"/>
            <a:r>
              <a:rPr lang="en-US" altLang="en-US" sz="2000" dirty="0"/>
              <a:t>(a) </a:t>
            </a:r>
            <a:r>
              <a:rPr lang="en-US" altLang="en-US" sz="2000" b="1" dirty="0"/>
              <a:t>All required records documenting prescription drug distributions </a:t>
            </a:r>
            <a:r>
              <a:rPr lang="en-US" altLang="en-US" sz="2000" dirty="0"/>
              <a:t>shall be readily available or immediately retrievable during an inspection by the department.</a:t>
            </a:r>
          </a:p>
          <a:p>
            <a:pPr lvl="2"/>
            <a:r>
              <a:rPr lang="en-US" altLang="en-US" sz="2000" dirty="0"/>
              <a:t>(b) </a:t>
            </a:r>
            <a:r>
              <a:rPr lang="en-US" altLang="en-US" sz="2000" b="1" dirty="0">
                <a:solidFill>
                  <a:srgbClr val="FF0000"/>
                </a:solidFill>
              </a:rPr>
              <a:t>The records must be maintained for 4 years after the creation or receipt of the record, whichever is later</a:t>
            </a:r>
            <a:r>
              <a:rPr lang="en-US" altLang="en-US" sz="2000" dirty="0"/>
              <a:t>.</a:t>
            </a:r>
          </a:p>
        </p:txBody>
      </p:sp>
    </p:spTree>
    <p:extLst>
      <p:ext uri="{BB962C8B-B14F-4D97-AF65-F5344CB8AC3E}">
        <p14:creationId xmlns:p14="http://schemas.microsoft.com/office/powerpoint/2010/main" val="10237626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Content Placeholder 2"/>
          <p:cNvSpPr>
            <a:spLocks noGrp="1"/>
          </p:cNvSpPr>
          <p:nvPr>
            <p:ph idx="1"/>
          </p:nvPr>
        </p:nvSpPr>
        <p:spPr>
          <a:xfrm>
            <a:off x="304800" y="1447800"/>
            <a:ext cx="8686800" cy="5105400"/>
          </a:xfrm>
        </p:spPr>
        <p:txBody>
          <a:bodyPr>
            <a:normAutofit fontScale="92500" lnSpcReduction="10000"/>
          </a:bodyPr>
          <a:lstStyle/>
          <a:p>
            <a:r>
              <a:rPr lang="en-US" altLang="en-US" sz="2200" dirty="0">
                <a:solidFill>
                  <a:srgbClr val="FF0000"/>
                </a:solidFill>
              </a:rPr>
              <a:t>A pharmacist, pharmacy, or dispensing health care practitioner or his or her agent, before releasing a controlled substance to any person not known to such dispenser, shall require the person purchasing, receiving, or otherwise acquiring the controlled substance to present valid photographic identification or other verification of his or her identity to the dispenser. </a:t>
            </a:r>
          </a:p>
          <a:p>
            <a:r>
              <a:rPr lang="en-US" altLang="en-US" sz="2200" dirty="0">
                <a:solidFill>
                  <a:srgbClr val="FF0000"/>
                </a:solidFill>
              </a:rPr>
              <a:t>If the person does not have proper identification, the dispenser may verify the validity of the prescription and the identity of the patient with the prescriber or his or her authorized agent</a:t>
            </a:r>
          </a:p>
          <a:p>
            <a:pPr lvl="1"/>
            <a:r>
              <a:rPr lang="en-US" altLang="en-US" sz="2200" dirty="0">
                <a:solidFill>
                  <a:srgbClr val="FF0000"/>
                </a:solidFill>
              </a:rPr>
              <a:t>Verification of health plan eligibility through a real-time inquiry or adjudication system will be considered to be proper identification </a:t>
            </a:r>
          </a:p>
          <a:p>
            <a:r>
              <a:rPr lang="en-US" altLang="en-US" sz="2200" dirty="0">
                <a:solidFill>
                  <a:srgbClr val="FF0000"/>
                </a:solidFill>
              </a:rPr>
              <a:t>This subsection does not apply in an institutional setting or to a long-term care facility, including, but not limited to, an assisted living facility or a hospital to which patients are admitted</a:t>
            </a:r>
          </a:p>
          <a:p>
            <a:r>
              <a:rPr lang="en-US" altLang="en-US" sz="2200" dirty="0">
                <a:solidFill>
                  <a:srgbClr val="FF0000"/>
                </a:solidFill>
              </a:rPr>
              <a:t>As used in this subsection, the term “proper identification” means an identification that is issued by a state or the Federal Government containing the person’s photograph, printed name, and signature or a document </a:t>
            </a:r>
          </a:p>
        </p:txBody>
      </p:sp>
      <p:sp>
        <p:nvSpPr>
          <p:cNvPr id="3" name="Rectangle 2"/>
          <p:cNvSpPr>
            <a:spLocks noGrp="1" noChangeArrowheads="1"/>
          </p:cNvSpPr>
          <p:nvPr>
            <p:ph type="title"/>
          </p:nvPr>
        </p:nvSpPr>
        <p:spPr>
          <a:xfrm>
            <a:off x="381000" y="457200"/>
            <a:ext cx="8458200" cy="1143000"/>
          </a:xfrm>
        </p:spPr>
        <p:txBody>
          <a:bodyPr>
            <a:normAutofit/>
          </a:bodyPr>
          <a:lstStyle/>
          <a:p>
            <a:r>
              <a:rPr lang="en-US" altLang="en-US" sz="2800" dirty="0">
                <a:latin typeface="+mn-lt"/>
              </a:rPr>
              <a:t>Pharmacist’s Responsibility </a:t>
            </a:r>
            <a:br>
              <a:rPr lang="en-US" altLang="en-US" sz="2800" dirty="0">
                <a:latin typeface="+mn-lt"/>
              </a:rPr>
            </a:br>
            <a:r>
              <a:rPr lang="en-US" altLang="en-US" sz="2800" dirty="0">
                <a:latin typeface="+mn-lt"/>
              </a:rPr>
              <a:t>Fla. Stat. § </a:t>
            </a:r>
            <a:r>
              <a:rPr lang="en-US" altLang="en-US" sz="2800" dirty="0">
                <a:solidFill>
                  <a:schemeClr val="tx1"/>
                </a:solidFill>
                <a:latin typeface="+mn-lt"/>
              </a:rPr>
              <a:t>893.055 (2)(a)</a:t>
            </a:r>
            <a:r>
              <a:rPr lang="en-US" altLang="en-US" sz="2800" dirty="0">
                <a:latin typeface="+mn-lt"/>
              </a:rPr>
              <a:t> </a:t>
            </a:r>
          </a:p>
        </p:txBody>
      </p:sp>
    </p:spTree>
    <p:extLst>
      <p:ext uri="{BB962C8B-B14F-4D97-AF65-F5344CB8AC3E}">
        <p14:creationId xmlns:p14="http://schemas.microsoft.com/office/powerpoint/2010/main" val="15726275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609600" y="0"/>
            <a:ext cx="7772400" cy="1143000"/>
          </a:xfrm>
        </p:spPr>
        <p:txBody>
          <a:bodyPr>
            <a:normAutofit/>
          </a:bodyPr>
          <a:lstStyle/>
          <a:p>
            <a:r>
              <a:rPr lang="en-US" altLang="en-US" sz="2400" dirty="0">
                <a:latin typeface="+mn-lt"/>
              </a:rPr>
              <a:t>Controlled Substance Prescription Label Requirements </a:t>
            </a:r>
            <a:br>
              <a:rPr lang="en-US" altLang="en-US" sz="2400" dirty="0">
                <a:latin typeface="+mn-lt"/>
              </a:rPr>
            </a:br>
            <a:r>
              <a:rPr lang="en-US" altLang="en-US" sz="2400" dirty="0">
                <a:latin typeface="+mn-lt"/>
              </a:rPr>
              <a:t>Fla. Stat. § </a:t>
            </a:r>
            <a:r>
              <a:rPr lang="en-US" altLang="en-US" sz="2400" dirty="0">
                <a:solidFill>
                  <a:schemeClr val="tx1"/>
                </a:solidFill>
                <a:latin typeface="+mn-lt"/>
              </a:rPr>
              <a:t>893.04(1)(e)</a:t>
            </a:r>
          </a:p>
        </p:txBody>
      </p:sp>
      <p:sp>
        <p:nvSpPr>
          <p:cNvPr id="202755" name="Rectangle 3"/>
          <p:cNvSpPr>
            <a:spLocks noGrp="1" noChangeArrowheads="1"/>
          </p:cNvSpPr>
          <p:nvPr>
            <p:ph type="body" idx="1"/>
          </p:nvPr>
        </p:nvSpPr>
        <p:spPr>
          <a:xfrm>
            <a:off x="609600" y="990600"/>
            <a:ext cx="8153400" cy="5181600"/>
          </a:xfrm>
        </p:spPr>
        <p:txBody>
          <a:bodyPr>
            <a:normAutofit fontScale="92500" lnSpcReduction="10000"/>
          </a:bodyPr>
          <a:lstStyle/>
          <a:p>
            <a:pPr>
              <a:lnSpc>
                <a:spcPct val="80000"/>
              </a:lnSpc>
              <a:buFontTx/>
              <a:buNone/>
              <a:defRPr/>
            </a:pPr>
            <a:endParaRPr lang="en-US" sz="2800" dirty="0"/>
          </a:p>
          <a:p>
            <a:pPr marL="514350" indent="-514350">
              <a:lnSpc>
                <a:spcPct val="80000"/>
              </a:lnSpc>
              <a:buFont typeface="+mj-lt"/>
              <a:buAutoNum type="arabicPeriod"/>
              <a:defRPr/>
            </a:pPr>
            <a:r>
              <a:rPr lang="en-US" sz="2800" dirty="0">
                <a:solidFill>
                  <a:srgbClr val="FF0000"/>
                </a:solidFill>
              </a:rPr>
              <a:t>Name of pharmacy</a:t>
            </a:r>
          </a:p>
          <a:p>
            <a:pPr marL="514350" indent="-514350">
              <a:lnSpc>
                <a:spcPct val="80000"/>
              </a:lnSpc>
              <a:buFont typeface="+mj-lt"/>
              <a:buAutoNum type="arabicPeriod"/>
              <a:defRPr/>
            </a:pPr>
            <a:r>
              <a:rPr lang="en-US" sz="2800" dirty="0">
                <a:solidFill>
                  <a:srgbClr val="FF0000"/>
                </a:solidFill>
              </a:rPr>
              <a:t>Address of pharmacy</a:t>
            </a:r>
          </a:p>
          <a:p>
            <a:pPr marL="514350" indent="-514350">
              <a:lnSpc>
                <a:spcPct val="80000"/>
              </a:lnSpc>
              <a:buFont typeface="+mj-lt"/>
              <a:buAutoNum type="arabicPeriod"/>
              <a:defRPr/>
            </a:pPr>
            <a:r>
              <a:rPr lang="en-US" sz="2800" dirty="0">
                <a:solidFill>
                  <a:srgbClr val="FF0000"/>
                </a:solidFill>
              </a:rPr>
              <a:t>Date filled</a:t>
            </a:r>
          </a:p>
          <a:p>
            <a:pPr marL="514350" indent="-514350">
              <a:lnSpc>
                <a:spcPct val="80000"/>
              </a:lnSpc>
              <a:buFont typeface="+mj-lt"/>
              <a:buAutoNum type="arabicPeriod"/>
              <a:defRPr/>
            </a:pPr>
            <a:r>
              <a:rPr lang="en-US" sz="2800" dirty="0">
                <a:solidFill>
                  <a:srgbClr val="FF0000"/>
                </a:solidFill>
              </a:rPr>
              <a:t>Prescription number</a:t>
            </a:r>
          </a:p>
          <a:p>
            <a:pPr marL="514350" indent="-514350">
              <a:lnSpc>
                <a:spcPct val="80000"/>
              </a:lnSpc>
              <a:buFont typeface="+mj-lt"/>
              <a:buAutoNum type="arabicPeriod"/>
              <a:defRPr/>
            </a:pPr>
            <a:r>
              <a:rPr lang="en-US" sz="2800" dirty="0">
                <a:solidFill>
                  <a:srgbClr val="FF0000"/>
                </a:solidFill>
              </a:rPr>
              <a:t>Name of patient or owner + species of animal for pet</a:t>
            </a:r>
          </a:p>
          <a:p>
            <a:pPr marL="514350" indent="-514350">
              <a:lnSpc>
                <a:spcPct val="80000"/>
              </a:lnSpc>
              <a:buFont typeface="+mj-lt"/>
              <a:buAutoNum type="arabicPeriod"/>
              <a:defRPr/>
            </a:pPr>
            <a:r>
              <a:rPr lang="en-US" sz="2800" dirty="0">
                <a:solidFill>
                  <a:srgbClr val="FF0000"/>
                </a:solidFill>
              </a:rPr>
              <a:t>Name of prescriber</a:t>
            </a:r>
          </a:p>
          <a:p>
            <a:pPr marL="514350" indent="-514350">
              <a:lnSpc>
                <a:spcPct val="80000"/>
              </a:lnSpc>
              <a:buFont typeface="+mj-lt"/>
              <a:buAutoNum type="arabicPeriod"/>
              <a:defRPr/>
            </a:pPr>
            <a:r>
              <a:rPr lang="en-US" sz="2800" dirty="0">
                <a:solidFill>
                  <a:srgbClr val="FF0000"/>
                </a:solidFill>
              </a:rPr>
              <a:t>Name of drug dispensed</a:t>
            </a:r>
          </a:p>
          <a:p>
            <a:pPr marL="514350" indent="-514350">
              <a:lnSpc>
                <a:spcPct val="80000"/>
              </a:lnSpc>
              <a:buFont typeface="+mj-lt"/>
              <a:buAutoNum type="arabicPeriod"/>
              <a:defRPr/>
            </a:pPr>
            <a:r>
              <a:rPr lang="en-US" sz="2800" dirty="0">
                <a:solidFill>
                  <a:srgbClr val="FF0000"/>
                </a:solidFill>
              </a:rPr>
              <a:t>Directions for use</a:t>
            </a:r>
          </a:p>
          <a:p>
            <a:pPr marL="514350" indent="-514350">
              <a:lnSpc>
                <a:spcPct val="80000"/>
              </a:lnSpc>
              <a:buFont typeface="+mj-lt"/>
              <a:buAutoNum type="arabicPeriod"/>
              <a:defRPr/>
            </a:pPr>
            <a:r>
              <a:rPr lang="en-US" sz="2800" dirty="0">
                <a:solidFill>
                  <a:srgbClr val="FF0000"/>
                </a:solidFill>
              </a:rPr>
              <a:t>Expiration date / beyond use date (465.0255)</a:t>
            </a:r>
          </a:p>
          <a:p>
            <a:pPr marL="514350" indent="-514350">
              <a:lnSpc>
                <a:spcPct val="80000"/>
              </a:lnSpc>
              <a:buFont typeface="+mj-lt"/>
              <a:buAutoNum type="arabicPeriod"/>
              <a:defRPr/>
            </a:pPr>
            <a:r>
              <a:rPr lang="en-US" sz="2800" dirty="0">
                <a:solidFill>
                  <a:srgbClr val="FF0000"/>
                </a:solidFill>
              </a:rPr>
              <a:t>Cautionary statement</a:t>
            </a:r>
          </a:p>
          <a:p>
            <a:pPr marL="914400" lvl="1" indent="-514350">
              <a:lnSpc>
                <a:spcPct val="80000"/>
              </a:lnSpc>
              <a:buFont typeface="Arial" pitchFamily="34" charset="0"/>
              <a:buChar char="•"/>
              <a:defRPr/>
            </a:pPr>
            <a:r>
              <a:rPr lang="en-US" sz="2400" dirty="0">
                <a:solidFill>
                  <a:srgbClr val="FF0000"/>
                </a:solidFill>
              </a:rPr>
              <a:t>A clear, concise warning that it is a crime to transfer the controlled substance to any person other than the patient for whom prescribed.</a:t>
            </a:r>
          </a:p>
          <a:p>
            <a:pPr marL="514350" indent="-514350">
              <a:lnSpc>
                <a:spcPct val="80000"/>
              </a:lnSpc>
              <a:buFont typeface="+mj-lt"/>
              <a:buAutoNum type="arabicPeriod"/>
              <a:defRPr/>
            </a:pPr>
            <a:r>
              <a:rPr lang="en-US" sz="2800" dirty="0">
                <a:solidFill>
                  <a:srgbClr val="FF0000"/>
                </a:solidFill>
              </a:rPr>
              <a:t> Date of initial fill if a refill</a:t>
            </a:r>
          </a:p>
          <a:p>
            <a:pPr marL="514350" indent="-514350">
              <a:lnSpc>
                <a:spcPct val="80000"/>
              </a:lnSpc>
              <a:buFont typeface="+mj-lt"/>
              <a:buAutoNum type="arabicPeriod"/>
              <a:defRPr/>
            </a:pPr>
            <a:endParaRPr lang="en-US" sz="2800" dirty="0"/>
          </a:p>
          <a:p>
            <a:pPr marL="514350" indent="-514350">
              <a:lnSpc>
                <a:spcPct val="80000"/>
              </a:lnSpc>
              <a:buFont typeface="+mj-lt"/>
              <a:buAutoNum type="arabicPeriod"/>
              <a:defRPr/>
            </a:pPr>
            <a:endParaRPr lang="en-US" sz="2800" dirty="0"/>
          </a:p>
        </p:txBody>
      </p:sp>
    </p:spTree>
    <p:extLst>
      <p:ext uri="{BB962C8B-B14F-4D97-AF65-F5344CB8AC3E}">
        <p14:creationId xmlns:p14="http://schemas.microsoft.com/office/powerpoint/2010/main" val="4254584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altLang="en-US" dirty="0"/>
              <a:t>30 day Supply on Oral CIII </a:t>
            </a:r>
            <a:br>
              <a:rPr lang="en-US" altLang="en-US" dirty="0"/>
            </a:br>
            <a:r>
              <a:rPr lang="en-US" altLang="en-US" sz="2400" dirty="0"/>
              <a:t>Fla. Stat. § </a:t>
            </a:r>
            <a:r>
              <a:rPr lang="en-US" altLang="en-US" sz="2400" dirty="0">
                <a:solidFill>
                  <a:schemeClr val="tx1"/>
                </a:solidFill>
                <a:latin typeface="Arial" charset="0"/>
              </a:rPr>
              <a:t>893.04(2)(e)</a:t>
            </a:r>
          </a:p>
        </p:txBody>
      </p:sp>
      <p:sp>
        <p:nvSpPr>
          <p:cNvPr id="207875" name="Rectangle 3"/>
          <p:cNvSpPr>
            <a:spLocks noGrp="1" noChangeArrowheads="1"/>
          </p:cNvSpPr>
          <p:nvPr>
            <p:ph type="body" idx="1"/>
          </p:nvPr>
        </p:nvSpPr>
        <p:spPr/>
        <p:txBody>
          <a:bodyPr>
            <a:normAutofit fontScale="85000" lnSpcReduction="20000"/>
          </a:bodyPr>
          <a:lstStyle/>
          <a:p>
            <a:pPr>
              <a:lnSpc>
                <a:spcPct val="90000"/>
              </a:lnSpc>
            </a:pPr>
            <a:r>
              <a:rPr lang="en-US" altLang="en-US" dirty="0">
                <a:solidFill>
                  <a:srgbClr val="FF0000"/>
                </a:solidFill>
              </a:rPr>
              <a:t>A pharmacist may not dispense more than a 30-day supply of a controlled substance listed in Schedule III upon an oral prescription issued in this state</a:t>
            </a:r>
          </a:p>
          <a:p>
            <a:pPr lvl="1">
              <a:lnSpc>
                <a:spcPct val="90000"/>
              </a:lnSpc>
            </a:pPr>
            <a:r>
              <a:rPr lang="en-US" altLang="en-US" dirty="0"/>
              <a:t>This law was implemented due to Vicodin previously being in Schedule III and the desire for more control on that drug; it has since be reclassified into Schedule II, but this law is still on the books in Florida</a:t>
            </a:r>
          </a:p>
          <a:p>
            <a:pPr lvl="1">
              <a:lnSpc>
                <a:spcPct val="90000"/>
              </a:lnSpc>
            </a:pPr>
            <a:r>
              <a:rPr lang="en-US" altLang="en-US" dirty="0"/>
              <a:t>People always have questions on whether an oral prescription for a Schedule III in Florida is allowed to have refills (i.e. can the doctor’s office call in </a:t>
            </a:r>
            <a:r>
              <a:rPr lang="en-US" altLang="en-US" dirty="0" err="1"/>
              <a:t>Qty</a:t>
            </a:r>
            <a:r>
              <a:rPr lang="en-US" altLang="en-US" dirty="0"/>
              <a:t> 30 with 5 refills or can they only call in 30 with 0 refills?)</a:t>
            </a:r>
          </a:p>
          <a:p>
            <a:pPr lvl="2">
              <a:lnSpc>
                <a:spcPct val="90000"/>
              </a:lnSpc>
            </a:pPr>
            <a:r>
              <a:rPr lang="en-US" altLang="en-US" dirty="0"/>
              <a:t>Short answer is yes, they can call in refills, but you can only dispense one 30 day supply at a time</a:t>
            </a:r>
          </a:p>
          <a:p>
            <a:pPr lvl="2">
              <a:lnSpc>
                <a:spcPct val="90000"/>
              </a:lnSpc>
            </a:pPr>
            <a:r>
              <a:rPr lang="en-US" altLang="en-US" dirty="0"/>
              <a:t>A declaratory statement was received from the Board of Pharmacy on this issue which is on the next slide</a:t>
            </a:r>
          </a:p>
        </p:txBody>
      </p:sp>
    </p:spTree>
    <p:extLst>
      <p:ext uri="{BB962C8B-B14F-4D97-AF65-F5344CB8AC3E}">
        <p14:creationId xmlns:p14="http://schemas.microsoft.com/office/powerpoint/2010/main" val="23816977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609600" y="304800"/>
            <a:ext cx="7772400" cy="1143000"/>
          </a:xfrm>
        </p:spPr>
        <p:txBody>
          <a:bodyPr/>
          <a:lstStyle/>
          <a:p>
            <a:r>
              <a:rPr lang="en-US" altLang="en-US"/>
              <a:t>Declaratory Statement </a:t>
            </a:r>
          </a:p>
        </p:txBody>
      </p:sp>
      <p:sp>
        <p:nvSpPr>
          <p:cNvPr id="208899" name="Rectangle 3"/>
          <p:cNvSpPr>
            <a:spLocks noGrp="1" noChangeArrowheads="1"/>
          </p:cNvSpPr>
          <p:nvPr>
            <p:ph type="body" idx="1"/>
          </p:nvPr>
        </p:nvSpPr>
        <p:spPr>
          <a:xfrm>
            <a:off x="685800" y="1828800"/>
            <a:ext cx="7772400" cy="4114800"/>
          </a:xfrm>
        </p:spPr>
        <p:txBody>
          <a:bodyPr/>
          <a:lstStyle/>
          <a:p>
            <a:pPr>
              <a:lnSpc>
                <a:spcPct val="80000"/>
              </a:lnSpc>
              <a:buFontTx/>
              <a:buNone/>
            </a:pPr>
            <a:r>
              <a:rPr lang="en-US" altLang="en-US" sz="2800" dirty="0"/>
              <a:t>“It is the Board’s opinion that this statute should be interpreted to mean … if the prescriber orally prescribed the initial 30 day supply with an authorization for refills, then the pharmacist should reduce the oral prescription to writing and may dispense the refills; however each subsequent refill dispensing should only be a 30 day supply.”</a:t>
            </a:r>
          </a:p>
        </p:txBody>
      </p:sp>
      <p:sp>
        <p:nvSpPr>
          <p:cNvPr id="208900" name="Text Box 4"/>
          <p:cNvSpPr txBox="1">
            <a:spLocks noChangeArrowheads="1"/>
          </p:cNvSpPr>
          <p:nvPr/>
        </p:nvSpPr>
        <p:spPr bwMode="auto">
          <a:xfrm>
            <a:off x="533400" y="5638800"/>
            <a:ext cx="807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hlink"/>
                </a:solidFill>
                <a:latin typeface="Comic Sans MS" pitchFamily="66" charset="0"/>
              </a:defRPr>
            </a:lvl1pPr>
            <a:lvl2pPr marL="742950" indent="-285750">
              <a:defRPr sz="2400">
                <a:solidFill>
                  <a:schemeClr val="hlink"/>
                </a:solidFill>
                <a:latin typeface="Comic Sans MS" pitchFamily="66" charset="0"/>
              </a:defRPr>
            </a:lvl2pPr>
            <a:lvl3pPr marL="1143000" indent="-228600">
              <a:defRPr sz="2400">
                <a:solidFill>
                  <a:schemeClr val="hlink"/>
                </a:solidFill>
                <a:latin typeface="Comic Sans MS" pitchFamily="66" charset="0"/>
              </a:defRPr>
            </a:lvl3pPr>
            <a:lvl4pPr marL="1600200" indent="-228600">
              <a:defRPr sz="2400">
                <a:solidFill>
                  <a:schemeClr val="hlink"/>
                </a:solidFill>
                <a:latin typeface="Comic Sans MS" pitchFamily="66" charset="0"/>
              </a:defRPr>
            </a:lvl4pPr>
            <a:lvl5pPr marL="2057400" indent="-228600">
              <a:defRPr sz="2400">
                <a:solidFill>
                  <a:schemeClr val="hlink"/>
                </a:solidFill>
                <a:latin typeface="Comic Sans MS" pitchFamily="66" charset="0"/>
              </a:defRPr>
            </a:lvl5pPr>
            <a:lvl6pPr marL="2514600" indent="-228600" eaLnBrk="0" fontAlgn="base" hangingPunct="0">
              <a:spcBef>
                <a:spcPct val="0"/>
              </a:spcBef>
              <a:spcAft>
                <a:spcPct val="0"/>
              </a:spcAft>
              <a:defRPr sz="2400">
                <a:solidFill>
                  <a:schemeClr val="hlink"/>
                </a:solidFill>
                <a:latin typeface="Comic Sans MS" pitchFamily="66" charset="0"/>
              </a:defRPr>
            </a:lvl6pPr>
            <a:lvl7pPr marL="2971800" indent="-228600" eaLnBrk="0" fontAlgn="base" hangingPunct="0">
              <a:spcBef>
                <a:spcPct val="0"/>
              </a:spcBef>
              <a:spcAft>
                <a:spcPct val="0"/>
              </a:spcAft>
              <a:defRPr sz="2400">
                <a:solidFill>
                  <a:schemeClr val="hlink"/>
                </a:solidFill>
                <a:latin typeface="Comic Sans MS" pitchFamily="66" charset="0"/>
              </a:defRPr>
            </a:lvl7pPr>
            <a:lvl8pPr marL="3429000" indent="-228600" eaLnBrk="0" fontAlgn="base" hangingPunct="0">
              <a:spcBef>
                <a:spcPct val="0"/>
              </a:spcBef>
              <a:spcAft>
                <a:spcPct val="0"/>
              </a:spcAft>
              <a:defRPr sz="2400">
                <a:solidFill>
                  <a:schemeClr val="hlink"/>
                </a:solidFill>
                <a:latin typeface="Comic Sans MS" pitchFamily="66" charset="0"/>
              </a:defRPr>
            </a:lvl8pPr>
            <a:lvl9pPr marL="3886200" indent="-228600" eaLnBrk="0" fontAlgn="base" hangingPunct="0">
              <a:spcBef>
                <a:spcPct val="0"/>
              </a:spcBef>
              <a:spcAft>
                <a:spcPct val="0"/>
              </a:spcAft>
              <a:defRPr sz="2400">
                <a:solidFill>
                  <a:schemeClr val="hlink"/>
                </a:solidFill>
                <a:latin typeface="Comic Sans MS" pitchFamily="66" charset="0"/>
              </a:defRPr>
            </a:lvl9pPr>
          </a:lstStyle>
          <a:p>
            <a:pPr>
              <a:spcBef>
                <a:spcPct val="50000"/>
              </a:spcBef>
            </a:pPr>
            <a:r>
              <a:rPr lang="en-US" altLang="en-US" sz="1800" dirty="0">
                <a:solidFill>
                  <a:schemeClr val="tx1"/>
                </a:solidFill>
                <a:latin typeface="Arial" charset="0"/>
              </a:rPr>
              <a:t>http://www.doh.state.fl.us/mqa/pharmacy/info_Declaratory_Statement.pdf</a:t>
            </a:r>
          </a:p>
        </p:txBody>
      </p:sp>
    </p:spTree>
    <p:extLst>
      <p:ext uri="{BB962C8B-B14F-4D97-AF65-F5344CB8AC3E}">
        <p14:creationId xmlns:p14="http://schemas.microsoft.com/office/powerpoint/2010/main" val="33951871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381000" y="0"/>
            <a:ext cx="7772400" cy="1143000"/>
          </a:xfrm>
        </p:spPr>
        <p:txBody>
          <a:bodyPr/>
          <a:lstStyle/>
          <a:p>
            <a:r>
              <a:rPr lang="en-US" altLang="en-US" dirty="0"/>
              <a:t>Case Study</a:t>
            </a:r>
          </a:p>
        </p:txBody>
      </p:sp>
      <p:sp>
        <p:nvSpPr>
          <p:cNvPr id="209923" name="Rectangle 3"/>
          <p:cNvSpPr>
            <a:spLocks noGrp="1" noChangeArrowheads="1"/>
          </p:cNvSpPr>
          <p:nvPr>
            <p:ph type="body" idx="1"/>
          </p:nvPr>
        </p:nvSpPr>
        <p:spPr>
          <a:xfrm>
            <a:off x="457200" y="1219200"/>
            <a:ext cx="8305800" cy="5334000"/>
          </a:xfrm>
        </p:spPr>
        <p:txBody>
          <a:bodyPr>
            <a:normAutofit fontScale="92500" lnSpcReduction="10000"/>
          </a:bodyPr>
          <a:lstStyle/>
          <a:p>
            <a:pPr>
              <a:lnSpc>
                <a:spcPct val="90000"/>
              </a:lnSpc>
              <a:buFontTx/>
              <a:buNone/>
            </a:pPr>
            <a:r>
              <a:rPr lang="en-US" altLang="en-US" sz="2800" dirty="0"/>
              <a:t>Pharmacist </a:t>
            </a:r>
            <a:r>
              <a:rPr lang="en-US" altLang="en-US" sz="2800" dirty="0" err="1"/>
              <a:t>Deadpool</a:t>
            </a:r>
            <a:r>
              <a:rPr lang="en-US" altLang="en-US" sz="2800" dirty="0"/>
              <a:t> gets a frantic phone call from a doctor seeking to prescribe Ritalin (CII) for a child by means of an emergency prescription. </a:t>
            </a:r>
          </a:p>
          <a:p>
            <a:pPr>
              <a:lnSpc>
                <a:spcPct val="90000"/>
              </a:lnSpc>
            </a:pPr>
            <a:r>
              <a:rPr lang="en-US" altLang="en-US" sz="2800" dirty="0">
                <a:solidFill>
                  <a:schemeClr val="tx2"/>
                </a:solidFill>
              </a:rPr>
              <a:t>Can </a:t>
            </a:r>
            <a:r>
              <a:rPr lang="en-US" altLang="en-US" sz="2800" dirty="0" err="1">
                <a:solidFill>
                  <a:schemeClr val="tx2"/>
                </a:solidFill>
              </a:rPr>
              <a:t>Deadpool</a:t>
            </a:r>
            <a:r>
              <a:rPr lang="en-US" altLang="en-US" sz="2800" dirty="0">
                <a:solidFill>
                  <a:schemeClr val="tx2"/>
                </a:solidFill>
              </a:rPr>
              <a:t> fill this prescription?</a:t>
            </a:r>
          </a:p>
          <a:p>
            <a:pPr>
              <a:lnSpc>
                <a:spcPct val="90000"/>
              </a:lnSpc>
            </a:pPr>
            <a:r>
              <a:rPr lang="en-US" altLang="en-US" sz="2800" dirty="0">
                <a:solidFill>
                  <a:schemeClr val="tx2"/>
                </a:solidFill>
              </a:rPr>
              <a:t>What if the pharmacist has never heard of the physician, and then finds out he is a licensed physician only in AK, as his license in NY, CA, and OR have been rescinded?  </a:t>
            </a:r>
          </a:p>
          <a:p>
            <a:pPr>
              <a:lnSpc>
                <a:spcPct val="90000"/>
              </a:lnSpc>
              <a:buFontTx/>
              <a:buNone/>
            </a:pPr>
            <a:endParaRPr lang="en-US" altLang="en-US" sz="2800" dirty="0"/>
          </a:p>
          <a:p>
            <a:pPr>
              <a:lnSpc>
                <a:spcPct val="90000"/>
              </a:lnSpc>
              <a:buFontTx/>
              <a:buNone/>
            </a:pPr>
            <a:r>
              <a:rPr lang="en-US" altLang="en-US" sz="2800" dirty="0"/>
              <a:t>The next day a patient comes to the pharmacy to pick-up a prescription for </a:t>
            </a:r>
            <a:r>
              <a:rPr lang="en-US" altLang="en-US" sz="2800" dirty="0" err="1"/>
              <a:t>carisoprodol</a:t>
            </a:r>
            <a:r>
              <a:rPr lang="en-US" altLang="en-US" sz="2800" dirty="0"/>
              <a:t>.  However, no refills are remaining.</a:t>
            </a:r>
          </a:p>
          <a:p>
            <a:pPr>
              <a:lnSpc>
                <a:spcPct val="90000"/>
              </a:lnSpc>
            </a:pPr>
            <a:r>
              <a:rPr lang="en-US" altLang="en-US" sz="2800" dirty="0">
                <a:solidFill>
                  <a:schemeClr val="tx2"/>
                </a:solidFill>
              </a:rPr>
              <a:t>Can Pharmacist </a:t>
            </a:r>
            <a:r>
              <a:rPr lang="en-US" altLang="en-US" sz="2800" dirty="0" err="1">
                <a:solidFill>
                  <a:schemeClr val="tx2"/>
                </a:solidFill>
              </a:rPr>
              <a:t>Deadpool</a:t>
            </a:r>
            <a:r>
              <a:rPr lang="en-US" altLang="en-US" sz="2800" dirty="0">
                <a:solidFill>
                  <a:schemeClr val="tx2"/>
                </a:solidFill>
              </a:rPr>
              <a:t> dispense “some” pills?</a:t>
            </a:r>
          </a:p>
          <a:p>
            <a:pPr>
              <a:lnSpc>
                <a:spcPct val="90000"/>
              </a:lnSpc>
            </a:pPr>
            <a:r>
              <a:rPr lang="en-US" altLang="en-US" sz="2800" dirty="0">
                <a:solidFill>
                  <a:schemeClr val="tx2"/>
                </a:solidFill>
              </a:rPr>
              <a:t>What is the maximum number of refills allowable under FL Law for </a:t>
            </a:r>
            <a:r>
              <a:rPr lang="en-US" altLang="en-US" sz="2800" dirty="0" err="1">
                <a:solidFill>
                  <a:schemeClr val="tx2"/>
                </a:solidFill>
              </a:rPr>
              <a:t>carisoprodol</a:t>
            </a:r>
            <a:r>
              <a:rPr lang="en-US" altLang="en-US" sz="2800" dirty="0">
                <a:solidFill>
                  <a:schemeClr val="tx2"/>
                </a:solidFill>
              </a:rPr>
              <a:t>?</a:t>
            </a:r>
          </a:p>
        </p:txBody>
      </p:sp>
    </p:spTree>
    <p:extLst>
      <p:ext uri="{BB962C8B-B14F-4D97-AF65-F5344CB8AC3E}">
        <p14:creationId xmlns:p14="http://schemas.microsoft.com/office/powerpoint/2010/main" val="4373593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normAutofit/>
          </a:bodyPr>
          <a:lstStyle/>
          <a:p>
            <a:r>
              <a:rPr lang="en-US" altLang="en-US" sz="2800" dirty="0">
                <a:latin typeface="+mn-lt"/>
              </a:rPr>
              <a:t>Definitions </a:t>
            </a:r>
            <a:br>
              <a:rPr lang="en-US" altLang="en-US" sz="2800" dirty="0">
                <a:latin typeface="+mn-lt"/>
              </a:rPr>
            </a:br>
            <a:r>
              <a:rPr lang="en-US" altLang="en-US" sz="2800" dirty="0">
                <a:latin typeface="+mn-lt"/>
              </a:rPr>
              <a:t>Fla. Stat. § </a:t>
            </a:r>
            <a:r>
              <a:rPr lang="en-US" altLang="en-US" sz="2800" dirty="0">
                <a:solidFill>
                  <a:schemeClr val="tx1"/>
                </a:solidFill>
                <a:latin typeface="+mn-lt"/>
              </a:rPr>
              <a:t>893.02(24), </a:t>
            </a:r>
            <a:r>
              <a:rPr lang="en-US" altLang="en-US" sz="2800" dirty="0">
                <a:latin typeface="+mn-lt"/>
              </a:rPr>
              <a:t>Fla. Stat. § </a:t>
            </a:r>
            <a:r>
              <a:rPr lang="en-US" altLang="en-US" sz="2800" dirty="0">
                <a:solidFill>
                  <a:schemeClr val="tx1"/>
                </a:solidFill>
                <a:latin typeface="+mn-lt"/>
              </a:rPr>
              <a:t>465.003</a:t>
            </a:r>
          </a:p>
        </p:txBody>
      </p:sp>
      <p:sp>
        <p:nvSpPr>
          <p:cNvPr id="210947" name="Rectangle 3"/>
          <p:cNvSpPr>
            <a:spLocks noGrp="1" noChangeArrowheads="1"/>
          </p:cNvSpPr>
          <p:nvPr>
            <p:ph type="body" idx="1"/>
          </p:nvPr>
        </p:nvSpPr>
        <p:spPr>
          <a:xfrm>
            <a:off x="685800" y="1828800"/>
            <a:ext cx="7772400" cy="4114800"/>
          </a:xfrm>
        </p:spPr>
        <p:txBody>
          <a:bodyPr>
            <a:normAutofit fontScale="85000" lnSpcReduction="10000"/>
          </a:bodyPr>
          <a:lstStyle/>
          <a:p>
            <a:pPr>
              <a:lnSpc>
                <a:spcPct val="90000"/>
              </a:lnSpc>
            </a:pPr>
            <a:r>
              <a:rPr lang="en-US" altLang="en-US" sz="2800" dirty="0">
                <a:solidFill>
                  <a:srgbClr val="FF0000"/>
                </a:solidFill>
              </a:rPr>
              <a:t>If the physician writing the prescription is not known to the pharmacist, the pharmacist shall obtain proof to a reasonable certainty of the validity of the prescription</a:t>
            </a:r>
          </a:p>
          <a:p>
            <a:pPr>
              <a:lnSpc>
                <a:spcPct val="90000"/>
              </a:lnSpc>
            </a:pPr>
            <a:r>
              <a:rPr lang="en-US" altLang="en-US" sz="2800" dirty="0">
                <a:solidFill>
                  <a:srgbClr val="FF0000"/>
                </a:solidFill>
              </a:rPr>
              <a:t>Prescription must be written or transmitted by a practitioner licensed to practice in a jurisdiction other than this state, but only if the pharmacist called upon to dispense such order determines, in the exercise of her or his professional judgment, that the order is valid and necessary for the treatment of a chronic or recurrent illness.</a:t>
            </a:r>
          </a:p>
          <a:p>
            <a:pPr>
              <a:lnSpc>
                <a:spcPct val="90000"/>
              </a:lnSpc>
            </a:pPr>
            <a:endParaRPr lang="en-US" altLang="en-US" sz="2800" dirty="0">
              <a:solidFill>
                <a:srgbClr val="FF0000"/>
              </a:solidFill>
            </a:endParaRPr>
          </a:p>
          <a:p>
            <a:pPr>
              <a:lnSpc>
                <a:spcPct val="90000"/>
              </a:lnSpc>
            </a:pPr>
            <a:r>
              <a:rPr lang="en-US" altLang="en-US" sz="2800" dirty="0">
                <a:solidFill>
                  <a:srgbClr val="FF0000"/>
                </a:solidFill>
              </a:rPr>
              <a:t>You probably already know this by now, but here it is again</a:t>
            </a:r>
          </a:p>
        </p:txBody>
      </p:sp>
    </p:spTree>
    <p:extLst>
      <p:ext uri="{BB962C8B-B14F-4D97-AF65-F5344CB8AC3E}">
        <p14:creationId xmlns:p14="http://schemas.microsoft.com/office/powerpoint/2010/main" val="12329250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normAutofit fontScale="90000"/>
          </a:bodyPr>
          <a:lstStyle/>
          <a:p>
            <a:r>
              <a:rPr lang="en-US" altLang="en-US" dirty="0"/>
              <a:t>Emergency Situations CII </a:t>
            </a:r>
            <a:br>
              <a:rPr lang="en-US" altLang="en-US" dirty="0"/>
            </a:br>
            <a:r>
              <a:rPr lang="en-US" altLang="en-US" dirty="0" err="1"/>
              <a:t>CII</a:t>
            </a:r>
            <a:r>
              <a:rPr lang="en-US" altLang="en-US" dirty="0"/>
              <a:t> emergency prescriptions</a:t>
            </a:r>
            <a:br>
              <a:rPr lang="en-US" altLang="en-US" dirty="0"/>
            </a:br>
            <a:r>
              <a:rPr lang="en-US" altLang="en-US" sz="2400" dirty="0"/>
              <a:t>Fla. Stat. § </a:t>
            </a:r>
            <a:r>
              <a:rPr lang="en-US" altLang="en-US" sz="2400" dirty="0">
                <a:solidFill>
                  <a:schemeClr val="tx1"/>
                </a:solidFill>
                <a:latin typeface="Arial" charset="0"/>
              </a:rPr>
              <a:t>893.04(1)(f)</a:t>
            </a:r>
          </a:p>
        </p:txBody>
      </p:sp>
      <p:sp>
        <p:nvSpPr>
          <p:cNvPr id="211971" name="Rectangle 3"/>
          <p:cNvSpPr>
            <a:spLocks noGrp="1" noChangeArrowheads="1"/>
          </p:cNvSpPr>
          <p:nvPr>
            <p:ph type="body" idx="1"/>
          </p:nvPr>
        </p:nvSpPr>
        <p:spPr>
          <a:xfrm>
            <a:off x="685800" y="1905000"/>
            <a:ext cx="7772400" cy="4648200"/>
          </a:xfrm>
        </p:spPr>
        <p:txBody>
          <a:bodyPr/>
          <a:lstStyle/>
          <a:p>
            <a:pPr>
              <a:buFontTx/>
              <a:buNone/>
            </a:pPr>
            <a:r>
              <a:rPr lang="en-US" altLang="en-US" dirty="0">
                <a:solidFill>
                  <a:srgbClr val="FF0000"/>
                </a:solidFill>
              </a:rPr>
              <a:t>A prescription for a controlled substance listed in Schedule II may be dispensed only upon a written prescription of a practitioner, except that in an emergency situation, such controlled substance may be dispensed upon oral prescription but is limited to a 72-hour supply</a:t>
            </a:r>
          </a:p>
        </p:txBody>
      </p:sp>
    </p:spTree>
    <p:extLst>
      <p:ext uri="{BB962C8B-B14F-4D97-AF65-F5344CB8AC3E}">
        <p14:creationId xmlns:p14="http://schemas.microsoft.com/office/powerpoint/2010/main" val="16538064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457200" y="152400"/>
            <a:ext cx="8458200" cy="1143000"/>
          </a:xfrm>
        </p:spPr>
        <p:txBody>
          <a:bodyPr>
            <a:normAutofit fontScale="90000"/>
          </a:bodyPr>
          <a:lstStyle/>
          <a:p>
            <a:r>
              <a:rPr lang="en-US" altLang="en-US" sz="3600" dirty="0"/>
              <a:t>72 </a:t>
            </a:r>
            <a:r>
              <a:rPr lang="en-US" altLang="en-US" sz="3600" dirty="0" err="1"/>
              <a:t>hr</a:t>
            </a:r>
            <a:r>
              <a:rPr lang="en-US" altLang="en-US" sz="3600" dirty="0"/>
              <a:t> Emergency Refills for Schedules III, IV, &amp; V </a:t>
            </a:r>
            <a:r>
              <a:rPr lang="en-US" altLang="en-US" sz="2700" dirty="0"/>
              <a:t>(also non controlled substances)</a:t>
            </a:r>
            <a:br>
              <a:rPr lang="en-US" altLang="en-US" dirty="0"/>
            </a:br>
            <a:r>
              <a:rPr lang="en-US" altLang="en-US" sz="2400" dirty="0"/>
              <a:t>Fla. Stat. § </a:t>
            </a:r>
            <a:r>
              <a:rPr lang="en-US" altLang="en-US" sz="2400" dirty="0">
                <a:solidFill>
                  <a:schemeClr val="tx1"/>
                </a:solidFill>
                <a:latin typeface="Arial" charset="0"/>
              </a:rPr>
              <a:t>893.04(3), </a:t>
            </a:r>
            <a:r>
              <a:rPr lang="en-US" altLang="en-US" sz="2400" dirty="0"/>
              <a:t>Fla. Stat. § </a:t>
            </a:r>
            <a:r>
              <a:rPr lang="en-US" altLang="en-US" sz="2400" dirty="0">
                <a:solidFill>
                  <a:schemeClr val="tx1"/>
                </a:solidFill>
                <a:latin typeface="Arial" charset="0"/>
              </a:rPr>
              <a:t>465.0275</a:t>
            </a:r>
          </a:p>
        </p:txBody>
      </p:sp>
      <p:sp>
        <p:nvSpPr>
          <p:cNvPr id="212995" name="Rectangle 3"/>
          <p:cNvSpPr>
            <a:spLocks noGrp="1" noChangeArrowheads="1"/>
          </p:cNvSpPr>
          <p:nvPr>
            <p:ph type="body" idx="1"/>
          </p:nvPr>
        </p:nvSpPr>
        <p:spPr>
          <a:xfrm>
            <a:off x="457200" y="1524000"/>
            <a:ext cx="8458200" cy="4800600"/>
          </a:xfrm>
        </p:spPr>
        <p:txBody>
          <a:bodyPr>
            <a:normAutofit fontScale="92500" lnSpcReduction="20000"/>
          </a:bodyPr>
          <a:lstStyle/>
          <a:p>
            <a:pPr>
              <a:lnSpc>
                <a:spcPct val="90000"/>
              </a:lnSpc>
            </a:pPr>
            <a:r>
              <a:rPr lang="en-US" altLang="en-US" sz="2800" dirty="0">
                <a:solidFill>
                  <a:srgbClr val="FF0000"/>
                </a:solidFill>
              </a:rPr>
              <a:t>Pharmacist may dispense a one-time 72 hour supply of a refill or up to one vial of insulin to treat diabetes mellitus if the pharmacist is readily unable to obtain a refill authorization </a:t>
            </a:r>
          </a:p>
          <a:p>
            <a:pPr lvl="1">
              <a:lnSpc>
                <a:spcPct val="90000"/>
              </a:lnSpc>
            </a:pPr>
            <a:r>
              <a:rPr lang="en-US" altLang="en-US" sz="2000" dirty="0">
                <a:solidFill>
                  <a:srgbClr val="FF0000"/>
                </a:solidFill>
              </a:rPr>
              <a:t>Medication essential to the maintenance of life or to the continuation of therapy in a chronic condition</a:t>
            </a:r>
          </a:p>
          <a:p>
            <a:pPr lvl="1">
              <a:lnSpc>
                <a:spcPct val="90000"/>
              </a:lnSpc>
            </a:pPr>
            <a:r>
              <a:rPr lang="en-US" altLang="en-US" sz="2400" dirty="0">
                <a:solidFill>
                  <a:srgbClr val="FF0000"/>
                </a:solidFill>
              </a:rPr>
              <a:t>In the pharmacist's professional judgment, the interruption of therapy might reasonably produce undesirable health consequences or may cause physical or mental discomfort</a:t>
            </a:r>
          </a:p>
          <a:p>
            <a:pPr lvl="1">
              <a:lnSpc>
                <a:spcPct val="90000"/>
              </a:lnSpc>
            </a:pPr>
            <a:r>
              <a:rPr lang="en-US" altLang="en-US" sz="2400" dirty="0">
                <a:solidFill>
                  <a:srgbClr val="FF0000"/>
                </a:solidFill>
              </a:rPr>
              <a:t>Must create a written order </a:t>
            </a:r>
          </a:p>
          <a:p>
            <a:pPr lvl="1">
              <a:lnSpc>
                <a:spcPct val="90000"/>
              </a:lnSpc>
            </a:pPr>
            <a:r>
              <a:rPr lang="en-US" altLang="en-US" sz="2400" dirty="0">
                <a:solidFill>
                  <a:srgbClr val="FF0000"/>
                </a:solidFill>
              </a:rPr>
              <a:t>Must contact the prescriber within a reasonable time</a:t>
            </a:r>
          </a:p>
          <a:p>
            <a:pPr lvl="1">
              <a:lnSpc>
                <a:spcPct val="90000"/>
              </a:lnSpc>
            </a:pPr>
            <a:r>
              <a:rPr lang="en-US" altLang="en-US" sz="2400" dirty="0">
                <a:solidFill>
                  <a:srgbClr val="FF0000"/>
                </a:solidFill>
              </a:rPr>
              <a:t>This is for non controlled and CIII to CV controlled substances; CII not permitted</a:t>
            </a:r>
          </a:p>
          <a:p>
            <a:pPr lvl="2">
              <a:lnSpc>
                <a:spcPct val="90000"/>
              </a:lnSpc>
            </a:pPr>
            <a:r>
              <a:rPr lang="en-US" altLang="en-US" sz="2000" dirty="0">
                <a:solidFill>
                  <a:srgbClr val="FF0000"/>
                </a:solidFill>
              </a:rPr>
              <a:t>Side Note: Although it is permitted by law, most pharmacists will not dispense 72 hour supplies of any controlled substance in accordance with their professional judgment; stores may also have a policy against this </a:t>
            </a:r>
          </a:p>
        </p:txBody>
      </p:sp>
    </p:spTree>
    <p:extLst>
      <p:ext uri="{BB962C8B-B14F-4D97-AF65-F5344CB8AC3E}">
        <p14:creationId xmlns:p14="http://schemas.microsoft.com/office/powerpoint/2010/main" val="3567055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1143000"/>
          </a:xfrm>
        </p:spPr>
        <p:txBody>
          <a:bodyPr>
            <a:noAutofit/>
          </a:bodyPr>
          <a:lstStyle/>
          <a:p>
            <a:r>
              <a:rPr lang="en-US" sz="2800" dirty="0"/>
              <a:t>Internet Pharmacies: Do They Need a Nonresident Pharmacy Permit if they are not located in Florida?</a:t>
            </a:r>
          </a:p>
        </p:txBody>
      </p:sp>
      <p:sp>
        <p:nvSpPr>
          <p:cNvPr id="3" name="Content Placeholder 2"/>
          <p:cNvSpPr>
            <a:spLocks noGrp="1"/>
          </p:cNvSpPr>
          <p:nvPr>
            <p:ph idx="1"/>
          </p:nvPr>
        </p:nvSpPr>
        <p:spPr/>
        <p:txBody>
          <a:bodyPr>
            <a:normAutofit fontScale="92500" lnSpcReduction="10000"/>
          </a:bodyPr>
          <a:lstStyle/>
          <a:p>
            <a:r>
              <a:rPr lang="en-US" dirty="0"/>
              <a:t>Answer is NO, they do not need the nonresident pharmacy permit because they are specifically exempted from it in the law and only need to be permitted as Internet pharmacies</a:t>
            </a:r>
          </a:p>
          <a:p>
            <a:endParaRPr lang="en-US" dirty="0"/>
          </a:p>
          <a:p>
            <a:r>
              <a:rPr lang="en-US" dirty="0"/>
              <a:t>Florida Law Citation</a:t>
            </a:r>
          </a:p>
          <a:p>
            <a:pPr lvl="1"/>
            <a:r>
              <a:rPr lang="en-US" dirty="0"/>
              <a:t>465.0156 Registration of nonresident pharmacies</a:t>
            </a:r>
          </a:p>
          <a:p>
            <a:pPr lvl="2"/>
            <a:r>
              <a:rPr lang="en-US" dirty="0">
                <a:solidFill>
                  <a:srgbClr val="FF0000"/>
                </a:solidFill>
              </a:rPr>
              <a:t>465.0156(8): This section does not apply to Internet pharmacies required to be permitted under s. 465.0197</a:t>
            </a:r>
          </a:p>
          <a:p>
            <a:pPr lvl="3"/>
            <a:r>
              <a:rPr lang="en-US" dirty="0"/>
              <a:t>465.0197 is the Internet Pharmacy Permit requirements statute</a:t>
            </a:r>
          </a:p>
        </p:txBody>
      </p:sp>
    </p:spTree>
    <p:extLst>
      <p:ext uri="{BB962C8B-B14F-4D97-AF65-F5344CB8AC3E}">
        <p14:creationId xmlns:p14="http://schemas.microsoft.com/office/powerpoint/2010/main" val="1016468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Please Don’t Confuse These Two</a:t>
            </a:r>
          </a:p>
        </p:txBody>
      </p:sp>
      <p:sp>
        <p:nvSpPr>
          <p:cNvPr id="3" name="Content Placeholder 2"/>
          <p:cNvSpPr>
            <a:spLocks noGrp="1"/>
          </p:cNvSpPr>
          <p:nvPr>
            <p:ph idx="1"/>
          </p:nvPr>
        </p:nvSpPr>
        <p:spPr>
          <a:xfrm>
            <a:off x="457200" y="1600200"/>
            <a:ext cx="8229600" cy="5181600"/>
          </a:xfrm>
        </p:spPr>
        <p:txBody>
          <a:bodyPr>
            <a:normAutofit fontScale="70000" lnSpcReduction="20000"/>
          </a:bodyPr>
          <a:lstStyle/>
          <a:p>
            <a:r>
              <a:rPr lang="en-US" b="1" u="sng" dirty="0">
                <a:solidFill>
                  <a:srgbClr val="FF0000"/>
                </a:solidFill>
              </a:rPr>
              <a:t>Emergency prescriptions</a:t>
            </a:r>
            <a:r>
              <a:rPr lang="en-US" b="1" dirty="0">
                <a:solidFill>
                  <a:srgbClr val="FF0000"/>
                </a:solidFill>
              </a:rPr>
              <a:t> </a:t>
            </a:r>
            <a:r>
              <a:rPr lang="en-US" dirty="0">
                <a:solidFill>
                  <a:srgbClr val="FF0000"/>
                </a:solidFill>
              </a:rPr>
              <a:t>for CIIs are a different situation than the </a:t>
            </a:r>
            <a:r>
              <a:rPr lang="en-US" b="1" u="sng" dirty="0">
                <a:solidFill>
                  <a:srgbClr val="FF0000"/>
                </a:solidFill>
              </a:rPr>
              <a:t>emergency refills</a:t>
            </a:r>
            <a:r>
              <a:rPr lang="en-US" dirty="0">
                <a:solidFill>
                  <a:srgbClr val="FF0000"/>
                </a:solidFill>
              </a:rPr>
              <a:t> for CIII, CIV, CV and non controlled substances</a:t>
            </a:r>
          </a:p>
          <a:p>
            <a:pPr lvl="1"/>
            <a:r>
              <a:rPr lang="en-US" dirty="0"/>
              <a:t>Emergency prescription for CII requires you to get a hold of the doctor or practitioner to get an oral prescription limited to a 72 hour supply  and you have to get a written one in the mail to attach to the oral one</a:t>
            </a:r>
          </a:p>
          <a:p>
            <a:pPr lvl="1"/>
            <a:r>
              <a:rPr lang="en-US" dirty="0"/>
              <a:t>Emergency refill for CIII, CIV, CV and non controls doesn’t require you to contact the prescriber before dispensing the 72 hour supply; example: you can give out the 72 hours supply on Friday evening and call the doctor’s office on Monday when they’re open and get a prescription for refills and then take 3 out of the bottle when you fill it to account for the 3 you already gave; most computer systems at chains will create all the documentation and labeling for you in the system to perform the 72 hour emergency refill; of course you can’t do that for CII by law and depending on store policy, they might not let you do it for CIII to CV either.</a:t>
            </a:r>
          </a:p>
          <a:p>
            <a:pPr lvl="1"/>
            <a:r>
              <a:rPr lang="en-US" dirty="0"/>
              <a:t>Just wanted to make sure there wasn’t confusion with these because they’re right next to each other and similar seeming and yet, they are different procedurally and they are used for different schedules</a:t>
            </a:r>
          </a:p>
        </p:txBody>
      </p:sp>
    </p:spTree>
    <p:extLst>
      <p:ext uri="{BB962C8B-B14F-4D97-AF65-F5344CB8AC3E}">
        <p14:creationId xmlns:p14="http://schemas.microsoft.com/office/powerpoint/2010/main" val="197744720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State of Emergency Fills</a:t>
            </a:r>
            <a:br>
              <a:rPr lang="en-US" dirty="0"/>
            </a:br>
            <a:r>
              <a:rPr lang="en-US" altLang="en-US" sz="2400" dirty="0">
                <a:solidFill>
                  <a:prstClr val="black"/>
                </a:solidFill>
              </a:rPr>
              <a:t>Fla. Stat. § </a:t>
            </a:r>
            <a:r>
              <a:rPr lang="en-US" altLang="en-US" sz="2400" dirty="0">
                <a:solidFill>
                  <a:prstClr val="black"/>
                </a:solidFill>
                <a:latin typeface="Arial" charset="0"/>
              </a:rPr>
              <a:t>465.0275</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FF0000"/>
                </a:solidFill>
              </a:rPr>
              <a:t>If the Governor issues a state of emergency, the pharmacist may dispense up to a 30-day supply in the areas or counties affected by the order, but:</a:t>
            </a:r>
          </a:p>
          <a:p>
            <a:pPr lvl="1"/>
            <a:r>
              <a:rPr lang="en-US" dirty="0">
                <a:solidFill>
                  <a:srgbClr val="FF0000"/>
                </a:solidFill>
              </a:rPr>
              <a:t>Cannot be for a Schedule II drug </a:t>
            </a:r>
          </a:p>
          <a:p>
            <a:pPr lvl="1"/>
            <a:r>
              <a:rPr lang="en-US" dirty="0">
                <a:solidFill>
                  <a:srgbClr val="FF0000"/>
                </a:solidFill>
              </a:rPr>
              <a:t>Medication must be essential to the maintenance of life or to the continuation of therapy in a chronic condition</a:t>
            </a:r>
          </a:p>
          <a:p>
            <a:pPr lvl="1"/>
            <a:r>
              <a:rPr lang="en-US" dirty="0">
                <a:solidFill>
                  <a:srgbClr val="FF0000"/>
                </a:solidFill>
              </a:rPr>
              <a:t>In the pharmacist’s professional judgment, the interruption of therapy might reasonably produce undesirable health consequences or may cause physical or mental discomfort</a:t>
            </a:r>
          </a:p>
          <a:p>
            <a:r>
              <a:rPr lang="en-US" dirty="0">
                <a:solidFill>
                  <a:srgbClr val="FF0000"/>
                </a:solidFill>
              </a:rPr>
              <a:t>The dispensing pharmacist creates a written order containing all of the prescription information required and signs the order</a:t>
            </a:r>
          </a:p>
          <a:p>
            <a:r>
              <a:rPr lang="en-US" dirty="0">
                <a:solidFill>
                  <a:srgbClr val="FF0000"/>
                </a:solidFill>
              </a:rPr>
              <a:t>The dispensing pharmacist notifies the prescriber of the emergency dispensing within a reasonable time after such dispensing</a:t>
            </a:r>
          </a:p>
          <a:p>
            <a:endParaRPr lang="en-US" dirty="0"/>
          </a:p>
        </p:txBody>
      </p:sp>
    </p:spTree>
    <p:extLst>
      <p:ext uri="{BB962C8B-B14F-4D97-AF65-F5344CB8AC3E}">
        <p14:creationId xmlns:p14="http://schemas.microsoft.com/office/powerpoint/2010/main" val="9418915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normAutofit fontScale="90000"/>
          </a:bodyPr>
          <a:lstStyle/>
          <a:p>
            <a:r>
              <a:rPr lang="en-US" altLang="en-US" dirty="0"/>
              <a:t>Refilling Controlled Substances in FL </a:t>
            </a:r>
            <a:br>
              <a:rPr lang="en-US" altLang="en-US" dirty="0"/>
            </a:br>
            <a:r>
              <a:rPr lang="en-US" altLang="en-US" sz="2400" dirty="0"/>
              <a:t>Fla. Stat. § </a:t>
            </a:r>
            <a:r>
              <a:rPr lang="en-US" altLang="en-US" sz="2400" dirty="0">
                <a:solidFill>
                  <a:schemeClr val="tx1"/>
                </a:solidFill>
                <a:latin typeface="Arial" charset="0"/>
              </a:rPr>
              <a:t>893.04(1)(f),(g)</a:t>
            </a:r>
          </a:p>
        </p:txBody>
      </p:sp>
      <p:sp>
        <p:nvSpPr>
          <p:cNvPr id="214019" name="Rectangle 3"/>
          <p:cNvSpPr>
            <a:spLocks noGrp="1" noChangeArrowheads="1"/>
          </p:cNvSpPr>
          <p:nvPr>
            <p:ph type="body" idx="1"/>
          </p:nvPr>
        </p:nvSpPr>
        <p:spPr/>
        <p:txBody>
          <a:bodyPr/>
          <a:lstStyle/>
          <a:p>
            <a:r>
              <a:rPr lang="en-US" altLang="en-US" dirty="0">
                <a:solidFill>
                  <a:srgbClr val="FF0000"/>
                </a:solidFill>
              </a:rPr>
              <a:t>CII</a:t>
            </a:r>
          </a:p>
          <a:p>
            <a:pPr lvl="1">
              <a:buFontTx/>
              <a:buNone/>
            </a:pPr>
            <a:r>
              <a:rPr lang="en-US" altLang="en-US" dirty="0">
                <a:solidFill>
                  <a:srgbClr val="FF0000"/>
                </a:solidFill>
              </a:rPr>
              <a:t>No Refills</a:t>
            </a:r>
          </a:p>
          <a:p>
            <a:pPr lvl="1">
              <a:buFontTx/>
              <a:buNone/>
            </a:pPr>
            <a:r>
              <a:rPr lang="en-US" altLang="en-US" dirty="0">
                <a:solidFill>
                  <a:srgbClr val="FF0000"/>
                </a:solidFill>
              </a:rPr>
              <a:t>May have emergency prescriptions, but no emergency refills as are permitted for CIII - CV</a:t>
            </a:r>
          </a:p>
          <a:p>
            <a:r>
              <a:rPr lang="en-US" altLang="en-US" dirty="0">
                <a:solidFill>
                  <a:srgbClr val="FF0000"/>
                </a:solidFill>
              </a:rPr>
              <a:t>CIII-CV</a:t>
            </a:r>
          </a:p>
          <a:p>
            <a:pPr lvl="1">
              <a:buFontTx/>
              <a:buNone/>
            </a:pPr>
            <a:r>
              <a:rPr lang="en-US" altLang="en-US" dirty="0">
                <a:solidFill>
                  <a:srgbClr val="FF0000"/>
                </a:solidFill>
              </a:rPr>
              <a:t>Five refills within 6 months from date written</a:t>
            </a:r>
          </a:p>
          <a:p>
            <a:pPr lvl="1">
              <a:buFontTx/>
              <a:buNone/>
            </a:pPr>
            <a:r>
              <a:rPr lang="en-US" altLang="en-US" dirty="0">
                <a:solidFill>
                  <a:srgbClr val="FF0000"/>
                </a:solidFill>
              </a:rPr>
              <a:t>One time emergency refill permissible up to 72 hour supply</a:t>
            </a:r>
          </a:p>
        </p:txBody>
      </p:sp>
    </p:spTree>
    <p:extLst>
      <p:ext uri="{BB962C8B-B14F-4D97-AF65-F5344CB8AC3E}">
        <p14:creationId xmlns:p14="http://schemas.microsoft.com/office/powerpoint/2010/main" val="36997056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533400" y="228600"/>
            <a:ext cx="7772400" cy="1143000"/>
          </a:xfrm>
        </p:spPr>
        <p:txBody>
          <a:bodyPr/>
          <a:lstStyle/>
          <a:p>
            <a:r>
              <a:rPr lang="en-US" altLang="en-US" dirty="0"/>
              <a:t>Case Study</a:t>
            </a:r>
          </a:p>
        </p:txBody>
      </p:sp>
      <p:sp>
        <p:nvSpPr>
          <p:cNvPr id="215043" name="Rectangle 3"/>
          <p:cNvSpPr>
            <a:spLocks noGrp="1" noChangeArrowheads="1"/>
          </p:cNvSpPr>
          <p:nvPr>
            <p:ph type="body" idx="1"/>
          </p:nvPr>
        </p:nvSpPr>
        <p:spPr>
          <a:xfrm>
            <a:off x="609600" y="1295400"/>
            <a:ext cx="7772400" cy="4114800"/>
          </a:xfrm>
        </p:spPr>
        <p:txBody>
          <a:bodyPr>
            <a:normAutofit fontScale="92500" lnSpcReduction="10000"/>
          </a:bodyPr>
          <a:lstStyle/>
          <a:p>
            <a:pPr>
              <a:lnSpc>
                <a:spcPct val="90000"/>
              </a:lnSpc>
              <a:buFontTx/>
              <a:buNone/>
            </a:pPr>
            <a:r>
              <a:rPr lang="en-US" altLang="en-US" sz="2800" dirty="0"/>
              <a:t>A FL licensed physician Walter White consults with a patient on Friday for a Monday morning outpatient procedure.  Dr. White then prescribes and dispenses three doses of alprazolam (Schedule IV) for the patient to take on 1) Friday night 2) Saturday night and 3) Sunday night.  The physician places three tablets in a small Ziploc bag and counsels the patient on proper administration. He notes the administration in the patients chart.</a:t>
            </a:r>
          </a:p>
          <a:p>
            <a:pPr>
              <a:lnSpc>
                <a:spcPct val="90000"/>
              </a:lnSpc>
              <a:buFontTx/>
              <a:buNone/>
            </a:pPr>
            <a:endParaRPr lang="en-US" altLang="en-US" sz="2800" dirty="0"/>
          </a:p>
          <a:p>
            <a:pPr>
              <a:lnSpc>
                <a:spcPct val="90000"/>
              </a:lnSpc>
            </a:pPr>
            <a:r>
              <a:rPr lang="en-US" altLang="en-US" sz="2800" dirty="0">
                <a:solidFill>
                  <a:schemeClr val="tx2"/>
                </a:solidFill>
              </a:rPr>
              <a:t>Has the physician violated Chapter 893?</a:t>
            </a:r>
          </a:p>
        </p:txBody>
      </p:sp>
    </p:spTree>
    <p:extLst>
      <p:ext uri="{BB962C8B-B14F-4D97-AF65-F5344CB8AC3E}">
        <p14:creationId xmlns:p14="http://schemas.microsoft.com/office/powerpoint/2010/main" val="28434392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a:xfrm>
            <a:off x="381000" y="304800"/>
            <a:ext cx="8458200" cy="1143000"/>
          </a:xfrm>
        </p:spPr>
        <p:txBody>
          <a:bodyPr>
            <a:normAutofit/>
          </a:bodyPr>
          <a:lstStyle/>
          <a:p>
            <a:r>
              <a:rPr lang="en-US" altLang="en-US" sz="3200" dirty="0">
                <a:latin typeface="+mn-lt"/>
              </a:rPr>
              <a:t>Administering in Absence </a:t>
            </a:r>
            <a:br>
              <a:rPr lang="en-US" altLang="en-US" sz="3200" dirty="0">
                <a:latin typeface="+mn-lt"/>
              </a:rPr>
            </a:br>
            <a:r>
              <a:rPr lang="en-US" altLang="en-US" sz="3200" dirty="0">
                <a:latin typeface="+mn-lt"/>
              </a:rPr>
              <a:t>Fla. Stat. § </a:t>
            </a:r>
            <a:r>
              <a:rPr lang="en-US" altLang="en-US" sz="3200" dirty="0">
                <a:solidFill>
                  <a:schemeClr val="tx1"/>
                </a:solidFill>
                <a:latin typeface="+mn-lt"/>
              </a:rPr>
              <a:t>893.05</a:t>
            </a:r>
            <a:r>
              <a:rPr lang="en-US" altLang="en-US" sz="3200" dirty="0">
                <a:latin typeface="+mn-lt"/>
              </a:rPr>
              <a:t> </a:t>
            </a:r>
          </a:p>
        </p:txBody>
      </p:sp>
      <p:sp>
        <p:nvSpPr>
          <p:cNvPr id="216067" name="Rectangle 3"/>
          <p:cNvSpPr>
            <a:spLocks noGrp="1" noChangeArrowheads="1"/>
          </p:cNvSpPr>
          <p:nvPr>
            <p:ph type="body" idx="1"/>
          </p:nvPr>
        </p:nvSpPr>
        <p:spPr>
          <a:xfrm>
            <a:off x="609600" y="1295400"/>
            <a:ext cx="7772400" cy="5257800"/>
          </a:xfrm>
        </p:spPr>
        <p:txBody>
          <a:bodyPr>
            <a:normAutofit fontScale="62500" lnSpcReduction="20000"/>
          </a:bodyPr>
          <a:lstStyle/>
          <a:p>
            <a:pPr>
              <a:lnSpc>
                <a:spcPct val="90000"/>
              </a:lnSpc>
            </a:pPr>
            <a:r>
              <a:rPr lang="en-US" altLang="en-US" sz="2800" dirty="0">
                <a:solidFill>
                  <a:srgbClr val="FF0000"/>
                </a:solidFill>
              </a:rPr>
              <a:t>Practitioner may administer controlled substances directly to patient or in absence delegate authority to appropriate personnel</a:t>
            </a:r>
          </a:p>
          <a:p>
            <a:pPr lvl="1">
              <a:lnSpc>
                <a:spcPct val="90000"/>
              </a:lnSpc>
            </a:pPr>
            <a:r>
              <a:rPr lang="en-US" altLang="en-US" sz="2400" dirty="0">
                <a:solidFill>
                  <a:srgbClr val="FF0000"/>
                </a:solidFill>
              </a:rPr>
              <a:t>May delegate administration  to nurse, medical intern, or veterinary assistant</a:t>
            </a:r>
          </a:p>
          <a:p>
            <a:pPr lvl="2">
              <a:lnSpc>
                <a:spcPct val="90000"/>
              </a:lnSpc>
            </a:pPr>
            <a:r>
              <a:rPr lang="en-US" dirty="0">
                <a:solidFill>
                  <a:srgbClr val="FF0000"/>
                </a:solidFill>
              </a:rPr>
              <a:t>A practitioner, in good faith and in the course of his or her professional practice only, may prescribe, administer, dispense, mix, or otherwise prepare a controlled substance, or the practitioner may cause the same to be administered by a licensed nurse or an intern practitioner under his or her direction and supervision only. </a:t>
            </a:r>
          </a:p>
          <a:p>
            <a:pPr lvl="2">
              <a:lnSpc>
                <a:spcPct val="90000"/>
              </a:lnSpc>
            </a:pPr>
            <a:r>
              <a:rPr lang="en-US" dirty="0">
                <a:solidFill>
                  <a:srgbClr val="FF0000"/>
                </a:solidFill>
              </a:rPr>
              <a:t>A veterinarian may so prescribe, administer, dispense, mix, or prepare a controlled substance for use on animals only, and may cause it to be administered by an assistant or orderly under the veterinarian’s direction and supervision only. </a:t>
            </a:r>
          </a:p>
          <a:p>
            <a:pPr lvl="2">
              <a:lnSpc>
                <a:spcPct val="90000"/>
              </a:lnSpc>
            </a:pPr>
            <a:r>
              <a:rPr lang="en-US" dirty="0">
                <a:solidFill>
                  <a:srgbClr val="FF0000"/>
                </a:solidFill>
              </a:rPr>
              <a:t>A certified optometrist licensed may not administer or prescribe a controlled substance listed in Schedule I or Schedule II </a:t>
            </a:r>
            <a:endParaRPr lang="en-US" altLang="en-US" dirty="0">
              <a:solidFill>
                <a:srgbClr val="FF0000"/>
              </a:solidFill>
            </a:endParaRPr>
          </a:p>
          <a:p>
            <a:pPr>
              <a:lnSpc>
                <a:spcPct val="90000"/>
              </a:lnSpc>
            </a:pPr>
            <a:r>
              <a:rPr lang="en-US" altLang="en-US" sz="2800" dirty="0">
                <a:solidFill>
                  <a:srgbClr val="FF0000"/>
                </a:solidFill>
              </a:rPr>
              <a:t>Label must contain </a:t>
            </a:r>
          </a:p>
          <a:p>
            <a:pPr lvl="1">
              <a:lnSpc>
                <a:spcPct val="90000"/>
              </a:lnSpc>
            </a:pPr>
            <a:r>
              <a:rPr lang="en-US" altLang="en-US" sz="2400" dirty="0">
                <a:solidFill>
                  <a:srgbClr val="FF0000"/>
                </a:solidFill>
              </a:rPr>
              <a:t>The date of delivery</a:t>
            </a:r>
          </a:p>
          <a:p>
            <a:pPr lvl="1">
              <a:lnSpc>
                <a:spcPct val="90000"/>
              </a:lnSpc>
            </a:pPr>
            <a:r>
              <a:rPr lang="en-US" altLang="en-US" sz="2400" dirty="0">
                <a:solidFill>
                  <a:srgbClr val="FF0000"/>
                </a:solidFill>
              </a:rPr>
              <a:t>The directions for use </a:t>
            </a:r>
          </a:p>
          <a:p>
            <a:pPr lvl="1">
              <a:lnSpc>
                <a:spcPct val="90000"/>
              </a:lnSpc>
            </a:pPr>
            <a:r>
              <a:rPr lang="en-US" altLang="en-US" sz="2400" dirty="0">
                <a:solidFill>
                  <a:srgbClr val="FF0000"/>
                </a:solidFill>
              </a:rPr>
              <a:t>The name and address of such practitioner </a:t>
            </a:r>
          </a:p>
          <a:p>
            <a:pPr lvl="1">
              <a:lnSpc>
                <a:spcPct val="90000"/>
              </a:lnSpc>
            </a:pPr>
            <a:r>
              <a:rPr lang="en-US" altLang="en-US" sz="2400" dirty="0">
                <a:solidFill>
                  <a:srgbClr val="FF0000"/>
                </a:solidFill>
              </a:rPr>
              <a:t>The name of the patient (+ species)</a:t>
            </a:r>
          </a:p>
          <a:p>
            <a:pPr lvl="1">
              <a:lnSpc>
                <a:spcPct val="90000"/>
              </a:lnSpc>
            </a:pPr>
            <a:r>
              <a:rPr lang="en-US" altLang="en-US" sz="2400" dirty="0">
                <a:solidFill>
                  <a:srgbClr val="FF0000"/>
                </a:solidFill>
              </a:rPr>
              <a:t>A clear, concise warning that it is a crime to transfer the controlled substance to any person other than the patient for whom prescribed</a:t>
            </a:r>
          </a:p>
          <a:p>
            <a:pPr>
              <a:lnSpc>
                <a:spcPct val="90000"/>
              </a:lnSpc>
            </a:pPr>
            <a:r>
              <a:rPr lang="en-US" sz="2900" dirty="0"/>
              <a:t>Any person who obtains from a practitioner or the practitioner’s agent, or pursuant to prescription, any controlled substance for administration to a patient during the absence of such practitioner shall return to such practitioner any unused portion of such controlled substance when it is no longer required by the patient</a:t>
            </a:r>
            <a:endParaRPr lang="en-US" altLang="en-US" sz="2900" dirty="0"/>
          </a:p>
        </p:txBody>
      </p:sp>
    </p:spTree>
    <p:extLst>
      <p:ext uri="{BB962C8B-B14F-4D97-AF65-F5344CB8AC3E}">
        <p14:creationId xmlns:p14="http://schemas.microsoft.com/office/powerpoint/2010/main" val="21596985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Title 1"/>
          <p:cNvSpPr>
            <a:spLocks noGrp="1"/>
          </p:cNvSpPr>
          <p:nvPr>
            <p:ph type="title"/>
          </p:nvPr>
        </p:nvSpPr>
        <p:spPr>
          <a:xfrm>
            <a:off x="457200" y="0"/>
            <a:ext cx="7772400" cy="1143000"/>
          </a:xfrm>
        </p:spPr>
        <p:txBody>
          <a:bodyPr/>
          <a:lstStyle/>
          <a:p>
            <a:r>
              <a:rPr lang="en-US" altLang="en-US" dirty="0"/>
              <a:t>Pain Clinics </a:t>
            </a:r>
            <a:br>
              <a:rPr lang="en-US" altLang="en-US" dirty="0"/>
            </a:br>
            <a:r>
              <a:rPr lang="en-US" altLang="en-US" sz="2400" dirty="0"/>
              <a:t>Fla. Stat. § </a:t>
            </a:r>
            <a:r>
              <a:rPr lang="en-US" altLang="en-US" sz="2400" dirty="0">
                <a:solidFill>
                  <a:schemeClr val="tx1"/>
                </a:solidFill>
                <a:latin typeface="Arial" charset="0"/>
              </a:rPr>
              <a:t>458.3265 / </a:t>
            </a:r>
            <a:r>
              <a:rPr lang="en-US" altLang="en-US" sz="2400" dirty="0"/>
              <a:t>Fla. Stat. § </a:t>
            </a:r>
            <a:r>
              <a:rPr lang="en-US" altLang="en-US" sz="2400" dirty="0">
                <a:solidFill>
                  <a:schemeClr val="tx1"/>
                </a:solidFill>
                <a:latin typeface="Arial" charset="0"/>
              </a:rPr>
              <a:t>459.0137</a:t>
            </a:r>
            <a:endParaRPr lang="en-US" altLang="en-US" sz="1800" dirty="0"/>
          </a:p>
        </p:txBody>
      </p:sp>
      <p:sp>
        <p:nvSpPr>
          <p:cNvPr id="217091" name="Content Placeholder 2"/>
          <p:cNvSpPr>
            <a:spLocks noGrp="1"/>
          </p:cNvSpPr>
          <p:nvPr>
            <p:ph idx="1"/>
          </p:nvPr>
        </p:nvSpPr>
        <p:spPr>
          <a:xfrm>
            <a:off x="762000" y="1828800"/>
            <a:ext cx="6858000" cy="4648200"/>
          </a:xfrm>
        </p:spPr>
        <p:txBody>
          <a:bodyPr>
            <a:normAutofit fontScale="62500" lnSpcReduction="20000"/>
          </a:bodyPr>
          <a:lstStyle/>
          <a:p>
            <a:r>
              <a:rPr lang="en-US" altLang="en-US" sz="2800" dirty="0"/>
              <a:t>Pain clinics are defined as a publicly or privately owned facility that advertises in any medium for pain management services or where in any month, a majority of patients are prescribed pain drugs (opioids, benzos, barbiturates, Soma) for chronic non-malignant pain </a:t>
            </a:r>
          </a:p>
          <a:p>
            <a:r>
              <a:rPr lang="en-US" altLang="en-US" sz="2800" dirty="0"/>
              <a:t>Clinics are required to register with DOH, but there are some exceptions (e.g. majority of physicians in clinic provide surgical services, clinic doesn’t prescribe controlled substances for pain, clinic affiliated with a medical school, clinic is owned and operated by particular types of Board certified physicians, </a:t>
            </a:r>
            <a:r>
              <a:rPr lang="en-US" altLang="en-US" sz="2800" dirty="0" err="1"/>
              <a:t>etc</a:t>
            </a:r>
            <a:r>
              <a:rPr lang="en-US" altLang="en-US" sz="2800" dirty="0"/>
              <a:t>)</a:t>
            </a:r>
          </a:p>
          <a:p>
            <a:r>
              <a:rPr lang="en-US" altLang="en-US" sz="2800" dirty="0"/>
              <a:t>Registration required, subject to inspection</a:t>
            </a:r>
          </a:p>
          <a:p>
            <a:r>
              <a:rPr lang="en-US" altLang="en-US" sz="2800" dirty="0"/>
              <a:t>Designated licensed physician responsible</a:t>
            </a:r>
          </a:p>
          <a:p>
            <a:pPr lvl="1"/>
            <a:r>
              <a:rPr lang="en-US" altLang="en-US" sz="2400" dirty="0"/>
              <a:t>Report # of patients, subject to safety and QA requirements</a:t>
            </a:r>
          </a:p>
          <a:p>
            <a:r>
              <a:rPr lang="en-US" altLang="en-US" sz="2800" dirty="0"/>
              <a:t>Must meet facility and physical operations requirements </a:t>
            </a:r>
          </a:p>
          <a:p>
            <a:r>
              <a:rPr lang="en-US" altLang="en-US" sz="2800" dirty="0"/>
              <a:t>Compliance with facility and physical operations</a:t>
            </a:r>
          </a:p>
          <a:p>
            <a:r>
              <a:rPr lang="en-US" altLang="en-US" sz="2800" dirty="0"/>
              <a:t>If found to have been involved with criminal activity 2x/6 month, it will be declared a public nuisance</a:t>
            </a:r>
          </a:p>
        </p:txBody>
      </p:sp>
    </p:spTree>
    <p:extLst>
      <p:ext uri="{BB962C8B-B14F-4D97-AF65-F5344CB8AC3E}">
        <p14:creationId xmlns:p14="http://schemas.microsoft.com/office/powerpoint/2010/main" val="16393909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US" altLang="en-US"/>
              <a:t>Self-Prescribing</a:t>
            </a:r>
          </a:p>
        </p:txBody>
      </p:sp>
      <p:sp>
        <p:nvSpPr>
          <p:cNvPr id="218115" name="Rectangle 3"/>
          <p:cNvSpPr>
            <a:spLocks noGrp="1" noChangeArrowheads="1"/>
          </p:cNvSpPr>
          <p:nvPr>
            <p:ph type="body" idx="1"/>
          </p:nvPr>
        </p:nvSpPr>
        <p:spPr/>
        <p:txBody>
          <a:bodyPr/>
          <a:lstStyle/>
          <a:p>
            <a:pPr>
              <a:lnSpc>
                <a:spcPct val="90000"/>
              </a:lnSpc>
              <a:buFontTx/>
              <a:buNone/>
            </a:pPr>
            <a:r>
              <a:rPr lang="en-US" altLang="en-US" dirty="0"/>
              <a:t>Dr. Dodo suffers from terrible headaches since Medical School. Dr. Dodo self-prescribed Vicodin #30 for his ailment. </a:t>
            </a:r>
          </a:p>
          <a:p>
            <a:pPr>
              <a:lnSpc>
                <a:spcPct val="90000"/>
              </a:lnSpc>
              <a:buFontTx/>
              <a:buNone/>
            </a:pPr>
            <a:r>
              <a:rPr lang="en-US" altLang="en-US" dirty="0"/>
              <a:t>Pharmacist </a:t>
            </a:r>
            <a:r>
              <a:rPr lang="en-US" altLang="en-US" dirty="0" err="1"/>
              <a:t>Deadpool</a:t>
            </a:r>
            <a:r>
              <a:rPr lang="en-US" altLang="en-US" dirty="0"/>
              <a:t> refused to fill it. Is he correct?</a:t>
            </a:r>
          </a:p>
          <a:p>
            <a:pPr>
              <a:lnSpc>
                <a:spcPct val="90000"/>
              </a:lnSpc>
            </a:pPr>
            <a:r>
              <a:rPr lang="en-US" altLang="en-US" dirty="0">
                <a:solidFill>
                  <a:schemeClr val="tx2"/>
                </a:solidFill>
              </a:rPr>
              <a:t>Is this in violation of Chapter 893?</a:t>
            </a:r>
          </a:p>
          <a:p>
            <a:pPr lvl="1">
              <a:lnSpc>
                <a:spcPct val="90000"/>
              </a:lnSpc>
            </a:pPr>
            <a:r>
              <a:rPr lang="en-US" altLang="en-US" dirty="0">
                <a:solidFill>
                  <a:schemeClr val="tx2"/>
                </a:solidFill>
              </a:rPr>
              <a:t>YES – see next slide</a:t>
            </a:r>
          </a:p>
          <a:p>
            <a:pPr marL="0" indent="0">
              <a:lnSpc>
                <a:spcPct val="90000"/>
              </a:lnSpc>
              <a:buNone/>
            </a:pPr>
            <a:endParaRPr lang="en-US" altLang="en-US" dirty="0">
              <a:solidFill>
                <a:schemeClr val="tx2"/>
              </a:solidFill>
            </a:endParaRPr>
          </a:p>
        </p:txBody>
      </p:sp>
    </p:spTree>
    <p:extLst>
      <p:ext uri="{BB962C8B-B14F-4D97-AF65-F5344CB8AC3E}">
        <p14:creationId xmlns:p14="http://schemas.microsoft.com/office/powerpoint/2010/main" val="15937652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noAutofit/>
          </a:bodyPr>
          <a:lstStyle/>
          <a:p>
            <a:r>
              <a:rPr lang="en-US" altLang="en-US" sz="3600" dirty="0">
                <a:latin typeface="+mn-lt"/>
              </a:rPr>
              <a:t>Grounds for Medical Disciplinary Action </a:t>
            </a:r>
            <a:br>
              <a:rPr lang="en-US" altLang="en-US" sz="3600" dirty="0">
                <a:latin typeface="+mn-lt"/>
              </a:rPr>
            </a:br>
            <a:r>
              <a:rPr lang="en-US" altLang="en-US" sz="3600" dirty="0">
                <a:latin typeface="+mn-lt"/>
              </a:rPr>
              <a:t>Fla. Stat. § </a:t>
            </a:r>
            <a:r>
              <a:rPr lang="en-US" altLang="en-US" sz="3600" dirty="0">
                <a:solidFill>
                  <a:schemeClr val="tx1"/>
                </a:solidFill>
                <a:latin typeface="+mn-lt"/>
              </a:rPr>
              <a:t>458.331(r)</a:t>
            </a:r>
            <a:r>
              <a:rPr lang="en-US" altLang="en-US" sz="3600" dirty="0">
                <a:latin typeface="+mn-lt"/>
              </a:rPr>
              <a:t> </a:t>
            </a:r>
          </a:p>
        </p:txBody>
      </p:sp>
      <p:sp>
        <p:nvSpPr>
          <p:cNvPr id="219139" name="Rectangle 3"/>
          <p:cNvSpPr>
            <a:spLocks noGrp="1" noChangeArrowheads="1"/>
          </p:cNvSpPr>
          <p:nvPr>
            <p:ph type="body" idx="1"/>
          </p:nvPr>
        </p:nvSpPr>
        <p:spPr>
          <a:xfrm>
            <a:off x="685800" y="2209800"/>
            <a:ext cx="7772400" cy="4114800"/>
          </a:xfrm>
        </p:spPr>
        <p:txBody>
          <a:bodyPr>
            <a:normAutofit lnSpcReduction="10000"/>
          </a:bodyPr>
          <a:lstStyle/>
          <a:p>
            <a:r>
              <a:rPr lang="en-US" altLang="en-US" sz="2800" dirty="0">
                <a:solidFill>
                  <a:srgbClr val="FF0000"/>
                </a:solidFill>
              </a:rPr>
              <a:t>Prescribing, dispensing, or administering any controlled substance by the physician to himself or herself, except one prescribed, dispensed, or administered to the physician by another practitioner authorized to prescribe, dispense, or administer medicinal drugs is grounds for denial of a license or disciplinary action</a:t>
            </a:r>
          </a:p>
          <a:p>
            <a:pPr lvl="1"/>
            <a:r>
              <a:rPr lang="en-US" altLang="en-US" sz="2400" dirty="0">
                <a:solidFill>
                  <a:srgbClr val="FF0000"/>
                </a:solidFill>
              </a:rPr>
              <a:t>No law prohibiting physician from prescribing non control medication to herself or himself, but it is not encouraged</a:t>
            </a:r>
          </a:p>
        </p:txBody>
      </p:sp>
    </p:spTree>
    <p:extLst>
      <p:ext uri="{BB962C8B-B14F-4D97-AF65-F5344CB8AC3E}">
        <p14:creationId xmlns:p14="http://schemas.microsoft.com/office/powerpoint/2010/main" val="32380252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381000" y="304800"/>
            <a:ext cx="8458200" cy="1143000"/>
          </a:xfrm>
        </p:spPr>
        <p:txBody>
          <a:bodyPr>
            <a:noAutofit/>
          </a:bodyPr>
          <a:lstStyle/>
          <a:p>
            <a:r>
              <a:rPr lang="en-US" altLang="en-US" sz="3600" dirty="0">
                <a:latin typeface="+mn-lt"/>
              </a:rPr>
              <a:t>Prescriptions for Obesity Drugs </a:t>
            </a:r>
            <a:br>
              <a:rPr lang="en-US" altLang="en-US" sz="3600" dirty="0">
                <a:latin typeface="+mn-lt"/>
              </a:rPr>
            </a:br>
            <a:r>
              <a:rPr lang="en-US" altLang="en-US" sz="3600" dirty="0">
                <a:latin typeface="+mn-lt"/>
              </a:rPr>
              <a:t>Fla. Admin. Code R. </a:t>
            </a:r>
            <a:r>
              <a:rPr lang="en-US" altLang="zh-CN" sz="3600" dirty="0">
                <a:solidFill>
                  <a:schemeClr val="tx1"/>
                </a:solidFill>
                <a:latin typeface="+mn-lt"/>
                <a:ea typeface="宋体" pitchFamily="2" charset="-122"/>
                <a:cs typeface="Times New Roman" pitchFamily="18" charset="0"/>
              </a:rPr>
              <a:t>64B8-9.012</a:t>
            </a:r>
            <a:r>
              <a:rPr lang="en-US" altLang="zh-CN" sz="3600" dirty="0">
                <a:latin typeface="+mn-lt"/>
                <a:ea typeface="宋体" pitchFamily="2" charset="-122"/>
              </a:rPr>
              <a:t> </a:t>
            </a:r>
            <a:endParaRPr lang="en-US" altLang="en-US" sz="3600" dirty="0">
              <a:latin typeface="+mn-lt"/>
            </a:endParaRPr>
          </a:p>
        </p:txBody>
      </p:sp>
      <p:sp>
        <p:nvSpPr>
          <p:cNvPr id="220163" name="Rectangle 3"/>
          <p:cNvSpPr>
            <a:spLocks noGrp="1" noChangeArrowheads="1"/>
          </p:cNvSpPr>
          <p:nvPr>
            <p:ph type="body" idx="1"/>
          </p:nvPr>
        </p:nvSpPr>
        <p:spPr>
          <a:xfrm>
            <a:off x="228600" y="1752600"/>
            <a:ext cx="8839200" cy="4114800"/>
          </a:xfrm>
        </p:spPr>
        <p:txBody>
          <a:bodyPr/>
          <a:lstStyle/>
          <a:p>
            <a:pPr>
              <a:lnSpc>
                <a:spcPct val="90000"/>
              </a:lnSpc>
            </a:pPr>
            <a:r>
              <a:rPr lang="en-US" altLang="zh-CN" sz="2400" dirty="0">
                <a:solidFill>
                  <a:srgbClr val="FF0000"/>
                </a:solidFill>
                <a:ea typeface="宋体" pitchFamily="2" charset="-122"/>
              </a:rPr>
              <a:t>Should only be performed by physicians qualified by training and experience to treat obesity </a:t>
            </a:r>
          </a:p>
          <a:p>
            <a:pPr>
              <a:lnSpc>
                <a:spcPct val="90000"/>
              </a:lnSpc>
            </a:pPr>
            <a:r>
              <a:rPr lang="en-US" altLang="zh-CN" sz="2400" dirty="0">
                <a:solidFill>
                  <a:srgbClr val="FF0000"/>
                </a:solidFill>
                <a:ea typeface="宋体" pitchFamily="2" charset="-122"/>
              </a:rPr>
              <a:t>An initial evaluation of the patient shall be conducted</a:t>
            </a:r>
          </a:p>
          <a:p>
            <a:pPr>
              <a:lnSpc>
                <a:spcPct val="90000"/>
              </a:lnSpc>
            </a:pPr>
            <a:r>
              <a:rPr lang="en-US" altLang="zh-CN" sz="2400" dirty="0">
                <a:solidFill>
                  <a:srgbClr val="FF0000"/>
                </a:solidFill>
                <a:ea typeface="宋体" pitchFamily="2" charset="-122"/>
              </a:rPr>
              <a:t>Prescriptions must be in writing and signed by the prescribing physician</a:t>
            </a:r>
          </a:p>
          <a:p>
            <a:pPr>
              <a:lnSpc>
                <a:spcPct val="90000"/>
              </a:lnSpc>
            </a:pPr>
            <a:r>
              <a:rPr lang="en-US" altLang="zh-CN" sz="2400" dirty="0">
                <a:solidFill>
                  <a:srgbClr val="FF0000"/>
                </a:solidFill>
                <a:ea typeface="宋体" pitchFamily="2" charset="-122"/>
              </a:rPr>
              <a:t>Initial prescriptions or orders of this type shall not be called into a pharmacy by the physician or by an agent of the physician</a:t>
            </a:r>
          </a:p>
          <a:p>
            <a:pPr>
              <a:lnSpc>
                <a:spcPct val="90000"/>
              </a:lnSpc>
            </a:pPr>
            <a:r>
              <a:rPr lang="en-US" altLang="zh-CN" sz="2400" dirty="0">
                <a:solidFill>
                  <a:srgbClr val="FF0000"/>
                </a:solidFill>
                <a:ea typeface="宋体" pitchFamily="2" charset="-122"/>
              </a:rPr>
              <a:t>Patients must undergo an in-person re-evaluation within 2 to 4 weeks of receiving a prescription</a:t>
            </a:r>
          </a:p>
          <a:p>
            <a:pPr>
              <a:lnSpc>
                <a:spcPct val="90000"/>
              </a:lnSpc>
            </a:pPr>
            <a:r>
              <a:rPr lang="en-US" altLang="zh-CN" sz="2400" dirty="0">
                <a:solidFill>
                  <a:srgbClr val="FF0000"/>
                </a:solidFill>
                <a:ea typeface="宋体" pitchFamily="2" charset="-122"/>
              </a:rPr>
              <a:t>Doctor must personally meet with the patient, maintain medical records, and obtain written informed consent</a:t>
            </a:r>
            <a:endParaRPr lang="en-US" altLang="en-US" sz="2400" dirty="0">
              <a:solidFill>
                <a:srgbClr val="FF0000"/>
              </a:solidFill>
              <a:cs typeface="Times New Roman" pitchFamily="18" charset="0"/>
            </a:endParaRPr>
          </a:p>
        </p:txBody>
      </p:sp>
    </p:spTree>
    <p:extLst>
      <p:ext uri="{BB962C8B-B14F-4D97-AF65-F5344CB8AC3E}">
        <p14:creationId xmlns:p14="http://schemas.microsoft.com/office/powerpoint/2010/main" val="241969594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381000" y="304800"/>
            <a:ext cx="8458200" cy="1143000"/>
          </a:xfrm>
        </p:spPr>
        <p:txBody>
          <a:bodyPr>
            <a:noAutofit/>
          </a:bodyPr>
          <a:lstStyle/>
          <a:p>
            <a:r>
              <a:rPr lang="en-US" altLang="en-US" sz="3600" dirty="0">
                <a:latin typeface="+mn-lt"/>
              </a:rPr>
              <a:t>Prescriptions for Obesity Drugs </a:t>
            </a:r>
            <a:br>
              <a:rPr lang="en-US" altLang="en-US" sz="3600" dirty="0">
                <a:latin typeface="+mn-lt"/>
              </a:rPr>
            </a:br>
            <a:r>
              <a:rPr lang="en-US" altLang="en-US" sz="3600" dirty="0">
                <a:latin typeface="+mn-lt"/>
              </a:rPr>
              <a:t>Fla. Admin. Code R. </a:t>
            </a:r>
            <a:r>
              <a:rPr lang="en-US" altLang="zh-CN" sz="3600" dirty="0">
                <a:solidFill>
                  <a:schemeClr val="tx1"/>
                </a:solidFill>
                <a:latin typeface="+mn-lt"/>
                <a:ea typeface="宋体" pitchFamily="2" charset="-122"/>
                <a:cs typeface="Times New Roman" pitchFamily="18" charset="0"/>
              </a:rPr>
              <a:t>64B8-9.012</a:t>
            </a:r>
            <a:r>
              <a:rPr lang="en-US" altLang="zh-CN" sz="3600" dirty="0">
                <a:latin typeface="+mn-lt"/>
                <a:ea typeface="宋体" pitchFamily="2" charset="-122"/>
              </a:rPr>
              <a:t> </a:t>
            </a:r>
            <a:endParaRPr lang="en-US" altLang="en-US" sz="3600" dirty="0">
              <a:latin typeface="+mn-lt"/>
            </a:endParaRPr>
          </a:p>
        </p:txBody>
      </p:sp>
      <p:sp>
        <p:nvSpPr>
          <p:cNvPr id="220163" name="Rectangle 3"/>
          <p:cNvSpPr>
            <a:spLocks noGrp="1" noChangeArrowheads="1"/>
          </p:cNvSpPr>
          <p:nvPr>
            <p:ph type="body" idx="1"/>
          </p:nvPr>
        </p:nvSpPr>
        <p:spPr>
          <a:xfrm>
            <a:off x="228600" y="1752600"/>
            <a:ext cx="8839200" cy="4572000"/>
          </a:xfrm>
        </p:spPr>
        <p:txBody>
          <a:bodyPr>
            <a:normAutofit fontScale="77500" lnSpcReduction="20000"/>
          </a:bodyPr>
          <a:lstStyle/>
          <a:p>
            <a:pPr marL="0" indent="0">
              <a:lnSpc>
                <a:spcPct val="90000"/>
              </a:lnSpc>
              <a:buNone/>
            </a:pPr>
            <a:r>
              <a:rPr lang="en-US" altLang="zh-CN" sz="2400" dirty="0">
                <a:ea typeface="宋体" pitchFamily="2" charset="-122"/>
              </a:rPr>
              <a:t>Drugs for obesity from DEA website</a:t>
            </a:r>
          </a:p>
          <a:p>
            <a:pPr>
              <a:lnSpc>
                <a:spcPct val="90000"/>
              </a:lnSpc>
            </a:pPr>
            <a:r>
              <a:rPr lang="en-US" altLang="zh-CN" sz="2400" dirty="0"/>
              <a:t>A number of drugs have been developed and marketed to replace amphetamines as appetite suppressants</a:t>
            </a:r>
            <a:endParaRPr lang="en-US" altLang="zh-CN" sz="2400" dirty="0">
              <a:ea typeface="宋体" pitchFamily="2" charset="-122"/>
            </a:endParaRPr>
          </a:p>
          <a:p>
            <a:pPr marL="0" indent="0">
              <a:lnSpc>
                <a:spcPct val="90000"/>
              </a:lnSpc>
              <a:buNone/>
            </a:pPr>
            <a:r>
              <a:rPr lang="en-US" altLang="en-US" sz="2400" dirty="0">
                <a:cs typeface="Times New Roman" pitchFamily="18" charset="0"/>
              </a:rPr>
              <a:t>Schedule III</a:t>
            </a:r>
          </a:p>
          <a:p>
            <a:pPr>
              <a:lnSpc>
                <a:spcPct val="90000"/>
              </a:lnSpc>
            </a:pPr>
            <a:r>
              <a:rPr lang="en-US" altLang="en-US" sz="2400" dirty="0" err="1">
                <a:cs typeface="Times New Roman" pitchFamily="18" charset="0"/>
              </a:rPr>
              <a:t>benzphetamine</a:t>
            </a:r>
            <a:r>
              <a:rPr lang="en-US" altLang="en-US" sz="2400" dirty="0">
                <a:cs typeface="Times New Roman" pitchFamily="18" charset="0"/>
              </a:rPr>
              <a:t> (</a:t>
            </a:r>
            <a:r>
              <a:rPr lang="en-US" altLang="en-US" sz="2400" dirty="0" err="1">
                <a:cs typeface="Times New Roman" pitchFamily="18" charset="0"/>
              </a:rPr>
              <a:t>Didrex</a:t>
            </a:r>
            <a:r>
              <a:rPr lang="en-US" altLang="en-US" sz="2400" dirty="0">
                <a:cs typeface="Times New Roman" pitchFamily="18" charset="0"/>
              </a:rPr>
              <a:t>®)</a:t>
            </a:r>
          </a:p>
          <a:p>
            <a:pPr>
              <a:lnSpc>
                <a:spcPct val="90000"/>
              </a:lnSpc>
            </a:pPr>
            <a:r>
              <a:rPr lang="en-US" altLang="en-US" sz="2400" dirty="0" err="1">
                <a:cs typeface="Times New Roman" pitchFamily="18" charset="0"/>
              </a:rPr>
              <a:t>phendimetrazine</a:t>
            </a:r>
            <a:r>
              <a:rPr lang="en-US" altLang="en-US" sz="2400" dirty="0">
                <a:cs typeface="Times New Roman" pitchFamily="18" charset="0"/>
              </a:rPr>
              <a:t> (</a:t>
            </a:r>
            <a:r>
              <a:rPr lang="en-US" altLang="en-US" sz="2400" dirty="0" err="1">
                <a:cs typeface="Times New Roman" pitchFamily="18" charset="0"/>
              </a:rPr>
              <a:t>Bontril</a:t>
            </a:r>
            <a:r>
              <a:rPr lang="en-US" altLang="en-US" sz="2400" dirty="0">
                <a:cs typeface="Times New Roman" pitchFamily="18" charset="0"/>
              </a:rPr>
              <a:t>®, Prelu-27®), </a:t>
            </a:r>
          </a:p>
          <a:p>
            <a:pPr>
              <a:lnSpc>
                <a:spcPct val="90000"/>
              </a:lnSpc>
            </a:pPr>
            <a:endParaRPr lang="en-US" altLang="en-US" sz="2400" dirty="0">
              <a:cs typeface="Times New Roman" pitchFamily="18" charset="0"/>
            </a:endParaRPr>
          </a:p>
          <a:p>
            <a:pPr marL="0" indent="0">
              <a:lnSpc>
                <a:spcPct val="90000"/>
              </a:lnSpc>
              <a:buNone/>
            </a:pPr>
            <a:r>
              <a:rPr lang="en-US" altLang="en-US" sz="2400" dirty="0">
                <a:solidFill>
                  <a:srgbClr val="FF0000"/>
                </a:solidFill>
                <a:cs typeface="Times New Roman" pitchFamily="18" charset="0"/>
              </a:rPr>
              <a:t>Schedule IV</a:t>
            </a:r>
          </a:p>
          <a:p>
            <a:pPr>
              <a:lnSpc>
                <a:spcPct val="90000"/>
              </a:lnSpc>
            </a:pPr>
            <a:r>
              <a:rPr lang="en-US" altLang="en-US" sz="2400" dirty="0" err="1">
                <a:cs typeface="Times New Roman" pitchFamily="18" charset="0"/>
              </a:rPr>
              <a:t>diethylproprion</a:t>
            </a:r>
            <a:r>
              <a:rPr lang="en-US" altLang="en-US" sz="2400" dirty="0">
                <a:cs typeface="Times New Roman" pitchFamily="18" charset="0"/>
              </a:rPr>
              <a:t> (</a:t>
            </a:r>
            <a:r>
              <a:rPr lang="en-US" altLang="en-US" sz="2400" dirty="0" err="1">
                <a:cs typeface="Times New Roman" pitchFamily="18" charset="0"/>
              </a:rPr>
              <a:t>Tenuate</a:t>
            </a:r>
            <a:r>
              <a:rPr lang="en-US" altLang="en-US" sz="2400" dirty="0">
                <a:cs typeface="Times New Roman" pitchFamily="18" charset="0"/>
              </a:rPr>
              <a:t>®, </a:t>
            </a:r>
            <a:r>
              <a:rPr lang="en-US" altLang="en-US" sz="2400" dirty="0" err="1">
                <a:cs typeface="Times New Roman" pitchFamily="18" charset="0"/>
              </a:rPr>
              <a:t>Tepanil</a:t>
            </a:r>
            <a:r>
              <a:rPr lang="en-US" altLang="en-US" sz="2400" dirty="0">
                <a:cs typeface="Times New Roman" pitchFamily="18" charset="0"/>
              </a:rPr>
              <a:t>®)</a:t>
            </a:r>
          </a:p>
          <a:p>
            <a:pPr>
              <a:lnSpc>
                <a:spcPct val="90000"/>
              </a:lnSpc>
            </a:pPr>
            <a:r>
              <a:rPr lang="en-US" altLang="en-US" sz="2400" dirty="0" err="1">
                <a:cs typeface="Times New Roman" pitchFamily="18" charset="0"/>
              </a:rPr>
              <a:t>mazindol</a:t>
            </a:r>
            <a:r>
              <a:rPr lang="en-US" altLang="en-US" sz="2400" dirty="0">
                <a:cs typeface="Times New Roman" pitchFamily="18" charset="0"/>
              </a:rPr>
              <a:t> (</a:t>
            </a:r>
            <a:r>
              <a:rPr lang="en-US" altLang="en-US" sz="2400" dirty="0" err="1">
                <a:cs typeface="Times New Roman" pitchFamily="18" charset="0"/>
              </a:rPr>
              <a:t>Sanorex</a:t>
            </a:r>
            <a:r>
              <a:rPr lang="en-US" altLang="en-US" sz="2400" dirty="0">
                <a:cs typeface="Times New Roman" pitchFamily="18" charset="0"/>
              </a:rPr>
              <a:t>®, </a:t>
            </a:r>
            <a:r>
              <a:rPr lang="en-US" altLang="en-US" sz="2400" dirty="0" err="1">
                <a:cs typeface="Times New Roman" pitchFamily="18" charset="0"/>
              </a:rPr>
              <a:t>Mazanor</a:t>
            </a:r>
            <a:r>
              <a:rPr lang="en-US" altLang="en-US" sz="2400" dirty="0">
                <a:cs typeface="Times New Roman" pitchFamily="18" charset="0"/>
              </a:rPr>
              <a:t>®)</a:t>
            </a:r>
          </a:p>
          <a:p>
            <a:pPr>
              <a:lnSpc>
                <a:spcPct val="90000"/>
              </a:lnSpc>
            </a:pPr>
            <a:r>
              <a:rPr lang="en-US" altLang="en-US" sz="2400" dirty="0">
                <a:solidFill>
                  <a:srgbClr val="FF0000"/>
                </a:solidFill>
                <a:cs typeface="Times New Roman" pitchFamily="18" charset="0"/>
              </a:rPr>
              <a:t>phentermine (</a:t>
            </a:r>
            <a:r>
              <a:rPr lang="en-US" altLang="en-US" sz="2400" dirty="0" err="1">
                <a:solidFill>
                  <a:srgbClr val="FF0000"/>
                </a:solidFill>
                <a:cs typeface="Times New Roman" pitchFamily="18" charset="0"/>
              </a:rPr>
              <a:t>lonamin</a:t>
            </a:r>
            <a:r>
              <a:rPr lang="en-US" altLang="en-US" sz="2400" dirty="0">
                <a:solidFill>
                  <a:srgbClr val="FF0000"/>
                </a:solidFill>
                <a:cs typeface="Times New Roman" pitchFamily="18" charset="0"/>
              </a:rPr>
              <a:t>®, </a:t>
            </a:r>
            <a:r>
              <a:rPr lang="en-US" altLang="en-US" sz="2400" dirty="0" err="1">
                <a:solidFill>
                  <a:srgbClr val="FF0000"/>
                </a:solidFill>
                <a:cs typeface="Times New Roman" pitchFamily="18" charset="0"/>
              </a:rPr>
              <a:t>Fastin</a:t>
            </a:r>
            <a:r>
              <a:rPr lang="en-US" altLang="en-US" sz="2400" dirty="0">
                <a:solidFill>
                  <a:srgbClr val="FF0000"/>
                </a:solidFill>
                <a:cs typeface="Times New Roman" pitchFamily="18" charset="0"/>
              </a:rPr>
              <a:t>®, </a:t>
            </a:r>
            <a:r>
              <a:rPr lang="en-US" altLang="en-US" sz="2400" dirty="0" err="1">
                <a:solidFill>
                  <a:srgbClr val="FF0000"/>
                </a:solidFill>
                <a:cs typeface="Times New Roman" pitchFamily="18" charset="0"/>
              </a:rPr>
              <a:t>Adipex</a:t>
            </a:r>
            <a:r>
              <a:rPr lang="en-US" altLang="en-US" sz="2400" dirty="0">
                <a:solidFill>
                  <a:srgbClr val="FF0000"/>
                </a:solidFill>
                <a:cs typeface="Times New Roman" pitchFamily="18" charset="0"/>
              </a:rPr>
              <a:t>®)</a:t>
            </a:r>
          </a:p>
          <a:p>
            <a:pPr>
              <a:lnSpc>
                <a:spcPct val="90000"/>
              </a:lnSpc>
            </a:pPr>
            <a:endParaRPr lang="en-US" altLang="en-US" sz="2400" dirty="0">
              <a:solidFill>
                <a:srgbClr val="FF0000"/>
              </a:solidFill>
              <a:cs typeface="Times New Roman" pitchFamily="18" charset="0"/>
            </a:endParaRPr>
          </a:p>
          <a:p>
            <a:pPr>
              <a:lnSpc>
                <a:spcPct val="90000"/>
              </a:lnSpc>
            </a:pPr>
            <a:r>
              <a:rPr lang="en-US" altLang="en-US" sz="2400" dirty="0">
                <a:solidFill>
                  <a:srgbClr val="FF0000"/>
                </a:solidFill>
                <a:cs typeface="Times New Roman" pitchFamily="18" charset="0"/>
              </a:rPr>
              <a:t>Of these diet pills, phentermine is the most widely prescribed and most frequently encountered on the illicit market</a:t>
            </a:r>
          </a:p>
          <a:p>
            <a:pPr>
              <a:lnSpc>
                <a:spcPct val="90000"/>
              </a:lnSpc>
            </a:pPr>
            <a:endParaRPr lang="en-US" altLang="en-US" sz="2400" dirty="0">
              <a:cs typeface="Times New Roman" pitchFamily="18" charset="0"/>
            </a:endParaRPr>
          </a:p>
          <a:p>
            <a:pPr>
              <a:lnSpc>
                <a:spcPct val="90000"/>
              </a:lnSpc>
            </a:pPr>
            <a:r>
              <a:rPr lang="en-US" altLang="en-US" sz="2400" dirty="0">
                <a:cs typeface="Times New Roman" pitchFamily="18" charset="0"/>
              </a:rPr>
              <a:t>Two Schedule IV anorectics often used in combination with phentermine (</a:t>
            </a:r>
            <a:r>
              <a:rPr lang="en-US" altLang="en-US" sz="2400" dirty="0" err="1">
                <a:cs typeface="Times New Roman" pitchFamily="18" charset="0"/>
              </a:rPr>
              <a:t>phen</a:t>
            </a:r>
            <a:r>
              <a:rPr lang="en-US" altLang="en-US" sz="2400" dirty="0">
                <a:cs typeface="Times New Roman" pitchFamily="18" charset="0"/>
              </a:rPr>
              <a:t>-fen combo), </a:t>
            </a:r>
            <a:r>
              <a:rPr lang="en-US" altLang="en-US" sz="2400" dirty="0" err="1">
                <a:cs typeface="Times New Roman" pitchFamily="18" charset="0"/>
              </a:rPr>
              <a:t>fenfluramine</a:t>
            </a:r>
            <a:r>
              <a:rPr lang="en-US" altLang="en-US" sz="2400" dirty="0">
                <a:cs typeface="Times New Roman" pitchFamily="18" charset="0"/>
              </a:rPr>
              <a:t> and dexfenfluramine, were removed from the U.S. market due to heart valve problems.</a:t>
            </a:r>
          </a:p>
        </p:txBody>
      </p:sp>
    </p:spTree>
    <p:extLst>
      <p:ext uri="{BB962C8B-B14F-4D97-AF65-F5344CB8AC3E}">
        <p14:creationId xmlns:p14="http://schemas.microsoft.com/office/powerpoint/2010/main" val="1712857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685800" y="457200"/>
            <a:ext cx="7543800" cy="857250"/>
          </a:xfrm>
        </p:spPr>
        <p:txBody>
          <a:bodyPr>
            <a:normAutofit fontScale="90000"/>
          </a:bodyPr>
          <a:lstStyle/>
          <a:p>
            <a:r>
              <a:rPr lang="en-US" altLang="en-US" dirty="0"/>
              <a:t>Disciplinary Action Examples</a:t>
            </a:r>
            <a:br>
              <a:rPr lang="en-US" altLang="en-US" dirty="0"/>
            </a:br>
            <a:r>
              <a:rPr lang="en-US" altLang="zh-CN" sz="1200" dirty="0">
                <a:latin typeface="Arial" charset="0"/>
                <a:ea typeface="宋体" pitchFamily="2" charset="-122"/>
              </a:rPr>
              <a:t>64B16-30.001</a:t>
            </a:r>
            <a:endParaRPr lang="en-US" altLang="en-US" sz="1200" dirty="0">
              <a:latin typeface="Arial" charset="0"/>
              <a:ea typeface="宋体" pitchFamily="2" charset="-122"/>
            </a:endParaRPr>
          </a:p>
        </p:txBody>
      </p:sp>
      <p:sp>
        <p:nvSpPr>
          <p:cNvPr id="179203" name="Rectangle 3"/>
          <p:cNvSpPr>
            <a:spLocks noGrp="1" noChangeArrowheads="1"/>
          </p:cNvSpPr>
          <p:nvPr>
            <p:ph type="body" idx="1"/>
          </p:nvPr>
        </p:nvSpPr>
        <p:spPr>
          <a:xfrm>
            <a:off x="304800" y="1314450"/>
            <a:ext cx="8534400" cy="5238750"/>
          </a:xfrm>
        </p:spPr>
        <p:txBody>
          <a:bodyPr>
            <a:normAutofit/>
          </a:bodyPr>
          <a:lstStyle/>
          <a:p>
            <a:pPr marL="0" indent="0">
              <a:buNone/>
            </a:pPr>
            <a:r>
              <a:rPr lang="en-US" altLang="en-US" sz="1050" dirty="0">
                <a:cs typeface="Times New Roman" pitchFamily="18" charset="0"/>
              </a:rPr>
              <a:t>Violating Chapter 456.072</a:t>
            </a:r>
          </a:p>
          <a:p>
            <a:r>
              <a:rPr lang="en-US" altLang="en-US" sz="1050" dirty="0">
                <a:cs typeface="Times New Roman" pitchFamily="18" charset="0"/>
              </a:rPr>
              <a:t>Making or filing a report which the licensee knows to be false, intentionally or negligently failing to file a report or record required by state or federal law, or willfully impeding or obstructing another person to do so. Such reports or records shall include only those that are signed in the capacity of a licensee</a:t>
            </a:r>
          </a:p>
          <a:p>
            <a:r>
              <a:rPr lang="en-US" altLang="en-US" sz="1050" dirty="0">
                <a:cs typeface="Times New Roman" pitchFamily="18" charset="0"/>
              </a:rPr>
              <a:t>Making deceptive, untrue, or fraudulent representations in or related to the practice of a profession or employing a trick or a scheme in or related to the practice of a profession</a:t>
            </a:r>
          </a:p>
          <a:p>
            <a:r>
              <a:rPr lang="en-US" altLang="en-US" sz="1050" dirty="0">
                <a:cs typeface="Times New Roman" pitchFamily="18" charset="0"/>
              </a:rPr>
              <a:t>Exercising influence on the patient or client for the purpose of financial gain of the licensee or a third party</a:t>
            </a:r>
          </a:p>
          <a:p>
            <a:r>
              <a:rPr lang="en-US" altLang="en-US" sz="1050" dirty="0">
                <a:cs typeface="Times New Roman" pitchFamily="18" charset="0"/>
              </a:rPr>
              <a:t>Practicing or offering to practice beyond the scope permitted by law or accepting and performing professional responsibilities the licensee knows, or has reason to know, the licensee is not competent to perform</a:t>
            </a:r>
          </a:p>
          <a:p>
            <a:r>
              <a:rPr lang="en-US" altLang="en-US" sz="1050" dirty="0">
                <a:cs typeface="Times New Roman" pitchFamily="18" charset="0"/>
              </a:rPr>
              <a:t>Delegating or contracting for the performance of professional responsibilities by a person when the licensee delegating or contracting for performance of such responsibilities knows, or has reason to know, such person is not qualified by training, experience, and authorization when required to perform them</a:t>
            </a:r>
          </a:p>
          <a:p>
            <a:r>
              <a:rPr lang="en-US" altLang="en-US" sz="1050" dirty="0">
                <a:cs typeface="Times New Roman" pitchFamily="18" charset="0"/>
              </a:rPr>
              <a:t>Violating any provision of Chapter 456, F.S., the applicable professional practice act, a rule of the Department or the Board, or a lawful order of the Department or the Board, or failing to comply with a lawfully issued subpoena of the Department</a:t>
            </a:r>
          </a:p>
          <a:p>
            <a:r>
              <a:rPr lang="en-US" altLang="en-US" sz="1050" dirty="0">
                <a:cs typeface="Times New Roman" pitchFamily="18" charset="0"/>
              </a:rPr>
              <a:t>Improperly interfering with an investigation or inspection authorized by statute, or with any disciplinary proceeding</a:t>
            </a:r>
          </a:p>
          <a:p>
            <a:r>
              <a:rPr lang="en-US" altLang="en-US" sz="1050" dirty="0">
                <a:cs typeface="Times New Roman" pitchFamily="18" charset="0"/>
              </a:rPr>
              <a:t>. Engaging or attempting to engage in sexual misconduct as defined and prohibited in Section 456.063</a:t>
            </a:r>
          </a:p>
          <a:p>
            <a:r>
              <a:rPr lang="en-US" sz="900" dirty="0"/>
              <a:t>Being unable to practice with reasonable skill and safety by reason of illness or use of alcohol, drugs, narcotics, chemicals, or as a result of any mental or physical condition (board has authority to issue order to compel examination)</a:t>
            </a:r>
          </a:p>
          <a:p>
            <a:r>
              <a:rPr lang="en-US" altLang="en-US" sz="1050" dirty="0">
                <a:solidFill>
                  <a:srgbClr val="FF0000"/>
                </a:solidFill>
                <a:cs typeface="Times New Roman" pitchFamily="18" charset="0"/>
              </a:rPr>
              <a:t>Failing to report to the Board, or the Department if there is no Board, in writing within 30 days after the licensee has been convicted or found guilty of, or entered a plea of nolo contendere to, regardless of adjudication, a crime in any jurisdiction</a:t>
            </a:r>
          </a:p>
          <a:p>
            <a:r>
              <a:rPr lang="en-US" altLang="en-US" sz="1050" dirty="0">
                <a:cs typeface="Times New Roman" pitchFamily="18" charset="0"/>
              </a:rPr>
              <a:t>Testing positive for any drug, as defined in Section 112.0455, F.S., on any confirmed </a:t>
            </a:r>
            <a:r>
              <a:rPr lang="en-US" altLang="en-US" sz="1050" dirty="0" err="1">
                <a:cs typeface="Times New Roman" pitchFamily="18" charset="0"/>
              </a:rPr>
              <a:t>preemployment</a:t>
            </a:r>
            <a:r>
              <a:rPr lang="en-US" altLang="en-US" sz="1050" dirty="0">
                <a:cs typeface="Times New Roman" pitchFamily="18" charset="0"/>
              </a:rPr>
              <a:t> or employer ordered drug screening when the practitioner does not have a lawful prescription and legitimate medical reason for using such drug</a:t>
            </a:r>
          </a:p>
          <a:p>
            <a:r>
              <a:rPr lang="en-US" altLang="en-US" sz="1050" dirty="0">
                <a:cs typeface="Times New Roman" pitchFamily="18" charset="0"/>
              </a:rPr>
              <a:t>Being terminated from, or failing to successfully complete, an impaired practitioners treatment program</a:t>
            </a:r>
          </a:p>
          <a:p>
            <a:r>
              <a:rPr lang="en-US" altLang="en-US" sz="1050" dirty="0">
                <a:cs typeface="Times New Roman" pitchFamily="18" charset="0"/>
              </a:rPr>
              <a:t>Being convicted of, or entering a plea of guilty or nolo contendere to, any misdemeanor or felony, regardless of adjudication relating to the Medicaid program</a:t>
            </a:r>
          </a:p>
          <a:p>
            <a:r>
              <a:rPr lang="en-US" altLang="en-US" sz="1050" dirty="0">
                <a:cs typeface="Times New Roman" pitchFamily="18" charset="0"/>
              </a:rPr>
              <a:t>Failing to remit the sum owed to the state for overpayment from the Medicaid program pursuant to a final order, judgment, or settlement</a:t>
            </a:r>
          </a:p>
          <a:p>
            <a:pPr lvl="1"/>
            <a:endParaRPr lang="en-US" altLang="en-US" sz="1500" dirty="0">
              <a:cs typeface="Times New Roman" pitchFamily="18" charset="0"/>
            </a:endParaRPr>
          </a:p>
          <a:p>
            <a:pPr lvl="1"/>
            <a:endParaRPr lang="en-US" altLang="en-US" sz="1500" dirty="0">
              <a:cs typeface="Times New Roman" pitchFamily="18" charset="0"/>
            </a:endParaRPr>
          </a:p>
          <a:p>
            <a:pPr lvl="1"/>
            <a:endParaRPr lang="en-US" altLang="en-US" sz="1500" dirty="0">
              <a:cs typeface="Times New Roman" pitchFamily="18" charset="0"/>
            </a:endParaRPr>
          </a:p>
        </p:txBody>
      </p:sp>
    </p:spTree>
    <p:extLst>
      <p:ext uri="{BB962C8B-B14F-4D97-AF65-F5344CB8AC3E}">
        <p14:creationId xmlns:p14="http://schemas.microsoft.com/office/powerpoint/2010/main" val="250214428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685800" y="609600"/>
            <a:ext cx="8001000" cy="1143000"/>
          </a:xfrm>
        </p:spPr>
        <p:txBody>
          <a:bodyPr/>
          <a:lstStyle/>
          <a:p>
            <a:r>
              <a:rPr lang="en-US" altLang="en-US" dirty="0"/>
              <a:t>Prescribing for Others is Okay</a:t>
            </a:r>
          </a:p>
        </p:txBody>
      </p:sp>
      <p:sp>
        <p:nvSpPr>
          <p:cNvPr id="221187" name="Rectangle 3"/>
          <p:cNvSpPr>
            <a:spLocks noGrp="1" noChangeArrowheads="1"/>
          </p:cNvSpPr>
          <p:nvPr>
            <p:ph type="body" idx="1"/>
          </p:nvPr>
        </p:nvSpPr>
        <p:spPr/>
        <p:txBody>
          <a:bodyPr/>
          <a:lstStyle/>
          <a:p>
            <a:r>
              <a:rPr lang="en-US" altLang="en-US" dirty="0">
                <a:solidFill>
                  <a:srgbClr val="FF0000"/>
                </a:solidFill>
              </a:rPr>
              <a:t>Dr. Dodo prescribes for his children and sister</a:t>
            </a:r>
          </a:p>
          <a:p>
            <a:r>
              <a:rPr lang="en-US" altLang="en-US" dirty="0">
                <a:solidFill>
                  <a:srgbClr val="FF0000"/>
                </a:solidFill>
              </a:rPr>
              <a:t>Is this allowed?</a:t>
            </a:r>
          </a:p>
          <a:p>
            <a:pPr lvl="1"/>
            <a:r>
              <a:rPr lang="en-US" altLang="en-US" dirty="0">
                <a:solidFill>
                  <a:srgbClr val="FF0000"/>
                </a:solidFill>
              </a:rPr>
              <a:t>Yes, prescribing for family is allowed</a:t>
            </a:r>
          </a:p>
          <a:p>
            <a:pPr lvl="2"/>
            <a:r>
              <a:rPr lang="en-US" altLang="en-US" sz="1100" dirty="0">
                <a:solidFill>
                  <a:srgbClr val="FF0000"/>
                </a:solidFill>
              </a:rPr>
              <a:t>Florida Board of Medicine link: </a:t>
            </a:r>
            <a:r>
              <a:rPr lang="en-US" altLang="en-US" sz="1100" dirty="0">
                <a:solidFill>
                  <a:srgbClr val="FF0000"/>
                </a:solidFill>
                <a:hlinkClick r:id="rId2"/>
              </a:rPr>
              <a:t>http://flboardofmedicine.gov/help-center/can-a-physician-prescribe-to-family-members/</a:t>
            </a:r>
            <a:endParaRPr lang="en-US" altLang="en-US" sz="1100" dirty="0">
              <a:solidFill>
                <a:srgbClr val="FF0000"/>
              </a:solidFill>
            </a:endParaRPr>
          </a:p>
          <a:p>
            <a:pPr lvl="1"/>
            <a:r>
              <a:rPr lang="en-US" altLang="en-US" dirty="0">
                <a:solidFill>
                  <a:srgbClr val="FF0000"/>
                </a:solidFill>
              </a:rPr>
              <a:t>But the physician must document in chart</a:t>
            </a:r>
          </a:p>
        </p:txBody>
      </p:sp>
    </p:spTree>
    <p:extLst>
      <p:ext uri="{BB962C8B-B14F-4D97-AF65-F5344CB8AC3E}">
        <p14:creationId xmlns:p14="http://schemas.microsoft.com/office/powerpoint/2010/main" val="29882160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685800" y="228600"/>
            <a:ext cx="7772400" cy="685800"/>
          </a:xfrm>
        </p:spPr>
        <p:txBody>
          <a:bodyPr>
            <a:normAutofit fontScale="90000"/>
          </a:bodyPr>
          <a:lstStyle/>
          <a:p>
            <a:r>
              <a:rPr lang="en-US" altLang="en-US" sz="3600" dirty="0"/>
              <a:t>Prescription Drug Monitoring Program </a:t>
            </a:r>
            <a:br>
              <a:rPr lang="en-US" altLang="en-US" sz="3600" dirty="0"/>
            </a:br>
            <a:r>
              <a:rPr lang="en-US" altLang="en-US" sz="2400" dirty="0"/>
              <a:t>Fla. Stat. § </a:t>
            </a:r>
            <a:r>
              <a:rPr lang="en-US" altLang="en-US" sz="2400" dirty="0">
                <a:solidFill>
                  <a:schemeClr val="tx1"/>
                </a:solidFill>
                <a:latin typeface="Arial" charset="0"/>
              </a:rPr>
              <a:t>893.055</a:t>
            </a:r>
            <a:endParaRPr lang="en-US" altLang="en-US" dirty="0"/>
          </a:p>
        </p:txBody>
      </p:sp>
      <p:sp>
        <p:nvSpPr>
          <p:cNvPr id="223235" name="Rectangle 3"/>
          <p:cNvSpPr>
            <a:spLocks noGrp="1" noChangeArrowheads="1"/>
          </p:cNvSpPr>
          <p:nvPr>
            <p:ph type="body" idx="1"/>
          </p:nvPr>
        </p:nvSpPr>
        <p:spPr>
          <a:xfrm>
            <a:off x="381000" y="1219200"/>
            <a:ext cx="8153400" cy="5410200"/>
          </a:xfrm>
        </p:spPr>
        <p:txBody>
          <a:bodyPr>
            <a:normAutofit fontScale="77500" lnSpcReduction="20000"/>
          </a:bodyPr>
          <a:lstStyle/>
          <a:p>
            <a:r>
              <a:rPr lang="en-US" altLang="en-US" sz="2800" dirty="0">
                <a:solidFill>
                  <a:srgbClr val="FF0000"/>
                </a:solidFill>
              </a:rPr>
              <a:t>Florida’s PDMP is called E-FORCSE</a:t>
            </a:r>
          </a:p>
          <a:p>
            <a:pPr lvl="1"/>
            <a:r>
              <a:rPr lang="en-US" sz="2400" dirty="0">
                <a:solidFill>
                  <a:srgbClr val="FF0000"/>
                </a:solidFill>
              </a:rPr>
              <a:t>It is a database that collects and stores Schedule II, III, IV, and V controlled substance dispensing information </a:t>
            </a:r>
            <a:r>
              <a:rPr lang="en-US" sz="2400" dirty="0"/>
              <a:t>available to registered health care practitioners to help guide their decisions in prescribing and dispensing certain highly-abused prescription drugs</a:t>
            </a:r>
            <a:endParaRPr lang="en-US" altLang="en-US" sz="2400" dirty="0"/>
          </a:p>
          <a:p>
            <a:pPr lvl="1"/>
            <a:r>
              <a:rPr lang="en-US" altLang="en-US" sz="2400" dirty="0"/>
              <a:t>It has been active since 2011</a:t>
            </a:r>
          </a:p>
          <a:p>
            <a:r>
              <a:rPr lang="en-US" altLang="en-US" sz="2800" dirty="0">
                <a:solidFill>
                  <a:srgbClr val="FF0000"/>
                </a:solidFill>
              </a:rPr>
              <a:t>Pharmacist dispensing </a:t>
            </a:r>
            <a:r>
              <a:rPr lang="en-US" altLang="en-US" sz="2800" dirty="0"/>
              <a:t>is monitored information</a:t>
            </a:r>
          </a:p>
          <a:p>
            <a:r>
              <a:rPr lang="en-US" altLang="en-US" sz="2800" dirty="0">
                <a:solidFill>
                  <a:srgbClr val="FF0000"/>
                </a:solidFill>
              </a:rPr>
              <a:t>Physician prescribing </a:t>
            </a:r>
            <a:r>
              <a:rPr lang="en-US" altLang="en-US" sz="2800" dirty="0"/>
              <a:t>monitored</a:t>
            </a:r>
          </a:p>
          <a:p>
            <a:r>
              <a:rPr lang="en-US" altLang="en-US" sz="2800" dirty="0"/>
              <a:t>Department issues “ </a:t>
            </a:r>
            <a:r>
              <a:rPr lang="en-US" altLang="en-US" sz="2800" dirty="0">
                <a:solidFill>
                  <a:srgbClr val="FF0000"/>
                </a:solidFill>
              </a:rPr>
              <a:t>Patient Advisory Report</a:t>
            </a:r>
            <a:r>
              <a:rPr lang="en-US" altLang="en-US" sz="2800" dirty="0"/>
              <a:t>” PAR to pharmacist and physician upon request for Rx history of specific patient</a:t>
            </a:r>
          </a:p>
          <a:p>
            <a:pPr lvl="1"/>
            <a:r>
              <a:rPr lang="en-US" altLang="en-US" sz="2400" dirty="0"/>
              <a:t>PAR is considered PHI and subject to HIPAA</a:t>
            </a:r>
          </a:p>
          <a:p>
            <a:r>
              <a:rPr lang="en-US" altLang="en-US" sz="2800" dirty="0">
                <a:solidFill>
                  <a:srgbClr val="FF0000"/>
                </a:solidFill>
              </a:rPr>
              <a:t>Pursuant to the passage of House Bill 557, effective January 1, 2018, each time a controlled substance is dispensed to an individual, the controlled substance must be reported to the E-FORCSE database as soon thereafter as possible, but no later than the close of the next business day after the day the controlled substance is dispensed.</a:t>
            </a:r>
            <a:endParaRPr lang="en-US" altLang="en-US" sz="2800" dirty="0"/>
          </a:p>
        </p:txBody>
      </p:sp>
    </p:spTree>
    <p:extLst>
      <p:ext uri="{BB962C8B-B14F-4D97-AF65-F5344CB8AC3E}">
        <p14:creationId xmlns:p14="http://schemas.microsoft.com/office/powerpoint/2010/main" val="24250163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685800" y="457200"/>
            <a:ext cx="7772400" cy="1143000"/>
          </a:xfrm>
        </p:spPr>
        <p:txBody>
          <a:bodyPr>
            <a:normAutofit/>
          </a:bodyPr>
          <a:lstStyle/>
          <a:p>
            <a:r>
              <a:rPr lang="en-US" altLang="en-US" sz="3600" dirty="0"/>
              <a:t>Prescription Drug Monitoring Program </a:t>
            </a:r>
            <a:br>
              <a:rPr lang="en-US" altLang="en-US" dirty="0"/>
            </a:br>
            <a:r>
              <a:rPr lang="en-US" altLang="en-US" sz="2400" dirty="0"/>
              <a:t>Fla. Stat. § </a:t>
            </a:r>
            <a:r>
              <a:rPr lang="en-US" altLang="en-US" sz="2400" dirty="0">
                <a:latin typeface="Arial" charset="0"/>
              </a:rPr>
              <a:t>893.055</a:t>
            </a:r>
          </a:p>
        </p:txBody>
      </p:sp>
      <p:sp>
        <p:nvSpPr>
          <p:cNvPr id="224259" name="Rectangle 3"/>
          <p:cNvSpPr>
            <a:spLocks noGrp="1" noChangeArrowheads="1"/>
          </p:cNvSpPr>
          <p:nvPr>
            <p:ph type="body" idx="1"/>
          </p:nvPr>
        </p:nvSpPr>
        <p:spPr>
          <a:xfrm>
            <a:off x="381000" y="1676400"/>
            <a:ext cx="8153400" cy="4648200"/>
          </a:xfrm>
        </p:spPr>
        <p:txBody>
          <a:bodyPr>
            <a:normAutofit fontScale="92500" lnSpcReduction="10000"/>
          </a:bodyPr>
          <a:lstStyle/>
          <a:p>
            <a:pPr>
              <a:lnSpc>
                <a:spcPct val="90000"/>
              </a:lnSpc>
            </a:pPr>
            <a:r>
              <a:rPr lang="en-US" altLang="en-US" sz="2400" dirty="0"/>
              <a:t>Department of Health to issue an anonymous report to State officials annually</a:t>
            </a:r>
          </a:p>
          <a:p>
            <a:pPr>
              <a:lnSpc>
                <a:spcPct val="90000"/>
              </a:lnSpc>
            </a:pPr>
            <a:r>
              <a:rPr lang="en-US" altLang="en-US" sz="2400" dirty="0"/>
              <a:t>Funding from federal grants, private grants, and private funding</a:t>
            </a:r>
          </a:p>
          <a:p>
            <a:pPr lvl="1">
              <a:lnSpc>
                <a:spcPct val="90000"/>
              </a:lnSpc>
            </a:pPr>
            <a:r>
              <a:rPr lang="en-US" altLang="en-US" sz="1600" dirty="0"/>
              <a:t>The legislation that authorized the creation of E-FORCSE did not provide state funds to implement the program (but there was a one time appropriation of $500,000 in 2013-2014</a:t>
            </a:r>
          </a:p>
          <a:p>
            <a:pPr lvl="1">
              <a:lnSpc>
                <a:spcPct val="90000"/>
              </a:lnSpc>
            </a:pPr>
            <a:r>
              <a:rPr lang="en-US" altLang="en-US" sz="1600" dirty="0"/>
              <a:t>Florida law prohibits the use of funds provided by prescription drug manufacturers to implement the program</a:t>
            </a:r>
          </a:p>
          <a:p>
            <a:pPr lvl="1">
              <a:lnSpc>
                <a:spcPct val="90000"/>
              </a:lnSpc>
            </a:pPr>
            <a:r>
              <a:rPr lang="en-US" altLang="en-US" sz="1600" dirty="0"/>
              <a:t>It did authorize fundraising by a non-profit direct support organization (DSO), as well as through federal grants and other private funding sources</a:t>
            </a:r>
          </a:p>
          <a:p>
            <a:pPr>
              <a:lnSpc>
                <a:spcPct val="90000"/>
              </a:lnSpc>
            </a:pPr>
            <a:r>
              <a:rPr lang="en-US" altLang="en-US" sz="2400" dirty="0"/>
              <a:t>Valid ID or insurance adjudication required to dispense or else verify with doctor</a:t>
            </a:r>
          </a:p>
          <a:p>
            <a:pPr lvl="1">
              <a:lnSpc>
                <a:spcPct val="90000"/>
              </a:lnSpc>
            </a:pPr>
            <a:r>
              <a:rPr lang="en-US" altLang="en-US" sz="2400" dirty="0"/>
              <a:t>Community setting</a:t>
            </a:r>
          </a:p>
          <a:p>
            <a:pPr>
              <a:lnSpc>
                <a:spcPct val="90000"/>
              </a:lnSpc>
            </a:pPr>
            <a:r>
              <a:rPr lang="en-US" altLang="en-US" sz="2400" dirty="0"/>
              <a:t>Generally exempt from public records</a:t>
            </a:r>
          </a:p>
          <a:p>
            <a:pPr lvl="1">
              <a:lnSpc>
                <a:spcPct val="90000"/>
              </a:lnSpc>
            </a:pPr>
            <a:r>
              <a:rPr lang="en-US" altLang="en-US" sz="2000" dirty="0"/>
              <a:t>Access to: Attorney General Medicaid Fraud Team, Healthcare regulatory boards, law enforcement, patient’s legal guardian</a:t>
            </a:r>
          </a:p>
          <a:p>
            <a:pPr>
              <a:lnSpc>
                <a:spcPct val="90000"/>
              </a:lnSpc>
            </a:pPr>
            <a:r>
              <a:rPr lang="en-US" altLang="en-US" sz="2400" dirty="0"/>
              <a:t>A pharmacist acting in good faith is immune from administrative, civil, and criminal liability arising from the use of the information</a:t>
            </a:r>
          </a:p>
        </p:txBody>
      </p:sp>
      <p:sp>
        <p:nvSpPr>
          <p:cNvPr id="2" name="TextBox 1"/>
          <p:cNvSpPr txBox="1"/>
          <p:nvPr/>
        </p:nvSpPr>
        <p:spPr>
          <a:xfrm>
            <a:off x="228600" y="6506289"/>
            <a:ext cx="6590266" cy="246221"/>
          </a:xfrm>
          <a:prstGeom prst="rect">
            <a:avLst/>
          </a:prstGeom>
          <a:noFill/>
        </p:spPr>
        <p:txBody>
          <a:bodyPr wrap="none" rtlCol="0">
            <a:spAutoFit/>
          </a:bodyPr>
          <a:lstStyle/>
          <a:p>
            <a:r>
              <a:rPr lang="en-US" sz="1000" dirty="0"/>
              <a:t>http://www.floridahealth.gov/reports-and-data/e-forcse/practitioner-information/_documents/practitioner-fact-sheet.pdf</a:t>
            </a:r>
          </a:p>
        </p:txBody>
      </p:sp>
    </p:spTree>
    <p:extLst>
      <p:ext uri="{BB962C8B-B14F-4D97-AF65-F5344CB8AC3E}">
        <p14:creationId xmlns:p14="http://schemas.microsoft.com/office/powerpoint/2010/main" val="40810908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Must Report?</a:t>
            </a:r>
          </a:p>
        </p:txBody>
      </p:sp>
      <p:sp>
        <p:nvSpPr>
          <p:cNvPr id="3" name="Content Placeholder 2"/>
          <p:cNvSpPr>
            <a:spLocks noGrp="1"/>
          </p:cNvSpPr>
          <p:nvPr>
            <p:ph idx="1"/>
          </p:nvPr>
        </p:nvSpPr>
        <p:spPr/>
        <p:txBody>
          <a:bodyPr>
            <a:normAutofit/>
          </a:bodyPr>
          <a:lstStyle/>
          <a:p>
            <a:r>
              <a:rPr lang="en-US" dirty="0">
                <a:solidFill>
                  <a:srgbClr val="FF0000"/>
                </a:solidFill>
              </a:rPr>
              <a:t>Any health care practitioner who has </a:t>
            </a:r>
            <a:r>
              <a:rPr lang="en-US" u="sng" dirty="0">
                <a:solidFill>
                  <a:srgbClr val="FF0000"/>
                </a:solidFill>
              </a:rPr>
              <a:t>dispensed</a:t>
            </a:r>
            <a:r>
              <a:rPr lang="en-US" dirty="0">
                <a:solidFill>
                  <a:srgbClr val="FF0000"/>
                </a:solidFill>
              </a:rPr>
              <a:t> (not prescribed) a controlled substance in schedule II, III, IV, and V is required to report to the database</a:t>
            </a:r>
          </a:p>
          <a:p>
            <a:r>
              <a:rPr lang="en-US" dirty="0"/>
              <a:t>This includes:</a:t>
            </a:r>
          </a:p>
          <a:p>
            <a:pPr lvl="1"/>
            <a:r>
              <a:rPr lang="en-US" dirty="0">
                <a:solidFill>
                  <a:srgbClr val="FF0000"/>
                </a:solidFill>
              </a:rPr>
              <a:t>Pharmacies, including mail order and Internet pharmacies</a:t>
            </a:r>
          </a:p>
          <a:p>
            <a:pPr lvl="1"/>
            <a:r>
              <a:rPr lang="en-US" dirty="0">
                <a:solidFill>
                  <a:srgbClr val="FF0000"/>
                </a:solidFill>
              </a:rPr>
              <a:t>Health care practitioners</a:t>
            </a:r>
          </a:p>
          <a:p>
            <a:pPr lvl="2"/>
            <a:r>
              <a:rPr lang="en-US" dirty="0">
                <a:solidFill>
                  <a:srgbClr val="FF0000"/>
                </a:solidFill>
              </a:rPr>
              <a:t>Physicians (MD &amp; DO),  podiatrists, and dentists</a:t>
            </a:r>
          </a:p>
        </p:txBody>
      </p:sp>
    </p:spTree>
    <p:extLst>
      <p:ext uri="{BB962C8B-B14F-4D97-AF65-F5344CB8AC3E}">
        <p14:creationId xmlns:p14="http://schemas.microsoft.com/office/powerpoint/2010/main" val="386791072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Who must access the database</a:t>
            </a:r>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r>
              <a:rPr lang="en-US" dirty="0">
                <a:solidFill>
                  <a:srgbClr val="FF0000"/>
                </a:solidFill>
              </a:rPr>
              <a:t>As of July 1, 2018, each prescriber and dispenser or his or her designee has a duty to consult the PDMP system to review a patient’s controlled substance dispensing history each time a controlled substance is prescribed or dispensed to a patient age 16 or older unless a statutory exemption applies</a:t>
            </a:r>
          </a:p>
          <a:p>
            <a:pPr lvl="1"/>
            <a:r>
              <a:rPr lang="en-US" dirty="0">
                <a:solidFill>
                  <a:srgbClr val="FF0000"/>
                </a:solidFill>
              </a:rPr>
              <a:t>Statutory Exemptions Include: </a:t>
            </a:r>
          </a:p>
          <a:p>
            <a:pPr lvl="2"/>
            <a:r>
              <a:rPr lang="en-US" dirty="0">
                <a:solidFill>
                  <a:srgbClr val="FF0000"/>
                </a:solidFill>
              </a:rPr>
              <a:t>Prescribing or dispensing a </a:t>
            </a:r>
            <a:r>
              <a:rPr lang="en-US" dirty="0" err="1">
                <a:solidFill>
                  <a:srgbClr val="FF0000"/>
                </a:solidFill>
              </a:rPr>
              <a:t>nonopioid</a:t>
            </a:r>
            <a:r>
              <a:rPr lang="en-US" dirty="0">
                <a:solidFill>
                  <a:srgbClr val="FF0000"/>
                </a:solidFill>
              </a:rPr>
              <a:t> controlled substance listed in schedule V </a:t>
            </a:r>
          </a:p>
          <a:p>
            <a:pPr lvl="2"/>
            <a:r>
              <a:rPr lang="en-US" dirty="0">
                <a:solidFill>
                  <a:srgbClr val="FF0000"/>
                </a:solidFill>
              </a:rPr>
              <a:t>If the Department determines the system to be nonoperational</a:t>
            </a:r>
          </a:p>
          <a:p>
            <a:pPr lvl="2"/>
            <a:r>
              <a:rPr lang="en-US" dirty="0">
                <a:solidFill>
                  <a:srgbClr val="FF0000"/>
                </a:solidFill>
              </a:rPr>
              <a:t>If the prescriber or dispenser cannot access the system because there is a temporary technological or electrical failure</a:t>
            </a:r>
          </a:p>
          <a:p>
            <a:r>
              <a:rPr lang="en-US" dirty="0">
                <a:solidFill>
                  <a:srgbClr val="FF0000"/>
                </a:solidFill>
              </a:rPr>
              <a:t>Physicians and pharmacists are required by law to check the PDMP before prescribing or dispensing prescriptions</a:t>
            </a:r>
          </a:p>
          <a:p>
            <a:pPr lvl="1"/>
            <a:r>
              <a:rPr lang="en-US" dirty="0">
                <a:solidFill>
                  <a:srgbClr val="FF0000"/>
                </a:solidFill>
              </a:rPr>
              <a:t>Pharmacists were doing this anyways prior to the passage of the law and some physicians were as well</a:t>
            </a:r>
          </a:p>
          <a:p>
            <a:r>
              <a:rPr lang="en-US" dirty="0">
                <a:solidFill>
                  <a:srgbClr val="FF0000"/>
                </a:solidFill>
              </a:rPr>
              <a:t>If they do not check the database, the prescriber or dispenser must document in the patient’s medical record or prescription record the reason the system was not consulted and only a 3-day supply may be prescribed or dispensed to the patient.</a:t>
            </a:r>
          </a:p>
          <a:p>
            <a:r>
              <a:rPr lang="en-US" dirty="0">
                <a:solidFill>
                  <a:srgbClr val="FF0000"/>
                </a:solidFill>
              </a:rPr>
              <a:t>There is a penalty for not using the database:  The department shall issue a </a:t>
            </a:r>
            <a:r>
              <a:rPr lang="en-US" dirty="0" err="1">
                <a:solidFill>
                  <a:srgbClr val="FF0000"/>
                </a:solidFill>
              </a:rPr>
              <a:t>nondisciplinary</a:t>
            </a:r>
            <a:r>
              <a:rPr lang="en-US" dirty="0">
                <a:solidFill>
                  <a:srgbClr val="FF0000"/>
                </a:solidFill>
              </a:rPr>
              <a:t> citation to any prescriber or dispenser who fails to consult the PDMP system prior to prescribing or dispensing a controlled substance for an initial offense, but subsequent offenses are subject to disciplinary action</a:t>
            </a:r>
          </a:p>
        </p:txBody>
      </p:sp>
    </p:spTree>
    <p:extLst>
      <p:ext uri="{BB962C8B-B14F-4D97-AF65-F5344CB8AC3E}">
        <p14:creationId xmlns:p14="http://schemas.microsoft.com/office/powerpoint/2010/main" val="210763510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457200" y="274638"/>
            <a:ext cx="8229600" cy="411162"/>
          </a:xfrm>
        </p:spPr>
        <p:txBody>
          <a:bodyPr>
            <a:normAutofit fontScale="90000"/>
          </a:bodyPr>
          <a:lstStyle/>
          <a:p>
            <a:r>
              <a:rPr lang="en-US" altLang="en-US" dirty="0"/>
              <a:t>Pharmacy Reporting Requirements</a:t>
            </a:r>
          </a:p>
        </p:txBody>
      </p:sp>
      <p:sp>
        <p:nvSpPr>
          <p:cNvPr id="225283" name="Rectangle 3"/>
          <p:cNvSpPr>
            <a:spLocks noGrp="1" noChangeArrowheads="1"/>
          </p:cNvSpPr>
          <p:nvPr>
            <p:ph type="body" idx="1"/>
          </p:nvPr>
        </p:nvSpPr>
        <p:spPr>
          <a:xfrm>
            <a:off x="152400" y="914400"/>
            <a:ext cx="8839200" cy="5791200"/>
          </a:xfrm>
        </p:spPr>
        <p:txBody>
          <a:bodyPr>
            <a:normAutofit fontScale="62500" lnSpcReduction="20000"/>
          </a:bodyPr>
          <a:lstStyle/>
          <a:p>
            <a:pPr>
              <a:lnSpc>
                <a:spcPct val="90000"/>
              </a:lnSpc>
            </a:pPr>
            <a:r>
              <a:rPr lang="en-US" altLang="en-US" sz="2800" dirty="0"/>
              <a:t>Held to American Society for Automation in Pharmacy (ASAP) Standards</a:t>
            </a:r>
          </a:p>
          <a:p>
            <a:pPr>
              <a:lnSpc>
                <a:spcPct val="90000"/>
              </a:lnSpc>
            </a:pPr>
            <a:r>
              <a:rPr lang="en-US" altLang="en-US" sz="2800" dirty="0"/>
              <a:t>Upon dispensing, the following information must be reported into E-FORCSE electronically as soon thereafter as possible, but no later than the close of the next business day after the day the controlled substance is dispensed:</a:t>
            </a:r>
          </a:p>
          <a:p>
            <a:pPr>
              <a:lnSpc>
                <a:spcPct val="90000"/>
              </a:lnSpc>
            </a:pPr>
            <a:endParaRPr lang="en-US" altLang="en-US" sz="2800" dirty="0"/>
          </a:p>
          <a:p>
            <a:pPr lvl="1"/>
            <a:r>
              <a:rPr lang="en-US" sz="2400" dirty="0"/>
              <a:t>Name of the prescribing practitioner and the prescribing practitioner's federal Drug Enforcement Administration (DEA) number</a:t>
            </a:r>
          </a:p>
          <a:p>
            <a:pPr lvl="1"/>
            <a:r>
              <a:rPr lang="en-US" sz="2400" dirty="0"/>
              <a:t>Prescribing practitioner's National Provider Identification (NPI) number (or other appropriate identification number)</a:t>
            </a:r>
          </a:p>
          <a:p>
            <a:pPr lvl="1"/>
            <a:r>
              <a:rPr lang="en-US" sz="2400" dirty="0"/>
              <a:t>Date of the prescription</a:t>
            </a:r>
          </a:p>
          <a:p>
            <a:pPr lvl="1"/>
            <a:r>
              <a:rPr lang="en-US" sz="2400" dirty="0"/>
              <a:t>Date the prescription was filled/dispensed</a:t>
            </a:r>
          </a:p>
          <a:p>
            <a:pPr lvl="1"/>
            <a:r>
              <a:rPr lang="en-US" sz="2400" dirty="0"/>
              <a:t>Refill number</a:t>
            </a:r>
          </a:p>
          <a:p>
            <a:pPr lvl="1"/>
            <a:r>
              <a:rPr lang="en-US" sz="2400" dirty="0"/>
              <a:t>Patient's method of payment (private pay, Medicaid, Medicare, commercial insurance, military installations and Veterans Administration, workers compensation, Indian nation or other)</a:t>
            </a:r>
          </a:p>
          <a:p>
            <a:pPr lvl="1"/>
            <a:r>
              <a:rPr lang="en-US" sz="2400" dirty="0"/>
              <a:t>Patient's full name, address, date of birth and gender</a:t>
            </a:r>
          </a:p>
          <a:p>
            <a:pPr lvl="1"/>
            <a:r>
              <a:rPr lang="en-US" sz="2400" dirty="0"/>
              <a:t>Name, National Drug Control (NDC) number, quantity and strength of the controlled substance dispensed</a:t>
            </a:r>
          </a:p>
          <a:p>
            <a:pPr lvl="1"/>
            <a:r>
              <a:rPr lang="en-US" sz="2400" dirty="0"/>
              <a:t>Full name, DEA number and address of the pharmacy or other location from which a controlled substance was dispensed (if the controlled substance was dispensed by a practitioner other than a pharmacist, the practitioner's full name, DEA number, and address)</a:t>
            </a:r>
          </a:p>
          <a:p>
            <a:pPr lvl="1"/>
            <a:r>
              <a:rPr lang="en-US" sz="2400" dirty="0"/>
              <a:t>Name of the pharmacy or practitioner, other than a pharmacist, dispensing the controlled substance and the practitioner's NPI</a:t>
            </a:r>
          </a:p>
          <a:p>
            <a:pPr lvl="1"/>
            <a:r>
              <a:rPr lang="en-US" sz="2400" dirty="0"/>
              <a:t>Other appropriate identifying information as determined by Department of Health (DOH)</a:t>
            </a:r>
            <a:endParaRPr lang="en-US" altLang="en-US" sz="2400" dirty="0"/>
          </a:p>
        </p:txBody>
      </p:sp>
    </p:spTree>
    <p:extLst>
      <p:ext uri="{BB962C8B-B14F-4D97-AF65-F5344CB8AC3E}">
        <p14:creationId xmlns:p14="http://schemas.microsoft.com/office/powerpoint/2010/main" val="367225299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457200" y="274638"/>
            <a:ext cx="8229600" cy="411162"/>
          </a:xfrm>
        </p:spPr>
        <p:txBody>
          <a:bodyPr>
            <a:normAutofit fontScale="90000"/>
          </a:bodyPr>
          <a:lstStyle/>
          <a:p>
            <a:r>
              <a:rPr lang="en-US" altLang="en-US" dirty="0"/>
              <a:t>Pharmacy Reporting Requirements</a:t>
            </a:r>
          </a:p>
        </p:txBody>
      </p:sp>
      <p:sp>
        <p:nvSpPr>
          <p:cNvPr id="225283" name="Rectangle 3"/>
          <p:cNvSpPr>
            <a:spLocks noGrp="1" noChangeArrowheads="1"/>
          </p:cNvSpPr>
          <p:nvPr>
            <p:ph type="body" idx="1"/>
          </p:nvPr>
        </p:nvSpPr>
        <p:spPr>
          <a:xfrm>
            <a:off x="152400" y="914400"/>
            <a:ext cx="8839200" cy="5791200"/>
          </a:xfrm>
        </p:spPr>
        <p:txBody>
          <a:bodyPr>
            <a:normAutofit fontScale="92500"/>
          </a:bodyPr>
          <a:lstStyle/>
          <a:p>
            <a:pPr>
              <a:lnSpc>
                <a:spcPct val="90000"/>
              </a:lnSpc>
            </a:pPr>
            <a:r>
              <a:rPr lang="en-US" altLang="en-US" sz="2800" dirty="0"/>
              <a:t>Additional requirements under new law:</a:t>
            </a:r>
          </a:p>
          <a:p>
            <a:pPr>
              <a:lnSpc>
                <a:spcPct val="90000"/>
              </a:lnSpc>
            </a:pPr>
            <a:r>
              <a:rPr lang="en-US" altLang="en-US" sz="2800" dirty="0"/>
              <a:t>Effective July 1, 2018, pharmacies and other dispensers must begin reporting this information as well to the PDMP:</a:t>
            </a:r>
          </a:p>
          <a:p>
            <a:pPr>
              <a:lnSpc>
                <a:spcPct val="90000"/>
              </a:lnSpc>
            </a:pPr>
            <a:endParaRPr lang="en-US" altLang="en-US" sz="2800" dirty="0"/>
          </a:p>
          <a:p>
            <a:pPr lvl="1">
              <a:lnSpc>
                <a:spcPct val="90000"/>
              </a:lnSpc>
            </a:pPr>
            <a:r>
              <a:rPr lang="en-US" altLang="en-US" sz="2400" dirty="0"/>
              <a:t>Dispensing of schedule V controlled substances</a:t>
            </a:r>
          </a:p>
          <a:p>
            <a:pPr lvl="1">
              <a:lnSpc>
                <a:spcPct val="90000"/>
              </a:lnSpc>
            </a:pPr>
            <a:r>
              <a:rPr lang="en-US" altLang="en-US" sz="2400" dirty="0"/>
              <a:t>Patient telephone number</a:t>
            </a:r>
          </a:p>
          <a:p>
            <a:pPr lvl="1">
              <a:lnSpc>
                <a:spcPct val="90000"/>
              </a:lnSpc>
            </a:pPr>
            <a:r>
              <a:rPr lang="en-US" altLang="en-US" sz="2400" dirty="0"/>
              <a:t>The State of Florida Department of Health issued pharmacy permit/license number for the entity that dispensed the medication</a:t>
            </a:r>
          </a:p>
          <a:p>
            <a:pPr lvl="1">
              <a:lnSpc>
                <a:spcPct val="90000"/>
              </a:lnSpc>
            </a:pPr>
            <a:r>
              <a:rPr lang="en-US" altLang="en-US" sz="2400" dirty="0"/>
              <a:t>The name of the individual picking up the controlled substance and the type and issuer of the identification required</a:t>
            </a:r>
          </a:p>
          <a:p>
            <a:pPr lvl="1">
              <a:lnSpc>
                <a:spcPct val="90000"/>
              </a:lnSpc>
            </a:pPr>
            <a:endParaRPr lang="en-US" altLang="en-US" sz="2400" dirty="0"/>
          </a:p>
          <a:p>
            <a:pPr lvl="1">
              <a:lnSpc>
                <a:spcPct val="90000"/>
              </a:lnSpc>
            </a:pPr>
            <a:r>
              <a:rPr lang="en-US" altLang="en-US" sz="2400" dirty="0"/>
              <a:t>Also must consult the PDMP system prior to dispensing a controlled substance to an individual over the age of 16, except for </a:t>
            </a:r>
            <a:r>
              <a:rPr lang="en-US" altLang="en-US" sz="2400" dirty="0" err="1"/>
              <a:t>nonopioid</a:t>
            </a:r>
            <a:r>
              <a:rPr lang="en-US" altLang="en-US" sz="2400" dirty="0"/>
              <a:t> schedule V controlled substances</a:t>
            </a:r>
          </a:p>
          <a:p>
            <a:pPr lvl="1">
              <a:lnSpc>
                <a:spcPct val="90000"/>
              </a:lnSpc>
            </a:pPr>
            <a:r>
              <a:rPr lang="en-US" altLang="en-US" sz="2400" dirty="0"/>
              <a:t>Can purge information more than 4 years old in the PDMP</a:t>
            </a:r>
          </a:p>
          <a:p>
            <a:pPr lvl="1">
              <a:lnSpc>
                <a:spcPct val="90000"/>
              </a:lnSpc>
            </a:pPr>
            <a:endParaRPr lang="en-US" altLang="en-US" sz="2000" dirty="0"/>
          </a:p>
        </p:txBody>
      </p:sp>
    </p:spTree>
    <p:extLst>
      <p:ext uri="{BB962C8B-B14F-4D97-AF65-F5344CB8AC3E}">
        <p14:creationId xmlns:p14="http://schemas.microsoft.com/office/powerpoint/2010/main" val="35457473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457200" y="228600"/>
            <a:ext cx="7772400" cy="1143000"/>
          </a:xfrm>
        </p:spPr>
        <p:txBody>
          <a:bodyPr>
            <a:normAutofit fontScale="90000"/>
          </a:bodyPr>
          <a:lstStyle/>
          <a:p>
            <a:r>
              <a:rPr lang="en-US" altLang="en-US" dirty="0"/>
              <a:t>Exemptions from Reporting to PDMP</a:t>
            </a:r>
            <a:br>
              <a:rPr lang="en-US" altLang="en-US" dirty="0"/>
            </a:br>
            <a:r>
              <a:rPr lang="en-US" altLang="en-US" sz="3600" dirty="0"/>
              <a:t>Fl. Stat. 893.055(5)</a:t>
            </a:r>
          </a:p>
        </p:txBody>
      </p:sp>
      <p:sp>
        <p:nvSpPr>
          <p:cNvPr id="226307" name="Rectangle 3"/>
          <p:cNvSpPr>
            <a:spLocks noGrp="1" noChangeArrowheads="1"/>
          </p:cNvSpPr>
          <p:nvPr>
            <p:ph type="body" idx="1"/>
          </p:nvPr>
        </p:nvSpPr>
        <p:spPr>
          <a:xfrm>
            <a:off x="533400" y="1371600"/>
            <a:ext cx="8305800" cy="5181600"/>
          </a:xfrm>
        </p:spPr>
        <p:txBody>
          <a:bodyPr>
            <a:normAutofit fontScale="70000" lnSpcReduction="20000"/>
          </a:bodyPr>
          <a:lstStyle/>
          <a:p>
            <a:pPr marL="0" indent="0">
              <a:lnSpc>
                <a:spcPct val="90000"/>
              </a:lnSpc>
              <a:buNone/>
            </a:pPr>
            <a:r>
              <a:rPr lang="en-US" altLang="en-US" dirty="0">
                <a:solidFill>
                  <a:srgbClr val="FF0000"/>
                </a:solidFill>
              </a:rPr>
              <a:t>When the following acts of dispensing or administering occur, the following are exempt from reporting under this section for that specific act of dispensing or administration:</a:t>
            </a:r>
          </a:p>
          <a:p>
            <a:pPr>
              <a:lnSpc>
                <a:spcPct val="90000"/>
              </a:lnSpc>
            </a:pPr>
            <a:endParaRPr lang="en-US" altLang="en-US" dirty="0">
              <a:solidFill>
                <a:srgbClr val="FF0000"/>
              </a:solidFill>
            </a:endParaRPr>
          </a:p>
          <a:p>
            <a:pPr>
              <a:lnSpc>
                <a:spcPct val="90000"/>
              </a:lnSpc>
            </a:pPr>
            <a:r>
              <a:rPr lang="en-US" altLang="en-US" dirty="0">
                <a:solidFill>
                  <a:srgbClr val="FF0000"/>
                </a:solidFill>
              </a:rPr>
              <a:t>Administered directly to a patient if the amount of the controlled substance is adequate to treat the patient during that particular treatment session</a:t>
            </a:r>
          </a:p>
          <a:p>
            <a:pPr>
              <a:lnSpc>
                <a:spcPct val="90000"/>
              </a:lnSpc>
            </a:pPr>
            <a:r>
              <a:rPr lang="en-US" altLang="en-US" dirty="0">
                <a:solidFill>
                  <a:srgbClr val="FF0000"/>
                </a:solidFill>
              </a:rPr>
              <a:t>Administered to a patient or resident in a hospital, nursing home, ambulatory surgical center, hospice, intermediate care facility for the developmentally disabled which is licensed in Florida</a:t>
            </a:r>
          </a:p>
          <a:p>
            <a:pPr>
              <a:lnSpc>
                <a:spcPct val="90000"/>
              </a:lnSpc>
            </a:pPr>
            <a:r>
              <a:rPr lang="en-US" altLang="en-US" dirty="0">
                <a:solidFill>
                  <a:srgbClr val="FF0000"/>
                </a:solidFill>
              </a:rPr>
              <a:t>Administered or dispensed to correctional facility</a:t>
            </a:r>
          </a:p>
          <a:p>
            <a:pPr>
              <a:lnSpc>
                <a:spcPct val="90000"/>
              </a:lnSpc>
            </a:pPr>
            <a:r>
              <a:rPr lang="en-US" altLang="en-US" dirty="0">
                <a:solidFill>
                  <a:srgbClr val="FF0000"/>
                </a:solidFill>
              </a:rPr>
              <a:t>Administered emergency room</a:t>
            </a:r>
          </a:p>
          <a:p>
            <a:pPr>
              <a:lnSpc>
                <a:spcPct val="90000"/>
              </a:lnSpc>
            </a:pPr>
            <a:r>
              <a:rPr lang="en-US" altLang="en-US" dirty="0">
                <a:solidFill>
                  <a:srgbClr val="FF0000"/>
                </a:solidFill>
              </a:rPr>
              <a:t>Administers or dispenses to a patient under the age of 16</a:t>
            </a:r>
          </a:p>
          <a:p>
            <a:pPr>
              <a:lnSpc>
                <a:spcPct val="90000"/>
              </a:lnSpc>
            </a:pPr>
            <a:r>
              <a:rPr lang="en-US" altLang="en-US" dirty="0">
                <a:solidFill>
                  <a:srgbClr val="FF0000"/>
                </a:solidFill>
              </a:rPr>
              <a:t>Dispenses a one-time, 72-hour emergency refill of a controlled substance to a patient</a:t>
            </a:r>
          </a:p>
          <a:p>
            <a:pPr>
              <a:lnSpc>
                <a:spcPct val="90000"/>
              </a:lnSpc>
            </a:pPr>
            <a:r>
              <a:rPr lang="en-US" altLang="en-US" dirty="0">
                <a:solidFill>
                  <a:srgbClr val="FF0000"/>
                </a:solidFill>
              </a:rPr>
              <a:t>A rehabilitative hospital, assisted living facility, or nursing home dispensing a certain dosage of a controlled substance, as needed, to a patient as ordered by the patient’s treating physician</a:t>
            </a:r>
          </a:p>
        </p:txBody>
      </p:sp>
      <p:sp>
        <p:nvSpPr>
          <p:cNvPr id="2" name="TextBox 1"/>
          <p:cNvSpPr txBox="1"/>
          <p:nvPr/>
        </p:nvSpPr>
        <p:spPr>
          <a:xfrm>
            <a:off x="381000" y="6477000"/>
            <a:ext cx="6590266" cy="246221"/>
          </a:xfrm>
          <a:prstGeom prst="rect">
            <a:avLst/>
          </a:prstGeom>
          <a:noFill/>
        </p:spPr>
        <p:txBody>
          <a:bodyPr wrap="none" rtlCol="0">
            <a:spAutoFit/>
          </a:bodyPr>
          <a:lstStyle/>
          <a:p>
            <a:r>
              <a:rPr lang="en-US" sz="1000" dirty="0"/>
              <a:t>http://www.floridahealth.gov/reports-and-data/e-forcse/practitioner-information/_documents/practitioner-fact-sheet.pdf</a:t>
            </a:r>
          </a:p>
        </p:txBody>
      </p:sp>
    </p:spTree>
    <p:extLst>
      <p:ext uri="{BB962C8B-B14F-4D97-AF65-F5344CB8AC3E}">
        <p14:creationId xmlns:p14="http://schemas.microsoft.com/office/powerpoint/2010/main" val="6008771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Accessing PDMP</a:t>
            </a:r>
          </a:p>
        </p:txBody>
      </p:sp>
      <p:sp>
        <p:nvSpPr>
          <p:cNvPr id="3" name="Content Placeholder 2"/>
          <p:cNvSpPr>
            <a:spLocks noGrp="1"/>
          </p:cNvSpPr>
          <p:nvPr>
            <p:ph idx="1"/>
          </p:nvPr>
        </p:nvSpPr>
        <p:spPr/>
        <p:txBody>
          <a:bodyPr>
            <a:normAutofit fontScale="85000" lnSpcReduction="20000"/>
          </a:bodyPr>
          <a:lstStyle/>
          <a:p>
            <a:r>
              <a:rPr lang="en-US" dirty="0">
                <a:solidFill>
                  <a:srgbClr val="FF0000"/>
                </a:solidFill>
              </a:rPr>
              <a:t>A pharmacy, prescriber, or dispenser, or the designee of a pharmacy, prescriber, or dispenser, </a:t>
            </a:r>
            <a:r>
              <a:rPr lang="en-US" dirty="0"/>
              <a:t>shall have access to information in the prescription drug monitoring program's database which relates to a patient of that pharmacy, prescriber, or dispenser in a manner established by the department as needed for the purpose of reviewing the patient's controlled substance prescription history</a:t>
            </a:r>
          </a:p>
          <a:p>
            <a:r>
              <a:rPr lang="en-US" dirty="0"/>
              <a:t>A prescriber or dispenser acting in good faith is immune from any civil, criminal, or administrative liability that might otherwise be incurred or imposed for receiving or using information from the prescription drug monitoring program</a:t>
            </a:r>
          </a:p>
        </p:txBody>
      </p:sp>
    </p:spTree>
    <p:extLst>
      <p:ext uri="{BB962C8B-B14F-4D97-AF65-F5344CB8AC3E}">
        <p14:creationId xmlns:p14="http://schemas.microsoft.com/office/powerpoint/2010/main" val="175216382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685800" y="533400"/>
            <a:ext cx="7772400" cy="1143000"/>
          </a:xfrm>
        </p:spPr>
        <p:txBody>
          <a:bodyPr/>
          <a:lstStyle/>
          <a:p>
            <a:r>
              <a:rPr lang="en-US" altLang="en-US" dirty="0"/>
              <a:t>Case Study</a:t>
            </a:r>
          </a:p>
        </p:txBody>
      </p:sp>
      <p:sp>
        <p:nvSpPr>
          <p:cNvPr id="227331" name="Rectangle 3"/>
          <p:cNvSpPr>
            <a:spLocks noGrp="1" noChangeArrowheads="1"/>
          </p:cNvSpPr>
          <p:nvPr>
            <p:ph type="body" idx="1"/>
          </p:nvPr>
        </p:nvSpPr>
        <p:spPr/>
        <p:txBody>
          <a:bodyPr>
            <a:normAutofit fontScale="85000" lnSpcReduction="20000"/>
          </a:bodyPr>
          <a:lstStyle/>
          <a:p>
            <a:pPr>
              <a:lnSpc>
                <a:spcPct val="90000"/>
              </a:lnSpc>
              <a:buFontTx/>
              <a:buNone/>
            </a:pPr>
            <a:r>
              <a:rPr lang="en-US" altLang="en-US" sz="2800" dirty="0"/>
              <a:t>The pharmacist receives a prescription for a human for Fentanyl Patches on a standard (non-counterfeit resistant) prescription blank.</a:t>
            </a:r>
          </a:p>
          <a:p>
            <a:pPr>
              <a:lnSpc>
                <a:spcPct val="90000"/>
              </a:lnSpc>
            </a:pPr>
            <a:r>
              <a:rPr lang="en-US" altLang="en-US" sz="2800" dirty="0">
                <a:solidFill>
                  <a:srgbClr val="FF0000"/>
                </a:solidFill>
              </a:rPr>
              <a:t>Can the pharmacist fill this prescription?</a:t>
            </a:r>
          </a:p>
          <a:p>
            <a:pPr lvl="1">
              <a:lnSpc>
                <a:spcPct val="90000"/>
              </a:lnSpc>
            </a:pPr>
            <a:r>
              <a:rPr lang="en-US" altLang="en-US" sz="2400" dirty="0">
                <a:solidFill>
                  <a:srgbClr val="FF0000"/>
                </a:solidFill>
              </a:rPr>
              <a:t>NO</a:t>
            </a:r>
          </a:p>
          <a:p>
            <a:pPr>
              <a:lnSpc>
                <a:spcPct val="90000"/>
              </a:lnSpc>
            </a:pPr>
            <a:r>
              <a:rPr lang="en-US" altLang="en-US" sz="2800" dirty="0">
                <a:solidFill>
                  <a:srgbClr val="FF0000"/>
                </a:solidFill>
              </a:rPr>
              <a:t>If it was for a CII for an animal (Vicodin) and it wasn’t on a counterfeit resistant blank, could the pharmacist fill it? </a:t>
            </a:r>
          </a:p>
          <a:p>
            <a:pPr lvl="1">
              <a:lnSpc>
                <a:spcPct val="90000"/>
              </a:lnSpc>
            </a:pPr>
            <a:r>
              <a:rPr lang="en-US" altLang="en-US" sz="2400" dirty="0">
                <a:solidFill>
                  <a:srgbClr val="FF0000"/>
                </a:solidFill>
              </a:rPr>
              <a:t>YES, because counterfeit resistant blanks are not required for veterinary prescriptions</a:t>
            </a:r>
            <a:endParaRPr lang="en-US" altLang="en-US" sz="2800" dirty="0">
              <a:solidFill>
                <a:srgbClr val="FF0000"/>
              </a:solidFill>
            </a:endParaRPr>
          </a:p>
          <a:p>
            <a:pPr>
              <a:lnSpc>
                <a:spcPct val="90000"/>
              </a:lnSpc>
              <a:buFontTx/>
              <a:buNone/>
            </a:pPr>
            <a:r>
              <a:rPr lang="en-US" altLang="en-US" sz="2800" dirty="0"/>
              <a:t>The prescription was written 60 days ago with an abbreviated date and authorizes one refill.  The quantity on the prescription reads “1 box,” but does not spell out the number one.  No DEA # is provided.</a:t>
            </a:r>
          </a:p>
          <a:p>
            <a:pPr>
              <a:lnSpc>
                <a:spcPct val="90000"/>
              </a:lnSpc>
            </a:pPr>
            <a:r>
              <a:rPr lang="en-US" altLang="en-US" sz="2800" dirty="0">
                <a:solidFill>
                  <a:schemeClr val="tx2"/>
                </a:solidFill>
              </a:rPr>
              <a:t>Can the pharmacist fill this prescription?</a:t>
            </a:r>
          </a:p>
          <a:p>
            <a:pPr lvl="1">
              <a:lnSpc>
                <a:spcPct val="90000"/>
              </a:lnSpc>
            </a:pPr>
            <a:r>
              <a:rPr lang="en-US" altLang="en-US" sz="2400" dirty="0">
                <a:solidFill>
                  <a:schemeClr val="tx2"/>
                </a:solidFill>
              </a:rPr>
              <a:t>NO – there’s so much wrong with it – the length of time they waited to fill, it’s not allowed to have refills, quantity not spelled out, no DEA #</a:t>
            </a:r>
          </a:p>
        </p:txBody>
      </p:sp>
    </p:spTree>
    <p:extLst>
      <p:ext uri="{BB962C8B-B14F-4D97-AF65-F5344CB8AC3E}">
        <p14:creationId xmlns:p14="http://schemas.microsoft.com/office/powerpoint/2010/main" val="2524058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437" y="304800"/>
            <a:ext cx="8229600" cy="1143000"/>
          </a:xfrm>
        </p:spPr>
        <p:txBody>
          <a:bodyPr>
            <a:noAutofit/>
          </a:bodyPr>
          <a:lstStyle/>
          <a:p>
            <a:r>
              <a:rPr lang="en-US" sz="3200" dirty="0">
                <a:solidFill>
                  <a:srgbClr val="C00000"/>
                </a:solidFill>
              </a:rPr>
              <a:t>VIOLATIONS COMMITTED BY PERMITEES THAT </a:t>
            </a:r>
            <a:r>
              <a:rPr lang="en-US" sz="3200" dirty="0">
                <a:solidFill>
                  <a:srgbClr val="00B050"/>
                </a:solidFill>
              </a:rPr>
              <a:t>MAY </a:t>
            </a:r>
            <a:r>
              <a:rPr lang="en-US" sz="3200" dirty="0">
                <a:solidFill>
                  <a:srgbClr val="C00000"/>
                </a:solidFill>
              </a:rPr>
              <a:t>RESULT IN REVOCATION OR SUSPENSION OF PHARMACY PERMIT</a:t>
            </a:r>
          </a:p>
        </p:txBody>
      </p:sp>
      <p:sp>
        <p:nvSpPr>
          <p:cNvPr id="3" name="Content Placeholder 2"/>
          <p:cNvSpPr>
            <a:spLocks noGrp="1"/>
          </p:cNvSpPr>
          <p:nvPr>
            <p:ph idx="1"/>
          </p:nvPr>
        </p:nvSpPr>
        <p:spPr>
          <a:xfrm>
            <a:off x="190500" y="1524000"/>
            <a:ext cx="8753475" cy="5029199"/>
          </a:xfrm>
        </p:spPr>
        <p:txBody>
          <a:bodyPr>
            <a:normAutofit fontScale="47500" lnSpcReduction="20000"/>
          </a:bodyPr>
          <a:lstStyle/>
          <a:p>
            <a:pPr marL="0" indent="0">
              <a:buNone/>
            </a:pPr>
            <a:endParaRPr lang="en-US" dirty="0">
              <a:solidFill>
                <a:srgbClr val="C00000"/>
              </a:solidFill>
            </a:endParaRPr>
          </a:p>
          <a:p>
            <a:pPr marL="0" indent="0">
              <a:buNone/>
            </a:pPr>
            <a:r>
              <a:rPr lang="en-US" sz="3225" b="1" dirty="0">
                <a:solidFill>
                  <a:srgbClr val="C00000"/>
                </a:solidFill>
              </a:rPr>
              <a:t>465.023 Actions board may revoke or suspend PERMIT of pharmacy for: </a:t>
            </a:r>
          </a:p>
          <a:p>
            <a:endParaRPr lang="en-US" sz="3225" dirty="0">
              <a:solidFill>
                <a:srgbClr val="C00000"/>
              </a:solidFill>
            </a:endParaRPr>
          </a:p>
          <a:p>
            <a:pPr marL="0" indent="0">
              <a:buNone/>
            </a:pPr>
            <a:r>
              <a:rPr lang="en-US" sz="3225" dirty="0"/>
              <a:t>1) Obtained a permit by misrepresentation, fraud, or error of the department or the board</a:t>
            </a:r>
          </a:p>
          <a:p>
            <a:pPr marL="0" indent="0">
              <a:buNone/>
            </a:pPr>
            <a:r>
              <a:rPr lang="en-US" sz="3225" dirty="0"/>
              <a:t>2) Attempted to procure or procured a permit for any other person by making or causing to be made any false representation</a:t>
            </a:r>
          </a:p>
          <a:p>
            <a:pPr marL="0" indent="0">
              <a:buNone/>
            </a:pPr>
            <a:r>
              <a:rPr lang="en-US" sz="3225" dirty="0">
                <a:solidFill>
                  <a:srgbClr val="C00000"/>
                </a:solidFill>
              </a:rPr>
              <a:t>3) Violating any requirements of Chapter 465 or any of the rules of the Board of Pharmacy; Chapter 499, known as the “Florida Drug and Cosmetic Act”; 21 U.S.C. ss. 301-392, known as the “Federal Food, Drug, and Cosmetic Act”; 21 U.S.C. ss. 821 et seq., known as the Comprehensive Drug Abuse Prevention and Control Act; or of chapter 893</a:t>
            </a:r>
          </a:p>
          <a:p>
            <a:pPr marL="0" indent="0">
              <a:buNone/>
            </a:pPr>
            <a:r>
              <a:rPr lang="en-US" sz="3225" dirty="0">
                <a:solidFill>
                  <a:srgbClr val="C00000"/>
                </a:solidFill>
              </a:rPr>
              <a:t>4) Been convicted or found guilty, regardless of adjudication, of a felony or any other crime involving moral turpitude in any of the courts of this state, of any other state, or of the United States;</a:t>
            </a:r>
          </a:p>
          <a:p>
            <a:pPr marL="0" indent="0">
              <a:buNone/>
            </a:pPr>
            <a:r>
              <a:rPr lang="en-US" sz="3225" dirty="0">
                <a:solidFill>
                  <a:srgbClr val="C00000"/>
                </a:solidFill>
              </a:rPr>
              <a:t>5) Been convicted or disciplined by a regulatory agency of the Federal Government or a regulatory agency of another state for any offense that would constitute a violation of this chapter;</a:t>
            </a:r>
          </a:p>
          <a:p>
            <a:pPr marL="0" indent="0">
              <a:buNone/>
            </a:pPr>
            <a:r>
              <a:rPr lang="en-US" sz="3225" dirty="0">
                <a:solidFill>
                  <a:srgbClr val="C00000"/>
                </a:solidFill>
              </a:rPr>
              <a:t>6) Been convicted of, or entered a plea of guilty or nolo contendere to, regardless of adjudication, a crime in any jurisdiction which relates to the practice of, or the ability to practice, the profession of pharmacy;</a:t>
            </a:r>
          </a:p>
          <a:p>
            <a:pPr marL="0" indent="0">
              <a:buNone/>
            </a:pPr>
            <a:r>
              <a:rPr lang="en-US" sz="3225" dirty="0"/>
              <a:t>7) Been convicted of, or entered a plea of guilty or nolo contendere to, regardless of adjudication, a crime in any jurisdiction which relates to health care fraud; or</a:t>
            </a:r>
          </a:p>
          <a:p>
            <a:pPr marL="0" indent="0">
              <a:buNone/>
            </a:pPr>
            <a:r>
              <a:rPr lang="en-US" sz="3225" dirty="0"/>
              <a:t>8) Dispensed any medicinal drug based upon a communication that purports to be a prescription when the pharmacist knows or has reason to believe that the purported prescription is not based upon a valid practitioner-patient relationship that includes a documented patient evaluation, including history and a physical examination adequate to establish the diagnosis for which any drug is prescribed and any other requirement established by board rule </a:t>
            </a:r>
          </a:p>
          <a:p>
            <a:endParaRPr lang="en-US" dirty="0"/>
          </a:p>
        </p:txBody>
      </p:sp>
    </p:spTree>
    <p:extLst>
      <p:ext uri="{BB962C8B-B14F-4D97-AF65-F5344CB8AC3E}">
        <p14:creationId xmlns:p14="http://schemas.microsoft.com/office/powerpoint/2010/main" val="378019029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685800" y="457200"/>
            <a:ext cx="7772400" cy="1143000"/>
          </a:xfrm>
        </p:spPr>
        <p:txBody>
          <a:bodyPr>
            <a:normAutofit/>
          </a:bodyPr>
          <a:lstStyle/>
          <a:p>
            <a:r>
              <a:rPr lang="en-US" altLang="en-US" sz="3600" dirty="0"/>
              <a:t>Counterfeit Resistant Prescription Blanks </a:t>
            </a:r>
            <a:br>
              <a:rPr lang="en-US" altLang="en-US" dirty="0"/>
            </a:br>
            <a:r>
              <a:rPr lang="en-US" altLang="en-US" sz="1800" dirty="0"/>
              <a:t>Fla. Stat. § </a:t>
            </a:r>
            <a:r>
              <a:rPr lang="en-US" altLang="en-US" sz="1800" dirty="0">
                <a:solidFill>
                  <a:schemeClr val="tx1"/>
                </a:solidFill>
                <a:latin typeface="Arial" charset="0"/>
              </a:rPr>
              <a:t>893.065</a:t>
            </a:r>
            <a:endParaRPr lang="en-US" altLang="en-US" sz="1800" dirty="0"/>
          </a:p>
        </p:txBody>
      </p:sp>
      <p:sp>
        <p:nvSpPr>
          <p:cNvPr id="228355" name="Rectangle 3"/>
          <p:cNvSpPr>
            <a:spLocks noGrp="1" noChangeArrowheads="1"/>
          </p:cNvSpPr>
          <p:nvPr>
            <p:ph type="body" idx="1"/>
          </p:nvPr>
        </p:nvSpPr>
        <p:spPr>
          <a:xfrm>
            <a:off x="685800" y="1905000"/>
            <a:ext cx="7772400" cy="4114800"/>
          </a:xfrm>
        </p:spPr>
        <p:txBody>
          <a:bodyPr>
            <a:normAutofit fontScale="85000" lnSpcReduction="10000"/>
          </a:bodyPr>
          <a:lstStyle/>
          <a:p>
            <a:pPr>
              <a:lnSpc>
                <a:spcPct val="90000"/>
              </a:lnSpc>
            </a:pPr>
            <a:r>
              <a:rPr lang="en-US" altLang="en-US" sz="2800" dirty="0">
                <a:solidFill>
                  <a:srgbClr val="FF0000"/>
                </a:solidFill>
              </a:rPr>
              <a:t>Counterfeit resistant prescription pads (blanks) must be used for Schedule II, III, IV, &amp; V drugs</a:t>
            </a:r>
          </a:p>
          <a:p>
            <a:pPr>
              <a:lnSpc>
                <a:spcPct val="90000"/>
              </a:lnSpc>
            </a:pPr>
            <a:r>
              <a:rPr lang="en-US" altLang="en-US" sz="2800" dirty="0">
                <a:solidFill>
                  <a:srgbClr val="FF0000"/>
                </a:solidFill>
              </a:rPr>
              <a:t>Prescription pad vendor who sells the blanks to the practitioner must be approved by department of health</a:t>
            </a:r>
          </a:p>
          <a:p>
            <a:pPr>
              <a:lnSpc>
                <a:spcPct val="90000"/>
              </a:lnSpc>
            </a:pPr>
            <a:r>
              <a:rPr lang="en-US" altLang="en-US" sz="2800" dirty="0">
                <a:solidFill>
                  <a:srgbClr val="FF0000"/>
                </a:solidFill>
              </a:rPr>
              <a:t>DOH may require the prescription blanks to be printed on distinctive, watermarked paper and to bear the preprinted name, address, and category of professional licensure of the practitioner and that practitioner’s federal registry number for controlled substances (i.e. the DEA number)</a:t>
            </a:r>
          </a:p>
          <a:p>
            <a:pPr>
              <a:lnSpc>
                <a:spcPct val="90000"/>
              </a:lnSpc>
            </a:pPr>
            <a:r>
              <a:rPr lang="en-US" altLang="en-US" sz="2800" dirty="0">
                <a:solidFill>
                  <a:srgbClr val="FF0000"/>
                </a:solidFill>
              </a:rPr>
              <a:t>May use pad for non-controlled substances as well</a:t>
            </a:r>
          </a:p>
          <a:p>
            <a:pPr>
              <a:lnSpc>
                <a:spcPct val="90000"/>
              </a:lnSpc>
            </a:pPr>
            <a:r>
              <a:rPr lang="en-US" altLang="en-US" sz="2800" dirty="0">
                <a:solidFill>
                  <a:srgbClr val="FF0000"/>
                </a:solidFill>
              </a:rPr>
              <a:t>Counterfeit  blanks are NOT REQUIRED for veterinary prescriptions</a:t>
            </a:r>
          </a:p>
          <a:p>
            <a:pPr>
              <a:lnSpc>
                <a:spcPct val="90000"/>
              </a:lnSpc>
            </a:pPr>
            <a:endParaRPr lang="en-US" altLang="en-US" sz="2800" dirty="0"/>
          </a:p>
        </p:txBody>
      </p:sp>
    </p:spTree>
    <p:extLst>
      <p:ext uri="{BB962C8B-B14F-4D97-AF65-F5344CB8AC3E}">
        <p14:creationId xmlns:p14="http://schemas.microsoft.com/office/powerpoint/2010/main" val="198569070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a:xfrm>
            <a:off x="609600" y="228600"/>
            <a:ext cx="7772400" cy="1143000"/>
          </a:xfrm>
        </p:spPr>
        <p:txBody>
          <a:bodyPr/>
          <a:lstStyle/>
          <a:p>
            <a:r>
              <a:rPr lang="en-US" altLang="en-US" dirty="0"/>
              <a:t>Case Study</a:t>
            </a:r>
          </a:p>
        </p:txBody>
      </p:sp>
      <p:sp>
        <p:nvSpPr>
          <p:cNvPr id="229379" name="Rectangle 3"/>
          <p:cNvSpPr>
            <a:spLocks noGrp="1" noChangeArrowheads="1"/>
          </p:cNvSpPr>
          <p:nvPr>
            <p:ph type="body" idx="1"/>
          </p:nvPr>
        </p:nvSpPr>
        <p:spPr>
          <a:xfrm>
            <a:off x="457200" y="1371600"/>
            <a:ext cx="7772400" cy="4114800"/>
          </a:xfrm>
        </p:spPr>
        <p:txBody>
          <a:bodyPr>
            <a:normAutofit fontScale="85000" lnSpcReduction="20000"/>
          </a:bodyPr>
          <a:lstStyle/>
          <a:p>
            <a:pPr>
              <a:lnSpc>
                <a:spcPct val="90000"/>
              </a:lnSpc>
              <a:buFontTx/>
              <a:buNone/>
            </a:pPr>
            <a:r>
              <a:rPr lang="en-US" altLang="en-US" sz="2800" dirty="0"/>
              <a:t>The pharmacist receives a prescription for Fentanyl patches on a standard (non-counterfeit resistant) prescription blank. Also written on the same prescription are </a:t>
            </a:r>
            <a:r>
              <a:rPr lang="en-US" altLang="en-US" sz="2800" dirty="0" err="1"/>
              <a:t>triazolam</a:t>
            </a:r>
            <a:r>
              <a:rPr lang="en-US" altLang="en-US" sz="2800" dirty="0"/>
              <a:t> and cephalexin.</a:t>
            </a:r>
          </a:p>
          <a:p>
            <a:pPr>
              <a:lnSpc>
                <a:spcPct val="90000"/>
              </a:lnSpc>
            </a:pPr>
            <a:r>
              <a:rPr lang="en-US" altLang="en-US" sz="2800" dirty="0">
                <a:solidFill>
                  <a:schemeClr val="tx2"/>
                </a:solidFill>
              </a:rPr>
              <a:t>Can the pharmacist fill these prescriptions? </a:t>
            </a:r>
          </a:p>
          <a:p>
            <a:pPr lvl="1">
              <a:lnSpc>
                <a:spcPct val="90000"/>
              </a:lnSpc>
            </a:pPr>
            <a:r>
              <a:rPr lang="en-US" altLang="en-US" sz="2400" dirty="0">
                <a:solidFill>
                  <a:schemeClr val="tx2"/>
                </a:solidFill>
              </a:rPr>
              <a:t>NOPE; can’t have a controlled substance and a non controlled substance on the same blank</a:t>
            </a:r>
          </a:p>
          <a:p>
            <a:pPr>
              <a:lnSpc>
                <a:spcPct val="90000"/>
              </a:lnSpc>
            </a:pPr>
            <a:r>
              <a:rPr lang="en-US" altLang="en-US" sz="2800" dirty="0">
                <a:solidFill>
                  <a:schemeClr val="tx2"/>
                </a:solidFill>
              </a:rPr>
              <a:t>How long must prescription files be stored in FL? </a:t>
            </a:r>
          </a:p>
          <a:p>
            <a:pPr lvl="1">
              <a:lnSpc>
                <a:spcPct val="90000"/>
              </a:lnSpc>
            </a:pPr>
            <a:r>
              <a:rPr lang="en-US" altLang="en-US" sz="2400" dirty="0">
                <a:solidFill>
                  <a:schemeClr val="tx2"/>
                </a:solidFill>
              </a:rPr>
              <a:t>4 years</a:t>
            </a:r>
          </a:p>
          <a:p>
            <a:pPr>
              <a:lnSpc>
                <a:spcPct val="90000"/>
              </a:lnSpc>
            </a:pPr>
            <a:r>
              <a:rPr lang="en-US" altLang="en-US" sz="2800" dirty="0">
                <a:solidFill>
                  <a:schemeClr val="tx2"/>
                </a:solidFill>
              </a:rPr>
              <a:t>How often must the pharmacist inventory controlled substances in FL?</a:t>
            </a:r>
          </a:p>
          <a:p>
            <a:pPr lvl="1">
              <a:lnSpc>
                <a:spcPct val="90000"/>
              </a:lnSpc>
            </a:pPr>
            <a:r>
              <a:rPr lang="en-US" altLang="en-US" sz="2400" dirty="0">
                <a:solidFill>
                  <a:schemeClr val="tx2"/>
                </a:solidFill>
              </a:rPr>
              <a:t>Every 2 years</a:t>
            </a:r>
          </a:p>
          <a:p>
            <a:pPr>
              <a:lnSpc>
                <a:spcPct val="90000"/>
              </a:lnSpc>
            </a:pPr>
            <a:r>
              <a:rPr lang="en-US" altLang="en-US" sz="2800" dirty="0">
                <a:solidFill>
                  <a:schemeClr val="tx2"/>
                </a:solidFill>
              </a:rPr>
              <a:t>Must these records be readily retrievable?</a:t>
            </a:r>
          </a:p>
          <a:p>
            <a:pPr lvl="1">
              <a:lnSpc>
                <a:spcPct val="90000"/>
              </a:lnSpc>
            </a:pPr>
            <a:r>
              <a:rPr lang="en-US" altLang="en-US" sz="2400" dirty="0" err="1">
                <a:solidFill>
                  <a:schemeClr val="tx2"/>
                </a:solidFill>
              </a:rPr>
              <a:t>Yaaaaassss</a:t>
            </a:r>
            <a:endParaRPr lang="en-US" altLang="en-US" sz="2400" dirty="0">
              <a:solidFill>
                <a:schemeClr val="tx2"/>
              </a:solidFill>
            </a:endParaRPr>
          </a:p>
        </p:txBody>
      </p:sp>
    </p:spTree>
    <p:extLst>
      <p:ext uri="{BB962C8B-B14F-4D97-AF65-F5344CB8AC3E}">
        <p14:creationId xmlns:p14="http://schemas.microsoft.com/office/powerpoint/2010/main" val="23602083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noAutofit/>
          </a:bodyPr>
          <a:lstStyle/>
          <a:p>
            <a:r>
              <a:rPr lang="en-US" altLang="en-US" sz="3600" dirty="0">
                <a:latin typeface="+mn-lt"/>
              </a:rPr>
              <a:t>Definitions </a:t>
            </a:r>
            <a:br>
              <a:rPr lang="en-US" altLang="en-US" sz="3600" dirty="0">
                <a:latin typeface="+mn-lt"/>
              </a:rPr>
            </a:br>
            <a:r>
              <a:rPr lang="en-US" altLang="en-US" sz="3600" dirty="0">
                <a:latin typeface="+mn-lt"/>
              </a:rPr>
              <a:t>Fla. Stat. § </a:t>
            </a:r>
            <a:r>
              <a:rPr lang="en-US" altLang="en-US" sz="3600" dirty="0">
                <a:solidFill>
                  <a:schemeClr val="tx1"/>
                </a:solidFill>
                <a:latin typeface="+mn-lt"/>
              </a:rPr>
              <a:t>893.02(24)</a:t>
            </a:r>
            <a:r>
              <a:rPr lang="en-US" altLang="en-US" sz="3600" dirty="0">
                <a:latin typeface="+mn-lt"/>
              </a:rPr>
              <a:t> </a:t>
            </a:r>
          </a:p>
        </p:txBody>
      </p:sp>
      <p:sp>
        <p:nvSpPr>
          <p:cNvPr id="230403" name="Rectangle 3"/>
          <p:cNvSpPr>
            <a:spLocks noGrp="1" noChangeArrowheads="1"/>
          </p:cNvSpPr>
          <p:nvPr>
            <p:ph type="body" idx="1"/>
          </p:nvPr>
        </p:nvSpPr>
        <p:spPr/>
        <p:txBody>
          <a:bodyPr>
            <a:normAutofit lnSpcReduction="10000"/>
          </a:bodyPr>
          <a:lstStyle/>
          <a:p>
            <a:pPr>
              <a:buFontTx/>
              <a:buNone/>
            </a:pPr>
            <a:r>
              <a:rPr lang="en-US" altLang="en-US" sz="2800" dirty="0">
                <a:solidFill>
                  <a:srgbClr val="FF0000"/>
                </a:solidFill>
              </a:rPr>
              <a:t>A prescription order for a controlled substance shall not be issued on the same prescription blank with another prescription order for a controlled substance which is named or described in a different schedule, nor shall any prescription order for a controlled substance be issued on the same prescription blank as a prescription order for a medicinal drug</a:t>
            </a:r>
          </a:p>
          <a:p>
            <a:pPr>
              <a:buFontTx/>
              <a:buNone/>
            </a:pPr>
            <a:endParaRPr lang="en-US" altLang="en-US" sz="2800" dirty="0"/>
          </a:p>
          <a:p>
            <a:pPr>
              <a:buFontTx/>
              <a:buNone/>
            </a:pPr>
            <a:r>
              <a:rPr lang="en-US" altLang="en-US" sz="2800" dirty="0"/>
              <a:t>* I realize this is in here twice, but people miss it! It’s like it was never there, so I’m trying to make sure!</a:t>
            </a:r>
          </a:p>
        </p:txBody>
      </p:sp>
    </p:spTree>
    <p:extLst>
      <p:ext uri="{BB962C8B-B14F-4D97-AF65-F5344CB8AC3E}">
        <p14:creationId xmlns:p14="http://schemas.microsoft.com/office/powerpoint/2010/main" val="351954508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533400" y="228600"/>
            <a:ext cx="7772400" cy="1143000"/>
          </a:xfrm>
        </p:spPr>
        <p:txBody>
          <a:bodyPr>
            <a:normAutofit/>
          </a:bodyPr>
          <a:lstStyle/>
          <a:p>
            <a:r>
              <a:rPr lang="en-US" altLang="en-US" dirty="0"/>
              <a:t>Records </a:t>
            </a:r>
            <a:br>
              <a:rPr lang="en-US" altLang="en-US" dirty="0"/>
            </a:br>
            <a:r>
              <a:rPr lang="en-US" altLang="en-US" sz="1800" dirty="0"/>
              <a:t>Fla. Stat. § </a:t>
            </a:r>
            <a:r>
              <a:rPr lang="en-US" altLang="en-US" sz="1800" dirty="0">
                <a:solidFill>
                  <a:schemeClr val="tx1"/>
                </a:solidFill>
                <a:latin typeface="Arial" charset="0"/>
              </a:rPr>
              <a:t>893.07</a:t>
            </a:r>
            <a:r>
              <a:rPr lang="en-US" altLang="en-US" sz="1800" dirty="0"/>
              <a:t> </a:t>
            </a:r>
          </a:p>
        </p:txBody>
      </p:sp>
      <p:sp>
        <p:nvSpPr>
          <p:cNvPr id="231427" name="Rectangle 3"/>
          <p:cNvSpPr>
            <a:spLocks noGrp="1" noChangeArrowheads="1"/>
          </p:cNvSpPr>
          <p:nvPr>
            <p:ph type="body" idx="1"/>
          </p:nvPr>
        </p:nvSpPr>
        <p:spPr>
          <a:xfrm>
            <a:off x="457200" y="1524000"/>
            <a:ext cx="8382000" cy="5257800"/>
          </a:xfrm>
        </p:spPr>
        <p:txBody>
          <a:bodyPr>
            <a:normAutofit fontScale="62500" lnSpcReduction="20000"/>
          </a:bodyPr>
          <a:lstStyle/>
          <a:p>
            <a:pPr>
              <a:lnSpc>
                <a:spcPct val="90000"/>
              </a:lnSpc>
            </a:pPr>
            <a:r>
              <a:rPr lang="en-US" altLang="en-US" sz="2800" b="1" dirty="0">
                <a:solidFill>
                  <a:srgbClr val="FF0000"/>
                </a:solidFill>
              </a:rPr>
              <a:t>Biennial (every 2 years) complete and accurate inventory </a:t>
            </a:r>
          </a:p>
          <a:p>
            <a:pPr lvl="1">
              <a:lnSpc>
                <a:spcPct val="90000"/>
              </a:lnSpc>
            </a:pPr>
            <a:r>
              <a:rPr lang="en-US" altLang="en-US" sz="2400" b="1" dirty="0">
                <a:solidFill>
                  <a:srgbClr val="FF0000"/>
                </a:solidFill>
              </a:rPr>
              <a:t>May vary by no more than 6 months from the biennial date that would otherwise apply</a:t>
            </a:r>
          </a:p>
          <a:p>
            <a:pPr>
              <a:lnSpc>
                <a:spcPct val="90000"/>
              </a:lnSpc>
            </a:pPr>
            <a:r>
              <a:rPr lang="en-US" altLang="en-US" sz="2800" dirty="0"/>
              <a:t>Dispenser of controlled substances must maintain complete and accurate records of all controls sold, received, administered, dispensed, or disposed of containing:</a:t>
            </a:r>
          </a:p>
          <a:p>
            <a:pPr lvl="1">
              <a:lnSpc>
                <a:spcPct val="90000"/>
              </a:lnSpc>
            </a:pPr>
            <a:r>
              <a:rPr lang="en-US" altLang="en-US" sz="2400" dirty="0"/>
              <a:t>Date </a:t>
            </a:r>
          </a:p>
          <a:p>
            <a:pPr lvl="1">
              <a:lnSpc>
                <a:spcPct val="90000"/>
              </a:lnSpc>
            </a:pPr>
            <a:r>
              <a:rPr lang="en-US" altLang="en-US" sz="2400" dirty="0"/>
              <a:t>Patient name and address (owner name and address + species if animal)</a:t>
            </a:r>
          </a:p>
          <a:p>
            <a:pPr lvl="1">
              <a:lnSpc>
                <a:spcPct val="90000"/>
              </a:lnSpc>
            </a:pPr>
            <a:r>
              <a:rPr lang="en-US" altLang="en-US" sz="2400" dirty="0"/>
              <a:t>Drug name and quantity</a:t>
            </a:r>
          </a:p>
          <a:p>
            <a:pPr>
              <a:lnSpc>
                <a:spcPct val="90000"/>
              </a:lnSpc>
            </a:pPr>
            <a:r>
              <a:rPr lang="en-US" altLang="en-US" sz="2800" dirty="0"/>
              <a:t>Records of all controls lost, destroyed or stolen including name, quantity, and date</a:t>
            </a:r>
          </a:p>
          <a:p>
            <a:pPr>
              <a:lnSpc>
                <a:spcPct val="90000"/>
              </a:lnSpc>
            </a:pPr>
            <a:r>
              <a:rPr lang="en-US" altLang="en-US" sz="2800" dirty="0"/>
              <a:t>Controlled substance records must be readily retrievable from other business records</a:t>
            </a:r>
          </a:p>
          <a:p>
            <a:pPr>
              <a:lnSpc>
                <a:spcPct val="90000"/>
              </a:lnSpc>
            </a:pPr>
            <a:r>
              <a:rPr lang="en-US" altLang="en-US" sz="2800" b="1" dirty="0">
                <a:solidFill>
                  <a:srgbClr val="FF0000"/>
                </a:solidFill>
              </a:rPr>
              <a:t>All records retained for at least FOUR years </a:t>
            </a:r>
          </a:p>
          <a:p>
            <a:pPr>
              <a:lnSpc>
                <a:spcPct val="90000"/>
              </a:lnSpc>
            </a:pPr>
            <a:r>
              <a:rPr lang="en-US" altLang="en-US" sz="2800" dirty="0"/>
              <a:t>The records described in this subsection shall be kept and made available for a period of at least 2 years for inspection and copying by law enforcement officers whose duty it is to enforce the laws of this state relating to controlled substances</a:t>
            </a:r>
          </a:p>
          <a:p>
            <a:pPr>
              <a:lnSpc>
                <a:spcPct val="90000"/>
              </a:lnSpc>
            </a:pPr>
            <a:r>
              <a:rPr lang="en-US" altLang="en-US" sz="2800" b="1" dirty="0">
                <a:solidFill>
                  <a:srgbClr val="FF0000"/>
                </a:solidFill>
              </a:rPr>
              <a:t>Law enforcement officers are not required to obtain a subpoena, court order, or search warrant in order to obtain access to or copies of records of controlled substances</a:t>
            </a:r>
          </a:p>
          <a:p>
            <a:pPr>
              <a:lnSpc>
                <a:spcPct val="90000"/>
              </a:lnSpc>
            </a:pPr>
            <a:r>
              <a:rPr lang="en-US" altLang="en-US" sz="2800" dirty="0"/>
              <a:t>In the event of the discovery of the theft or significant loss of controlled substances, report such theft or significant loss to law enforcement within 24 hours after discovery </a:t>
            </a:r>
          </a:p>
          <a:p>
            <a:pPr lvl="1">
              <a:lnSpc>
                <a:spcPct val="90000"/>
              </a:lnSpc>
            </a:pPr>
            <a:r>
              <a:rPr lang="en-US" altLang="en-US" sz="2400" dirty="0"/>
              <a:t>A person who fails to report a theft or significant loss of a CIII, IV, or V within 24 hours after discovery as required in this paragraph commits a misdemeanor of the second degree </a:t>
            </a:r>
          </a:p>
          <a:p>
            <a:pPr lvl="1">
              <a:lnSpc>
                <a:spcPct val="90000"/>
              </a:lnSpc>
            </a:pPr>
            <a:r>
              <a:rPr lang="en-US" altLang="en-US" sz="2400" dirty="0"/>
              <a:t>A person who fails to report a theft or significant loss of a CII substance within 24 hours after discovery as required in this paragraph commits a misdemeanor of the first degree </a:t>
            </a:r>
          </a:p>
        </p:txBody>
      </p:sp>
    </p:spTree>
    <p:extLst>
      <p:ext uri="{BB962C8B-B14F-4D97-AF65-F5344CB8AC3E}">
        <p14:creationId xmlns:p14="http://schemas.microsoft.com/office/powerpoint/2010/main" val="14148992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685800" y="304800"/>
            <a:ext cx="7772400" cy="1143000"/>
          </a:xfrm>
        </p:spPr>
        <p:txBody>
          <a:bodyPr/>
          <a:lstStyle/>
          <a:p>
            <a:r>
              <a:rPr lang="en-US" altLang="en-US" dirty="0"/>
              <a:t>Case Study</a:t>
            </a:r>
          </a:p>
        </p:txBody>
      </p:sp>
      <p:sp>
        <p:nvSpPr>
          <p:cNvPr id="232451" name="Rectangle 3"/>
          <p:cNvSpPr>
            <a:spLocks noGrp="1" noChangeArrowheads="1"/>
          </p:cNvSpPr>
          <p:nvPr>
            <p:ph type="body" idx="1"/>
          </p:nvPr>
        </p:nvSpPr>
        <p:spPr>
          <a:xfrm>
            <a:off x="685800" y="1600200"/>
            <a:ext cx="7772400" cy="4648200"/>
          </a:xfrm>
        </p:spPr>
        <p:txBody>
          <a:bodyPr/>
          <a:lstStyle/>
          <a:p>
            <a:pPr>
              <a:lnSpc>
                <a:spcPct val="90000"/>
              </a:lnSpc>
              <a:buFontTx/>
              <a:buNone/>
            </a:pPr>
            <a:r>
              <a:rPr lang="en-US" altLang="en-US" dirty="0"/>
              <a:t>Patient comes into the pharmacy complaining of a cough and wishes to buy some cough medicine with codeine.  He does not have a prescription.  </a:t>
            </a:r>
          </a:p>
          <a:p>
            <a:pPr>
              <a:lnSpc>
                <a:spcPct val="90000"/>
              </a:lnSpc>
            </a:pPr>
            <a:r>
              <a:rPr lang="en-US" altLang="en-US" dirty="0">
                <a:solidFill>
                  <a:schemeClr val="tx2"/>
                </a:solidFill>
              </a:rPr>
              <a:t>Can the pharmacist lawfully sell the patient this medicine?</a:t>
            </a:r>
          </a:p>
          <a:p>
            <a:pPr>
              <a:lnSpc>
                <a:spcPct val="90000"/>
              </a:lnSpc>
            </a:pPr>
            <a:r>
              <a:rPr lang="en-US" altLang="en-US" dirty="0">
                <a:solidFill>
                  <a:schemeClr val="tx2"/>
                </a:solidFill>
              </a:rPr>
              <a:t>What are the legal requirements?</a:t>
            </a:r>
          </a:p>
          <a:p>
            <a:pPr>
              <a:lnSpc>
                <a:spcPct val="90000"/>
              </a:lnSpc>
            </a:pPr>
            <a:r>
              <a:rPr lang="en-US" altLang="en-US" dirty="0">
                <a:solidFill>
                  <a:schemeClr val="tx2"/>
                </a:solidFill>
              </a:rPr>
              <a:t>What is the dosage requirement?</a:t>
            </a:r>
          </a:p>
        </p:txBody>
      </p:sp>
    </p:spTree>
    <p:extLst>
      <p:ext uri="{BB962C8B-B14F-4D97-AF65-F5344CB8AC3E}">
        <p14:creationId xmlns:p14="http://schemas.microsoft.com/office/powerpoint/2010/main" val="420965931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a:xfrm>
            <a:off x="609600" y="304800"/>
            <a:ext cx="7772400" cy="1143000"/>
          </a:xfrm>
        </p:spPr>
        <p:txBody>
          <a:bodyPr/>
          <a:lstStyle/>
          <a:p>
            <a:r>
              <a:rPr lang="en-US" altLang="en-US" dirty="0"/>
              <a:t>Pharmacist Only Narcotics </a:t>
            </a:r>
            <a:br>
              <a:rPr lang="en-US" altLang="en-US" dirty="0"/>
            </a:br>
            <a:r>
              <a:rPr lang="en-US" altLang="en-US" sz="2400" dirty="0"/>
              <a:t>Fla. Stat. § </a:t>
            </a:r>
            <a:r>
              <a:rPr lang="en-US" altLang="en-US" sz="2400" dirty="0">
                <a:solidFill>
                  <a:schemeClr val="tx1"/>
                </a:solidFill>
                <a:latin typeface="Arial" charset="0"/>
              </a:rPr>
              <a:t>893.08</a:t>
            </a:r>
          </a:p>
        </p:txBody>
      </p:sp>
      <p:sp>
        <p:nvSpPr>
          <p:cNvPr id="233475" name="Rectangle 3"/>
          <p:cNvSpPr>
            <a:spLocks noGrp="1" noChangeArrowheads="1"/>
          </p:cNvSpPr>
          <p:nvPr>
            <p:ph type="body" idx="1"/>
          </p:nvPr>
        </p:nvSpPr>
        <p:spPr>
          <a:xfrm>
            <a:off x="304800" y="1600200"/>
            <a:ext cx="8534400" cy="4648200"/>
          </a:xfrm>
        </p:spPr>
        <p:txBody>
          <a:bodyPr>
            <a:normAutofit fontScale="77500" lnSpcReduction="20000"/>
          </a:bodyPr>
          <a:lstStyle/>
          <a:p>
            <a:pPr>
              <a:lnSpc>
                <a:spcPct val="90000"/>
              </a:lnSpc>
            </a:pPr>
            <a:r>
              <a:rPr lang="en-US" altLang="en-US" sz="2800" dirty="0"/>
              <a:t>Pharmacist may dispense certain controls without a prescription</a:t>
            </a:r>
          </a:p>
          <a:p>
            <a:pPr lvl="1">
              <a:lnSpc>
                <a:spcPct val="90000"/>
              </a:lnSpc>
            </a:pPr>
            <a:r>
              <a:rPr lang="en-US" dirty="0"/>
              <a:t>The following may be distributed at retail without a prescription, but </a:t>
            </a:r>
            <a:r>
              <a:rPr lang="en-US" u="sng" dirty="0"/>
              <a:t>only by a registered pharmacist</a:t>
            </a:r>
          </a:p>
          <a:p>
            <a:pPr lvl="2">
              <a:lnSpc>
                <a:spcPct val="90000"/>
              </a:lnSpc>
            </a:pPr>
            <a:r>
              <a:rPr lang="en-US" altLang="en-US" sz="2000" dirty="0"/>
              <a:t>Any compound mixture or preparation in Schedule V</a:t>
            </a:r>
          </a:p>
          <a:p>
            <a:pPr>
              <a:lnSpc>
                <a:spcPct val="90000"/>
              </a:lnSpc>
            </a:pPr>
            <a:r>
              <a:rPr lang="en-US" altLang="en-US" sz="2800" dirty="0"/>
              <a:t>OTC to Adult patient only (18 and over); under 18 requires prescription</a:t>
            </a:r>
          </a:p>
          <a:p>
            <a:pPr>
              <a:lnSpc>
                <a:spcPct val="90000"/>
              </a:lnSpc>
            </a:pPr>
            <a:r>
              <a:rPr lang="en-US" altLang="en-US" sz="2800" dirty="0"/>
              <a:t>A bound volume must be maintained as a record</a:t>
            </a:r>
          </a:p>
          <a:p>
            <a:pPr>
              <a:lnSpc>
                <a:spcPct val="90000"/>
              </a:lnSpc>
            </a:pPr>
            <a:r>
              <a:rPr lang="en-US" altLang="en-US" sz="2800" dirty="0"/>
              <a:t>Proof of identification required</a:t>
            </a:r>
          </a:p>
          <a:p>
            <a:pPr>
              <a:lnSpc>
                <a:spcPct val="90000"/>
              </a:lnSpc>
            </a:pPr>
            <a:r>
              <a:rPr lang="en-US" altLang="en-US" sz="2800" dirty="0">
                <a:solidFill>
                  <a:srgbClr val="FF0000"/>
                </a:solidFill>
              </a:rPr>
              <a:t>The total quantity of controlled substance listed in Schedule V which may be sold to any one purchaser within a given 48-hour period shall not exceed 120 milligrams of codeine, 60 milligrams </a:t>
            </a:r>
            <a:r>
              <a:rPr lang="en-US" altLang="en-US" sz="2800" dirty="0" err="1">
                <a:solidFill>
                  <a:srgbClr val="FF0000"/>
                </a:solidFill>
              </a:rPr>
              <a:t>dihydrocodeine</a:t>
            </a:r>
            <a:r>
              <a:rPr lang="en-US" altLang="en-US" sz="2800" dirty="0">
                <a:solidFill>
                  <a:srgbClr val="FF0000"/>
                </a:solidFill>
              </a:rPr>
              <a:t>, 30 milligrams of ethyl morphine, or 240 milligrams of opium</a:t>
            </a:r>
          </a:p>
          <a:p>
            <a:pPr lvl="1">
              <a:lnSpc>
                <a:spcPct val="90000"/>
              </a:lnSpc>
            </a:pPr>
            <a:r>
              <a:rPr lang="en-US" altLang="en-US" sz="2000" dirty="0"/>
              <a:t>No limit if on prescription</a:t>
            </a:r>
          </a:p>
          <a:p>
            <a:pPr>
              <a:lnSpc>
                <a:spcPct val="90000"/>
              </a:lnSpc>
            </a:pPr>
            <a:r>
              <a:rPr lang="en-US" altLang="en-US" sz="2800" dirty="0"/>
              <a:t>Pharmacist may withhold sale at discretion if believe purpose is abuse</a:t>
            </a:r>
          </a:p>
          <a:p>
            <a:pPr>
              <a:lnSpc>
                <a:spcPct val="90000"/>
              </a:lnSpc>
            </a:pPr>
            <a:r>
              <a:rPr lang="en-US" sz="2800" dirty="0"/>
              <a:t>Dextromethorphan shall not be deemed to be included in any schedule by reason of enactment of this chapter</a:t>
            </a:r>
            <a:endParaRPr lang="en-US" altLang="en-US" sz="2400" dirty="0"/>
          </a:p>
        </p:txBody>
      </p:sp>
    </p:spTree>
    <p:extLst>
      <p:ext uri="{BB962C8B-B14F-4D97-AF65-F5344CB8AC3E}">
        <p14:creationId xmlns:p14="http://schemas.microsoft.com/office/powerpoint/2010/main" val="32867200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1026"/>
          <p:cNvSpPr>
            <a:spLocks noGrp="1" noChangeArrowheads="1"/>
          </p:cNvSpPr>
          <p:nvPr>
            <p:ph type="title"/>
          </p:nvPr>
        </p:nvSpPr>
        <p:spPr>
          <a:xfrm>
            <a:off x="304800" y="381000"/>
            <a:ext cx="8839200" cy="1143000"/>
          </a:xfrm>
        </p:spPr>
        <p:txBody>
          <a:bodyPr>
            <a:normAutofit fontScale="90000"/>
          </a:bodyPr>
          <a:lstStyle/>
          <a:p>
            <a:r>
              <a:rPr lang="en-US" altLang="en-US" sz="3100" b="1" dirty="0">
                <a:solidFill>
                  <a:srgbClr val="FF0000"/>
                </a:solidFill>
              </a:rPr>
              <a:t>Schedule V drugs which do not require a Prescription </a:t>
            </a:r>
            <a:br>
              <a:rPr lang="en-US" altLang="en-US" sz="3100" b="1" dirty="0">
                <a:solidFill>
                  <a:srgbClr val="FF0000"/>
                </a:solidFill>
              </a:rPr>
            </a:br>
            <a:r>
              <a:rPr lang="en-US" altLang="en-US" sz="3100" b="1" dirty="0">
                <a:solidFill>
                  <a:srgbClr val="FF0000"/>
                </a:solidFill>
              </a:rPr>
              <a:t>(like the over-the-counter Schedule V cough syrups in Florida law) </a:t>
            </a:r>
            <a:br>
              <a:rPr lang="en-US" altLang="en-US" sz="3100" dirty="0"/>
            </a:br>
            <a:r>
              <a:rPr lang="en-US" altLang="en-US" sz="2000" dirty="0"/>
              <a:t>21 CFR 1306.26</a:t>
            </a:r>
          </a:p>
        </p:txBody>
      </p:sp>
      <p:sp>
        <p:nvSpPr>
          <p:cNvPr id="350211" name="Rectangle 1027"/>
          <p:cNvSpPr>
            <a:spLocks noGrp="1" noChangeArrowheads="1"/>
          </p:cNvSpPr>
          <p:nvPr>
            <p:ph type="body" idx="1"/>
          </p:nvPr>
        </p:nvSpPr>
        <p:spPr>
          <a:xfrm>
            <a:off x="685800" y="1752600"/>
            <a:ext cx="7772400" cy="4114800"/>
          </a:xfrm>
        </p:spPr>
        <p:txBody>
          <a:bodyPr>
            <a:normAutofit fontScale="77500" lnSpcReduction="20000"/>
          </a:bodyPr>
          <a:lstStyle/>
          <a:p>
            <a:pPr>
              <a:lnSpc>
                <a:spcPct val="90000"/>
              </a:lnSpc>
            </a:pPr>
            <a:r>
              <a:rPr lang="en-US" altLang="en-US" sz="2800" dirty="0"/>
              <a:t>Dispensed only by a pharmacist </a:t>
            </a:r>
          </a:p>
          <a:p>
            <a:pPr lvl="1">
              <a:lnSpc>
                <a:spcPct val="90000"/>
              </a:lnSpc>
            </a:pPr>
            <a:r>
              <a:rPr lang="en-US" altLang="en-US" sz="2400" dirty="0"/>
              <a:t>Such dispensing is made only by a pharmacist, and not by a </a:t>
            </a:r>
            <a:r>
              <a:rPr lang="en-US" altLang="en-US" sz="2400" dirty="0" err="1"/>
              <a:t>nonpharmacist</a:t>
            </a:r>
            <a:r>
              <a:rPr lang="en-US" altLang="en-US" sz="2400" dirty="0"/>
              <a:t> employee even if under the supervision of a pharmacist (although after the pharmacist has fulfilled his professional and legal responsibilities set forth in this section, the actual cash, credit transaction, or delivery, may be completed by a </a:t>
            </a:r>
            <a:r>
              <a:rPr lang="en-US" altLang="en-US" sz="2400" dirty="0" err="1"/>
              <a:t>nonpharmacist</a:t>
            </a:r>
            <a:r>
              <a:rPr lang="en-US" altLang="en-US" sz="2400" dirty="0"/>
              <a:t>)</a:t>
            </a:r>
          </a:p>
          <a:p>
            <a:pPr>
              <a:lnSpc>
                <a:spcPct val="90000"/>
              </a:lnSpc>
            </a:pPr>
            <a:r>
              <a:rPr lang="en-US" altLang="en-US" sz="2800" dirty="0"/>
              <a:t>Pharmacist must maintain </a:t>
            </a:r>
            <a:r>
              <a:rPr lang="en-US" altLang="en-US" sz="2800" dirty="0" err="1"/>
              <a:t>recordbook</a:t>
            </a:r>
            <a:endParaRPr lang="en-US" altLang="en-US" sz="2800" dirty="0"/>
          </a:p>
          <a:p>
            <a:pPr lvl="1">
              <a:lnSpc>
                <a:spcPct val="90000"/>
              </a:lnSpc>
            </a:pPr>
            <a:r>
              <a:rPr lang="en-US" altLang="en-US" sz="2400" dirty="0"/>
              <a:t>Name and address of purchaser, name and quantity of drug sold, date of purchase, name and initials of dispensing pharmacist</a:t>
            </a:r>
          </a:p>
          <a:p>
            <a:pPr lvl="2">
              <a:lnSpc>
                <a:spcPct val="90000"/>
              </a:lnSpc>
            </a:pPr>
            <a:r>
              <a:rPr lang="en-US" altLang="en-US" sz="2000" dirty="0"/>
              <a:t>Purchaser must be at least 18 years old</a:t>
            </a:r>
          </a:p>
          <a:p>
            <a:pPr lvl="2">
              <a:lnSpc>
                <a:spcPct val="90000"/>
              </a:lnSpc>
            </a:pPr>
            <a:r>
              <a:rPr lang="en-US" altLang="en-US" sz="2000" dirty="0">
                <a:cs typeface="Arial" charset="0"/>
              </a:rPr>
              <a:t>Unknown purchasers must furnish suitable ID</a:t>
            </a:r>
            <a:endParaRPr lang="en-US" altLang="en-US" sz="2000" dirty="0"/>
          </a:p>
          <a:p>
            <a:pPr>
              <a:lnSpc>
                <a:spcPct val="90000"/>
              </a:lnSpc>
            </a:pPr>
            <a:r>
              <a:rPr lang="en-US" altLang="en-US" sz="2800" b="1" dirty="0">
                <a:solidFill>
                  <a:srgbClr val="FF0000"/>
                </a:solidFill>
              </a:rPr>
              <a:t>Quantity limited</a:t>
            </a:r>
          </a:p>
          <a:p>
            <a:pPr lvl="1">
              <a:lnSpc>
                <a:spcPct val="90000"/>
              </a:lnSpc>
            </a:pPr>
            <a:r>
              <a:rPr lang="en-US" altLang="en-US" sz="2400" b="1" dirty="0">
                <a:solidFill>
                  <a:srgbClr val="FF0000"/>
                </a:solidFill>
                <a:cs typeface="Arial" charset="0"/>
              </a:rPr>
              <a:t>Not more than 8 </a:t>
            </a:r>
            <a:r>
              <a:rPr lang="en-US" altLang="en-US" sz="2400" b="1" dirty="0" err="1">
                <a:solidFill>
                  <a:srgbClr val="FF0000"/>
                </a:solidFill>
                <a:cs typeface="Arial" charset="0"/>
              </a:rPr>
              <a:t>oz</a:t>
            </a:r>
            <a:r>
              <a:rPr lang="en-US" altLang="en-US" sz="2400" b="1" dirty="0">
                <a:solidFill>
                  <a:srgbClr val="FF0000"/>
                </a:solidFill>
                <a:cs typeface="Arial" charset="0"/>
              </a:rPr>
              <a:t> (or 48 dosage units) of any controlled substance containing opium</a:t>
            </a:r>
          </a:p>
          <a:p>
            <a:pPr lvl="1">
              <a:lnSpc>
                <a:spcPct val="90000"/>
              </a:lnSpc>
            </a:pPr>
            <a:r>
              <a:rPr lang="en-US" altLang="en-US" sz="2400" b="1" dirty="0">
                <a:solidFill>
                  <a:srgbClr val="FF0000"/>
                </a:solidFill>
                <a:cs typeface="Arial" charset="0"/>
              </a:rPr>
              <a:t>No more than 4 </a:t>
            </a:r>
            <a:r>
              <a:rPr lang="en-US" altLang="en-US" sz="2400" b="1" dirty="0" err="1">
                <a:solidFill>
                  <a:srgbClr val="FF0000"/>
                </a:solidFill>
                <a:cs typeface="Arial" charset="0"/>
              </a:rPr>
              <a:t>oz</a:t>
            </a:r>
            <a:r>
              <a:rPr lang="en-US" altLang="en-US" sz="2400" b="1" dirty="0">
                <a:solidFill>
                  <a:srgbClr val="FF0000"/>
                </a:solidFill>
                <a:cs typeface="Arial" charset="0"/>
              </a:rPr>
              <a:t> (or 24 dosage units) of any other controlled substance (e.g. codeine, </a:t>
            </a:r>
            <a:r>
              <a:rPr lang="en-US" altLang="en-US" sz="2400" b="1" dirty="0" err="1">
                <a:solidFill>
                  <a:srgbClr val="FF0000"/>
                </a:solidFill>
                <a:cs typeface="Arial" charset="0"/>
              </a:rPr>
              <a:t>etc</a:t>
            </a:r>
            <a:r>
              <a:rPr lang="en-US" altLang="en-US" sz="2400" b="1" dirty="0">
                <a:solidFill>
                  <a:srgbClr val="FF0000"/>
                </a:solidFill>
                <a:cs typeface="Arial" charset="0"/>
              </a:rPr>
              <a:t>)</a:t>
            </a:r>
          </a:p>
        </p:txBody>
      </p:sp>
    </p:spTree>
    <p:extLst>
      <p:ext uri="{BB962C8B-B14F-4D97-AF65-F5344CB8AC3E}">
        <p14:creationId xmlns:p14="http://schemas.microsoft.com/office/powerpoint/2010/main" val="328059775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9395" y="304800"/>
            <a:ext cx="8991600" cy="1143000"/>
          </a:xfrm>
        </p:spPr>
        <p:txBody>
          <a:bodyPr>
            <a:normAutofit fontScale="90000"/>
          </a:bodyPr>
          <a:lstStyle/>
          <a:p>
            <a:r>
              <a:rPr lang="en-US" altLang="en-US" sz="3600" dirty="0"/>
              <a:t>Suspension, Revocation, Reinstatement of License </a:t>
            </a:r>
            <a:br>
              <a:rPr lang="en-US" altLang="en-US" dirty="0"/>
            </a:br>
            <a:r>
              <a:rPr lang="en-US" altLang="en-US" sz="2400" dirty="0"/>
              <a:t>Fla. Stat. § </a:t>
            </a:r>
            <a:r>
              <a:rPr lang="en-US" altLang="en-US" sz="2400" dirty="0">
                <a:solidFill>
                  <a:schemeClr val="tx1"/>
                </a:solidFill>
                <a:latin typeface="Arial" charset="0"/>
              </a:rPr>
              <a:t>893.11</a:t>
            </a:r>
          </a:p>
        </p:txBody>
      </p:sp>
      <p:sp>
        <p:nvSpPr>
          <p:cNvPr id="236547" name="Rectangle 3"/>
          <p:cNvSpPr>
            <a:spLocks noGrp="1" noChangeArrowheads="1"/>
          </p:cNvSpPr>
          <p:nvPr>
            <p:ph type="body" idx="1"/>
          </p:nvPr>
        </p:nvSpPr>
        <p:spPr>
          <a:xfrm>
            <a:off x="685800" y="1752600"/>
            <a:ext cx="7772400" cy="4495800"/>
          </a:xfrm>
        </p:spPr>
        <p:txBody>
          <a:bodyPr>
            <a:normAutofit/>
          </a:bodyPr>
          <a:lstStyle/>
          <a:p>
            <a:r>
              <a:rPr lang="en-US" altLang="en-US" sz="2800" dirty="0"/>
              <a:t>Conviction of sale of, or trafficking in, a controlled substance or for conspiracy to sell, or traffic in, a controlled substance, if such offense is grounds for disciplinary action by the Board of Pharmacy</a:t>
            </a:r>
          </a:p>
          <a:p>
            <a:r>
              <a:rPr lang="en-US" altLang="en-US" sz="2800" dirty="0"/>
              <a:t>The Board shall initiate an immediate emergency suspension of an individual professional license </a:t>
            </a:r>
          </a:p>
          <a:p>
            <a:r>
              <a:rPr lang="en-US" altLang="en-US" sz="2800" dirty="0"/>
              <a:t>License may later be reinstated with proof of</a:t>
            </a:r>
          </a:p>
          <a:p>
            <a:pPr lvl="1"/>
            <a:r>
              <a:rPr lang="en-US" altLang="en-US" sz="2400" dirty="0"/>
              <a:t>Drug treatment and rehab program</a:t>
            </a:r>
          </a:p>
          <a:p>
            <a:pPr lvl="1"/>
            <a:r>
              <a:rPr lang="en-US" altLang="en-US" sz="2400" dirty="0"/>
              <a:t>Periodic drug testing</a:t>
            </a:r>
          </a:p>
        </p:txBody>
      </p:sp>
    </p:spTree>
    <p:extLst>
      <p:ext uri="{BB962C8B-B14F-4D97-AF65-F5344CB8AC3E}">
        <p14:creationId xmlns:p14="http://schemas.microsoft.com/office/powerpoint/2010/main" val="362371512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685800" y="76200"/>
            <a:ext cx="7772400" cy="1143000"/>
          </a:xfrm>
        </p:spPr>
        <p:txBody>
          <a:bodyPr>
            <a:normAutofit/>
          </a:bodyPr>
          <a:lstStyle/>
          <a:p>
            <a:r>
              <a:rPr lang="en-US" altLang="en-US" dirty="0"/>
              <a:t>Prohibited Acts, General </a:t>
            </a:r>
            <a:br>
              <a:rPr lang="en-US" altLang="en-US" dirty="0"/>
            </a:br>
            <a:r>
              <a:rPr lang="en-US" altLang="en-US" sz="1800" dirty="0"/>
              <a:t>Fla. Stat. § </a:t>
            </a:r>
            <a:r>
              <a:rPr lang="en-US" altLang="en-US" sz="1800" dirty="0">
                <a:solidFill>
                  <a:schemeClr val="tx1"/>
                </a:solidFill>
                <a:latin typeface="Arial" charset="0"/>
              </a:rPr>
              <a:t>893.13</a:t>
            </a:r>
            <a:r>
              <a:rPr lang="en-US" altLang="en-US" sz="1800" dirty="0"/>
              <a:t> </a:t>
            </a:r>
          </a:p>
        </p:txBody>
      </p:sp>
      <p:sp>
        <p:nvSpPr>
          <p:cNvPr id="237571" name="Rectangle 3"/>
          <p:cNvSpPr>
            <a:spLocks noGrp="1" noChangeArrowheads="1"/>
          </p:cNvSpPr>
          <p:nvPr>
            <p:ph type="body" idx="1"/>
          </p:nvPr>
        </p:nvSpPr>
        <p:spPr>
          <a:xfrm>
            <a:off x="457200" y="1143000"/>
            <a:ext cx="8229600" cy="5486400"/>
          </a:xfrm>
        </p:spPr>
        <p:txBody>
          <a:bodyPr>
            <a:normAutofit lnSpcReduction="10000"/>
          </a:bodyPr>
          <a:lstStyle/>
          <a:p>
            <a:pPr>
              <a:lnSpc>
                <a:spcPct val="80000"/>
              </a:lnSpc>
            </a:pPr>
            <a:r>
              <a:rPr lang="en-US" altLang="en-US" sz="2800" dirty="0"/>
              <a:t>Sell, manufacture, deliver, possess with intent to sell, manufacture or deliver a controlled substance</a:t>
            </a:r>
          </a:p>
          <a:p>
            <a:pPr lvl="1">
              <a:lnSpc>
                <a:spcPct val="80000"/>
              </a:lnSpc>
            </a:pPr>
            <a:r>
              <a:rPr lang="en-US" altLang="en-US" sz="2400" dirty="0"/>
              <a:t>Especially on, or within 1,000 feet of a child care facility, public or private elementary, middle, or state, county, or municipal park, a community center, a publicly owned recreational facility, place of worship, college or other secondary school</a:t>
            </a:r>
          </a:p>
          <a:p>
            <a:pPr>
              <a:lnSpc>
                <a:spcPct val="80000"/>
              </a:lnSpc>
            </a:pPr>
            <a:r>
              <a:rPr lang="en-US" altLang="en-US" sz="2800" dirty="0"/>
              <a:t>Purchase, or possess with intent to purchase, a controlled substance </a:t>
            </a:r>
          </a:p>
          <a:p>
            <a:pPr>
              <a:lnSpc>
                <a:spcPct val="80000"/>
              </a:lnSpc>
            </a:pPr>
            <a:r>
              <a:rPr lang="en-US" altLang="en-US" sz="2800" dirty="0"/>
              <a:t>Deliver any controlled substance by any person 18 years of age or older to a person under the age of 18 years, or to use or hire a person under the age of 18 years as an agent or employee in the sale or delivery of such a substance, or to use such person to assist in avoiding detection or apprehension for a violation of this chapter </a:t>
            </a:r>
          </a:p>
        </p:txBody>
      </p:sp>
    </p:spTree>
    <p:extLst>
      <p:ext uri="{BB962C8B-B14F-4D97-AF65-F5344CB8AC3E}">
        <p14:creationId xmlns:p14="http://schemas.microsoft.com/office/powerpoint/2010/main" val="141281737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685800" y="228600"/>
            <a:ext cx="7772400" cy="1143000"/>
          </a:xfrm>
        </p:spPr>
        <p:txBody>
          <a:bodyPr>
            <a:normAutofit/>
          </a:bodyPr>
          <a:lstStyle/>
          <a:p>
            <a:r>
              <a:rPr lang="en-US" altLang="en-US" dirty="0"/>
              <a:t>Prohibitions </a:t>
            </a:r>
            <a:br>
              <a:rPr lang="en-US" altLang="en-US" dirty="0"/>
            </a:br>
            <a:r>
              <a:rPr lang="en-US" altLang="en-US" sz="1800" dirty="0"/>
              <a:t>Fla. Stat. § </a:t>
            </a:r>
            <a:r>
              <a:rPr lang="en-US" altLang="en-US" sz="1800" dirty="0">
                <a:solidFill>
                  <a:schemeClr val="tx1"/>
                </a:solidFill>
                <a:latin typeface="Arial" charset="0"/>
              </a:rPr>
              <a:t>893.13</a:t>
            </a:r>
            <a:endParaRPr lang="en-US" altLang="en-US" sz="1800" dirty="0"/>
          </a:p>
        </p:txBody>
      </p:sp>
      <p:sp>
        <p:nvSpPr>
          <p:cNvPr id="238595" name="Rectangle 3"/>
          <p:cNvSpPr>
            <a:spLocks noGrp="1" noChangeArrowheads="1"/>
          </p:cNvSpPr>
          <p:nvPr>
            <p:ph type="body" idx="1"/>
          </p:nvPr>
        </p:nvSpPr>
        <p:spPr>
          <a:xfrm>
            <a:off x="685800" y="1676400"/>
            <a:ext cx="7772400" cy="4114800"/>
          </a:xfrm>
        </p:spPr>
        <p:txBody>
          <a:bodyPr>
            <a:normAutofit fontScale="92500" lnSpcReduction="10000"/>
          </a:bodyPr>
          <a:lstStyle/>
          <a:p>
            <a:r>
              <a:rPr lang="en-US" altLang="en-US" sz="2800" dirty="0"/>
              <a:t>Bring into this state any controlled substance </a:t>
            </a:r>
          </a:p>
          <a:p>
            <a:r>
              <a:rPr lang="en-US" altLang="en-US" sz="2800" dirty="0"/>
              <a:t>Be in actual or constructive possession of a controlled substance</a:t>
            </a:r>
          </a:p>
          <a:p>
            <a:pPr lvl="1"/>
            <a:r>
              <a:rPr lang="en-US" altLang="en-US" sz="2400" dirty="0"/>
              <a:t> At discretion of trial judge, may require rehabilitation </a:t>
            </a:r>
          </a:p>
          <a:p>
            <a:r>
              <a:rPr lang="en-US" altLang="en-US" sz="2800" dirty="0"/>
              <a:t>Acquire or obtain, or attempt to acquire or obtain, possession of a controlled substance by misrepresentation, fraud, forgery, deception, or subterfuge</a:t>
            </a:r>
          </a:p>
          <a:p>
            <a:r>
              <a:rPr lang="en-US" altLang="en-US" sz="2800" dirty="0"/>
              <a:t>Misdemeanor for failure to report significant loss of Controls within 24 </a:t>
            </a:r>
            <a:r>
              <a:rPr lang="en-US" altLang="en-US" sz="2800" dirty="0" err="1"/>
              <a:t>hrs</a:t>
            </a:r>
            <a:r>
              <a:rPr lang="en-US" altLang="en-US" sz="2800" dirty="0"/>
              <a:t> of discovery</a:t>
            </a:r>
            <a:endParaRPr lang="en-US" altLang="en-US" dirty="0"/>
          </a:p>
        </p:txBody>
      </p:sp>
    </p:spTree>
    <p:extLst>
      <p:ext uri="{BB962C8B-B14F-4D97-AF65-F5344CB8AC3E}">
        <p14:creationId xmlns:p14="http://schemas.microsoft.com/office/powerpoint/2010/main" val="4293575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Turpitude</a:t>
            </a:r>
          </a:p>
        </p:txBody>
      </p:sp>
      <p:sp>
        <p:nvSpPr>
          <p:cNvPr id="3" name="Content Placeholder 2"/>
          <p:cNvSpPr>
            <a:spLocks noGrp="1"/>
          </p:cNvSpPr>
          <p:nvPr>
            <p:ph idx="1"/>
          </p:nvPr>
        </p:nvSpPr>
        <p:spPr/>
        <p:txBody>
          <a:bodyPr>
            <a:normAutofit fontScale="92500"/>
          </a:bodyPr>
          <a:lstStyle/>
          <a:p>
            <a:r>
              <a:rPr lang="en-US" dirty="0"/>
              <a:t>Cornell Law School Legal Information Institute</a:t>
            </a:r>
          </a:p>
          <a:p>
            <a:pPr marL="457200" lvl="1" indent="0">
              <a:buNone/>
            </a:pPr>
            <a:r>
              <a:rPr lang="en-US" dirty="0"/>
              <a:t>Moral Turpitude</a:t>
            </a:r>
          </a:p>
          <a:p>
            <a:pPr lvl="1"/>
            <a:r>
              <a:rPr lang="en-US" dirty="0"/>
              <a:t>A description of conduct that is shamefully wicked, an extreme departure from ordinary standards of morality, justice, or ethics; a base, vile, or depraved frame of mind. Used as a test of a criminal act when judging a violation of law.</a:t>
            </a:r>
          </a:p>
          <a:p>
            <a:pPr lvl="1"/>
            <a:endParaRPr lang="en-US" dirty="0"/>
          </a:p>
          <a:p>
            <a:pPr lvl="1"/>
            <a:r>
              <a:rPr lang="en-US" dirty="0"/>
              <a:t>Grey area term, but felonies are examples (burglary, arson, rape, robbery, kidnapping (BARRK) &amp; murder)</a:t>
            </a:r>
          </a:p>
          <a:p>
            <a:endParaRPr lang="en-US" dirty="0"/>
          </a:p>
        </p:txBody>
      </p:sp>
    </p:spTree>
    <p:extLst>
      <p:ext uri="{BB962C8B-B14F-4D97-AF65-F5344CB8AC3E}">
        <p14:creationId xmlns:p14="http://schemas.microsoft.com/office/powerpoint/2010/main" val="165674401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304800" y="609600"/>
            <a:ext cx="8839200" cy="1143000"/>
          </a:xfrm>
        </p:spPr>
        <p:txBody>
          <a:bodyPr/>
          <a:lstStyle/>
          <a:p>
            <a:r>
              <a:rPr lang="en-US" altLang="en-US" dirty="0"/>
              <a:t>Pharmacy Acts Prohibited </a:t>
            </a:r>
            <a:br>
              <a:rPr lang="en-US" altLang="en-US" dirty="0"/>
            </a:br>
            <a:r>
              <a:rPr lang="en-US" altLang="en-US" sz="2400" dirty="0"/>
              <a:t>Fla. Stat. § </a:t>
            </a:r>
            <a:r>
              <a:rPr lang="en-US" altLang="en-US" sz="2400" dirty="0">
                <a:solidFill>
                  <a:schemeClr val="tx1"/>
                </a:solidFill>
                <a:latin typeface="Arial" charset="0"/>
              </a:rPr>
              <a:t>893.13(7)(a)</a:t>
            </a:r>
          </a:p>
        </p:txBody>
      </p:sp>
      <p:sp>
        <p:nvSpPr>
          <p:cNvPr id="239619" name="Rectangle 3"/>
          <p:cNvSpPr>
            <a:spLocks noGrp="1" noChangeArrowheads="1"/>
          </p:cNvSpPr>
          <p:nvPr>
            <p:ph type="body" idx="1"/>
          </p:nvPr>
        </p:nvSpPr>
        <p:spPr>
          <a:xfrm>
            <a:off x="457200" y="1981200"/>
            <a:ext cx="8229600" cy="4525963"/>
          </a:xfrm>
        </p:spPr>
        <p:txBody>
          <a:bodyPr/>
          <a:lstStyle/>
          <a:p>
            <a:pPr>
              <a:lnSpc>
                <a:spcPct val="90000"/>
              </a:lnSpc>
            </a:pPr>
            <a:r>
              <a:rPr lang="en-US" altLang="en-US" sz="2800" dirty="0"/>
              <a:t>To distribute or dispense a controlled substance in violation of this chapter</a:t>
            </a:r>
          </a:p>
          <a:p>
            <a:pPr>
              <a:lnSpc>
                <a:spcPct val="90000"/>
              </a:lnSpc>
            </a:pPr>
            <a:r>
              <a:rPr lang="en-US" altLang="en-US" sz="2800" dirty="0"/>
              <a:t>Refuse or fail to make, keep, or furnish any record, notification, order form, statement, invoice, or information </a:t>
            </a:r>
          </a:p>
          <a:p>
            <a:pPr>
              <a:lnSpc>
                <a:spcPct val="90000"/>
              </a:lnSpc>
            </a:pPr>
            <a:r>
              <a:rPr lang="en-US" altLang="en-US" sz="2800" dirty="0"/>
              <a:t>Refuse entry for inspection</a:t>
            </a:r>
          </a:p>
          <a:p>
            <a:pPr>
              <a:lnSpc>
                <a:spcPct val="90000"/>
              </a:lnSpc>
            </a:pPr>
            <a:r>
              <a:rPr lang="en-US" altLang="en-US" sz="2800" dirty="0"/>
              <a:t>Possess a prescription form which has not been completed and signed by the practitioner whose name appears printed thereon</a:t>
            </a:r>
          </a:p>
        </p:txBody>
      </p:sp>
    </p:spTree>
    <p:extLst>
      <p:ext uri="{BB962C8B-B14F-4D97-AF65-F5344CB8AC3E}">
        <p14:creationId xmlns:p14="http://schemas.microsoft.com/office/powerpoint/2010/main" val="287740058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304800" y="228600"/>
            <a:ext cx="8534400" cy="1143000"/>
          </a:xfrm>
        </p:spPr>
        <p:txBody>
          <a:bodyPr/>
          <a:lstStyle/>
          <a:p>
            <a:r>
              <a:rPr lang="en-US" altLang="en-US" sz="3200" dirty="0"/>
              <a:t>Prescriber Acts Prohibited </a:t>
            </a:r>
            <a:br>
              <a:rPr lang="en-US" altLang="en-US" dirty="0"/>
            </a:br>
            <a:r>
              <a:rPr lang="en-US" altLang="en-US" sz="1600" dirty="0"/>
              <a:t>Fla. Stat. § </a:t>
            </a:r>
            <a:r>
              <a:rPr lang="en-US" altLang="en-US" sz="1600" dirty="0">
                <a:solidFill>
                  <a:schemeClr val="tx1"/>
                </a:solidFill>
                <a:latin typeface="Arial" charset="0"/>
              </a:rPr>
              <a:t>893.13(8)</a:t>
            </a:r>
          </a:p>
        </p:txBody>
      </p:sp>
      <p:sp>
        <p:nvSpPr>
          <p:cNvPr id="240643" name="Rectangle 3"/>
          <p:cNvSpPr>
            <a:spLocks noGrp="1" noChangeArrowheads="1"/>
          </p:cNvSpPr>
          <p:nvPr>
            <p:ph type="body" idx="1"/>
          </p:nvPr>
        </p:nvSpPr>
        <p:spPr>
          <a:xfrm>
            <a:off x="685800" y="1676400"/>
            <a:ext cx="7772400" cy="4953000"/>
          </a:xfrm>
        </p:spPr>
        <p:txBody>
          <a:bodyPr>
            <a:normAutofit fontScale="77500" lnSpcReduction="20000"/>
          </a:bodyPr>
          <a:lstStyle/>
          <a:p>
            <a:pPr>
              <a:lnSpc>
                <a:spcPct val="90000"/>
              </a:lnSpc>
            </a:pPr>
            <a:r>
              <a:rPr lang="en-US" altLang="en-US" sz="2800" dirty="0"/>
              <a:t>Knowingly assist a patient, other person, or the owner of an animal in obtaining a controlled substance through deceptive, untrue, or fraudulent representations in or related to the practice of the prescribing practitioner's professional practice </a:t>
            </a:r>
          </a:p>
          <a:p>
            <a:pPr>
              <a:lnSpc>
                <a:spcPct val="90000"/>
              </a:lnSpc>
            </a:pPr>
            <a:r>
              <a:rPr lang="en-US" altLang="en-US" sz="2800" dirty="0"/>
              <a:t>Employ a trick or scheme in the practice to assist others</a:t>
            </a:r>
          </a:p>
          <a:p>
            <a:pPr>
              <a:lnSpc>
                <a:spcPct val="90000"/>
              </a:lnSpc>
            </a:pPr>
            <a:r>
              <a:rPr lang="en-US" altLang="en-US" sz="2800" dirty="0"/>
              <a:t>Knowingly write a prescription for a controlled substance for a fictitious person</a:t>
            </a:r>
          </a:p>
          <a:p>
            <a:pPr>
              <a:lnSpc>
                <a:spcPct val="90000"/>
              </a:lnSpc>
            </a:pPr>
            <a:r>
              <a:rPr lang="en-US" altLang="en-US" sz="2800" dirty="0"/>
              <a:t>Write a prescription is the sole purpose is to provide a monetary benefit to prescriber</a:t>
            </a:r>
          </a:p>
          <a:p>
            <a:pPr>
              <a:lnSpc>
                <a:spcPct val="90000"/>
              </a:lnSpc>
            </a:pPr>
            <a:r>
              <a:rPr lang="en-US" altLang="en-US" sz="2800" dirty="0"/>
              <a:t>If the prescribing practitioner wrote a prescription or multiple prescriptions for a controlled substance for the patient, other person, or animal for which there was no medical necessity, or which was in excess of what was medically necessary to treat the patient, other person, or animal, that fact does not give rise to any presumption that the prescribing practitioner violated the law, but may be considered with other competent evidence in determining whether the prescribing practitioner knowingly assisted a patient, other person, or the owner of an animal to obtain a controlled substance in violation of the law</a:t>
            </a:r>
          </a:p>
        </p:txBody>
      </p:sp>
    </p:spTree>
    <p:extLst>
      <p:ext uri="{BB962C8B-B14F-4D97-AF65-F5344CB8AC3E}">
        <p14:creationId xmlns:p14="http://schemas.microsoft.com/office/powerpoint/2010/main" val="7866747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normAutofit/>
          </a:bodyPr>
          <a:lstStyle/>
          <a:p>
            <a:r>
              <a:rPr lang="en-US" altLang="en-US" dirty="0"/>
              <a:t>Other Violations </a:t>
            </a:r>
            <a:br>
              <a:rPr lang="en-US" altLang="en-US" dirty="0"/>
            </a:br>
            <a:r>
              <a:rPr lang="en-US" altLang="en-US" sz="1800" dirty="0"/>
              <a:t>Fla. Stat. § </a:t>
            </a:r>
            <a:r>
              <a:rPr lang="en-US" altLang="en-US" sz="1800" dirty="0">
                <a:solidFill>
                  <a:schemeClr val="tx1"/>
                </a:solidFill>
                <a:latin typeface="Arial" charset="0"/>
              </a:rPr>
              <a:t>893.1351</a:t>
            </a:r>
            <a:r>
              <a:rPr lang="en-US" altLang="en-US" sz="1800" dirty="0"/>
              <a:t> </a:t>
            </a:r>
          </a:p>
        </p:txBody>
      </p:sp>
      <p:sp>
        <p:nvSpPr>
          <p:cNvPr id="241667" name="Rectangle 3"/>
          <p:cNvSpPr>
            <a:spLocks noGrp="1" noChangeArrowheads="1"/>
          </p:cNvSpPr>
          <p:nvPr>
            <p:ph type="body" idx="1"/>
          </p:nvPr>
        </p:nvSpPr>
        <p:spPr>
          <a:xfrm>
            <a:off x="685800" y="1981200"/>
            <a:ext cx="7772400" cy="4495800"/>
          </a:xfrm>
        </p:spPr>
        <p:txBody>
          <a:bodyPr>
            <a:normAutofit fontScale="92500" lnSpcReduction="20000"/>
          </a:bodyPr>
          <a:lstStyle/>
          <a:p>
            <a:r>
              <a:rPr lang="en-US" altLang="en-US" sz="2800" dirty="0"/>
              <a:t>May not own, lease, or rent any place, structure, or part thereof, trailer, or other conveyance with the knowledge that the place, structure, trailer, or conveyance will be used for the purpose of trafficking, sale, or manufacture of a controlled substance</a:t>
            </a:r>
          </a:p>
          <a:p>
            <a:r>
              <a:rPr lang="en-US" altLang="en-US" sz="2800" dirty="0"/>
              <a:t>May not knowingly be in possession of a place, structure, trailer, or conveyance used for trafficking, sale, or manufacture of a controlled substance</a:t>
            </a:r>
          </a:p>
          <a:p>
            <a:pPr lvl="1"/>
            <a:r>
              <a:rPr lang="en-US" altLang="en-US" sz="2400" dirty="0"/>
              <a:t>Especially if know or should have known a minor is present or resides in the place</a:t>
            </a:r>
          </a:p>
          <a:p>
            <a:r>
              <a:rPr lang="en-US" altLang="en-US" sz="2800" dirty="0"/>
              <a:t>Proof of the possession of 25 or more cannabis plants constitutes prima facie evidence that the cannabis is intended for sale or distribution (lol!)</a:t>
            </a:r>
          </a:p>
        </p:txBody>
      </p:sp>
    </p:spTree>
    <p:extLst>
      <p:ext uri="{BB962C8B-B14F-4D97-AF65-F5344CB8AC3E}">
        <p14:creationId xmlns:p14="http://schemas.microsoft.com/office/powerpoint/2010/main" val="192637809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457200" y="152400"/>
            <a:ext cx="8458200" cy="1143000"/>
          </a:xfrm>
        </p:spPr>
        <p:txBody>
          <a:bodyPr>
            <a:normAutofit/>
          </a:bodyPr>
          <a:lstStyle/>
          <a:p>
            <a:r>
              <a:rPr lang="en-US" altLang="en-US" sz="3600" dirty="0"/>
              <a:t>Manufacturers, Distributors, Wholesalers </a:t>
            </a:r>
            <a:br>
              <a:rPr lang="en-US" altLang="en-US" dirty="0"/>
            </a:br>
            <a:r>
              <a:rPr lang="en-US" altLang="en-US" sz="1600" dirty="0"/>
              <a:t>Fla. Stat. § </a:t>
            </a:r>
            <a:r>
              <a:rPr lang="en-US" altLang="en-US" sz="1600" dirty="0">
                <a:solidFill>
                  <a:schemeClr val="tx1"/>
                </a:solidFill>
                <a:latin typeface="Arial" charset="0"/>
              </a:rPr>
              <a:t>893.06</a:t>
            </a:r>
          </a:p>
        </p:txBody>
      </p:sp>
      <p:sp>
        <p:nvSpPr>
          <p:cNvPr id="235523" name="Rectangle 3"/>
          <p:cNvSpPr>
            <a:spLocks noGrp="1" noChangeArrowheads="1"/>
          </p:cNvSpPr>
          <p:nvPr>
            <p:ph type="body" idx="1"/>
          </p:nvPr>
        </p:nvSpPr>
        <p:spPr>
          <a:xfrm>
            <a:off x="457200" y="1295400"/>
            <a:ext cx="7772400" cy="5410200"/>
          </a:xfrm>
        </p:spPr>
        <p:txBody>
          <a:bodyPr>
            <a:normAutofit lnSpcReduction="10000"/>
          </a:bodyPr>
          <a:lstStyle/>
          <a:p>
            <a:pPr>
              <a:lnSpc>
                <a:spcPct val="80000"/>
              </a:lnSpc>
            </a:pPr>
            <a:r>
              <a:rPr lang="en-US" altLang="en-US" sz="2800" dirty="0"/>
              <a:t>Commercial container used to distribute a controlled substance must have a label with  following:</a:t>
            </a:r>
          </a:p>
          <a:p>
            <a:pPr lvl="1">
              <a:lnSpc>
                <a:spcPct val="80000"/>
              </a:lnSpc>
            </a:pPr>
            <a:r>
              <a:rPr lang="en-US" altLang="en-US" sz="2400" dirty="0"/>
              <a:t>Name and address of the manufacturer</a:t>
            </a:r>
          </a:p>
          <a:p>
            <a:pPr lvl="1">
              <a:lnSpc>
                <a:spcPct val="80000"/>
              </a:lnSpc>
            </a:pPr>
            <a:r>
              <a:rPr lang="en-US" altLang="en-US" sz="2400" dirty="0"/>
              <a:t>Drug quantity, kind, and form of controlled substance</a:t>
            </a:r>
          </a:p>
          <a:p>
            <a:pPr lvl="1">
              <a:lnSpc>
                <a:spcPct val="80000"/>
              </a:lnSpc>
            </a:pPr>
            <a:r>
              <a:rPr lang="en-US" altLang="en-US" sz="2400" dirty="0"/>
              <a:t>Identifying symbol for such substance, as required by federal law</a:t>
            </a:r>
          </a:p>
          <a:p>
            <a:pPr>
              <a:lnSpc>
                <a:spcPct val="80000"/>
              </a:lnSpc>
            </a:pPr>
            <a:r>
              <a:rPr lang="en-US" altLang="en-US" sz="2800" dirty="0"/>
              <a:t>No person except a pharmacist, for the purpose of dispensing a prescription, or a practitioner, for the purpose of dispensing a controlled substance to a patient, shall alter, deface, or remove any labels so affixed</a:t>
            </a:r>
          </a:p>
          <a:p>
            <a:pPr>
              <a:lnSpc>
                <a:spcPct val="80000"/>
              </a:lnSpc>
            </a:pPr>
            <a:r>
              <a:rPr lang="en-US" altLang="en-US" sz="2800" dirty="0"/>
              <a:t>Possession or control of controlled substances obtained as authorized by this section shall be lawful if in the regular course of business, occupation, profession, employment, or duty </a:t>
            </a:r>
          </a:p>
        </p:txBody>
      </p:sp>
    </p:spTree>
    <p:extLst>
      <p:ext uri="{BB962C8B-B14F-4D97-AF65-F5344CB8AC3E}">
        <p14:creationId xmlns:p14="http://schemas.microsoft.com/office/powerpoint/2010/main" val="359995639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457200" y="152400"/>
            <a:ext cx="8458200" cy="1143000"/>
          </a:xfrm>
        </p:spPr>
        <p:txBody>
          <a:bodyPr>
            <a:normAutofit/>
          </a:bodyPr>
          <a:lstStyle/>
          <a:p>
            <a:r>
              <a:rPr lang="en-US" altLang="en-US" sz="2400" dirty="0">
                <a:solidFill>
                  <a:schemeClr val="tx1"/>
                </a:solidFill>
                <a:latin typeface="Arial" charset="0"/>
              </a:rPr>
              <a:t> </a:t>
            </a:r>
          </a:p>
        </p:txBody>
      </p:sp>
      <p:sp>
        <p:nvSpPr>
          <p:cNvPr id="235523" name="Rectangle 3"/>
          <p:cNvSpPr>
            <a:spLocks noGrp="1" noChangeArrowheads="1"/>
          </p:cNvSpPr>
          <p:nvPr>
            <p:ph type="body" idx="1"/>
          </p:nvPr>
        </p:nvSpPr>
        <p:spPr>
          <a:xfrm>
            <a:off x="457200" y="1524000"/>
            <a:ext cx="7772400" cy="5181600"/>
          </a:xfrm>
        </p:spPr>
        <p:txBody>
          <a:bodyPr>
            <a:normAutofit fontScale="92500" lnSpcReduction="20000"/>
          </a:bodyPr>
          <a:lstStyle/>
          <a:p>
            <a:pPr>
              <a:lnSpc>
                <a:spcPct val="80000"/>
              </a:lnSpc>
            </a:pPr>
            <a:r>
              <a:rPr lang="en-US" altLang="en-US" sz="2800" dirty="0"/>
              <a:t>Controlled substances in Schedules I and II shall be distributed by a duly licensed manufacturer, distributor, or wholesaler to a duly licensed manufacturer, wholesaler, distributor, practitioner, pharmacy, hospital, or laboratory only pursuant to an order form. It shall be deemed a compliance with this subsection if the parties to the transaction have complied with federal law respecting the use of order forms</a:t>
            </a:r>
          </a:p>
          <a:p>
            <a:pPr>
              <a:lnSpc>
                <a:spcPct val="80000"/>
              </a:lnSpc>
            </a:pPr>
            <a:r>
              <a:rPr lang="en-US" altLang="en-US" sz="2800" dirty="0"/>
              <a:t>A person in charge of a hospital or laboratory or in the employ of this state or of any other state, or of any political subdivision thereof, and a master or other proper officer of a ship or aircraft, who obtains controlled substances under the provisions of this section or otherwise, shall not administer, dispense, or otherwise use such controlled substances within this state, except within the scope of her or his employment or official duty, and then only for scientific or medicinal purposes and subject to the provisions of this chapter</a:t>
            </a:r>
          </a:p>
        </p:txBody>
      </p:sp>
      <p:sp>
        <p:nvSpPr>
          <p:cNvPr id="4" name="Rectangle 2"/>
          <p:cNvSpPr txBox="1">
            <a:spLocks noChangeArrowheads="1"/>
          </p:cNvSpPr>
          <p:nvPr/>
        </p:nvSpPr>
        <p:spPr>
          <a:xfrm>
            <a:off x="609600" y="304800"/>
            <a:ext cx="84582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600" dirty="0"/>
              <a:t>Manufacturers, Distributors, Wholesalers </a:t>
            </a:r>
            <a:br>
              <a:rPr lang="en-US" altLang="en-US" dirty="0"/>
            </a:br>
            <a:r>
              <a:rPr lang="en-US" altLang="en-US" sz="1600" dirty="0"/>
              <a:t>Fla. Stat. § </a:t>
            </a:r>
            <a:r>
              <a:rPr lang="en-US" altLang="en-US" sz="1600" dirty="0">
                <a:latin typeface="Arial" charset="0"/>
              </a:rPr>
              <a:t>893.06</a:t>
            </a:r>
          </a:p>
        </p:txBody>
      </p:sp>
    </p:spTree>
    <p:extLst>
      <p:ext uri="{BB962C8B-B14F-4D97-AF65-F5344CB8AC3E}">
        <p14:creationId xmlns:p14="http://schemas.microsoft.com/office/powerpoint/2010/main" val="141287539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685800" y="304800"/>
            <a:ext cx="7772400" cy="1143000"/>
          </a:xfrm>
        </p:spPr>
        <p:txBody>
          <a:bodyPr/>
          <a:lstStyle/>
          <a:p>
            <a:r>
              <a:rPr lang="en-US" altLang="en-US" dirty="0"/>
              <a:t>Case Study</a:t>
            </a:r>
          </a:p>
        </p:txBody>
      </p:sp>
      <p:sp>
        <p:nvSpPr>
          <p:cNvPr id="242691" name="Rectangle 3"/>
          <p:cNvSpPr>
            <a:spLocks noGrp="1" noChangeArrowheads="1"/>
          </p:cNvSpPr>
          <p:nvPr>
            <p:ph type="body" idx="1"/>
          </p:nvPr>
        </p:nvSpPr>
        <p:spPr>
          <a:xfrm>
            <a:off x="685800" y="1447800"/>
            <a:ext cx="7772400" cy="4114800"/>
          </a:xfrm>
        </p:spPr>
        <p:txBody>
          <a:bodyPr>
            <a:normAutofit fontScale="85000" lnSpcReduction="10000"/>
          </a:bodyPr>
          <a:lstStyle/>
          <a:p>
            <a:pPr>
              <a:lnSpc>
                <a:spcPct val="90000"/>
              </a:lnSpc>
              <a:buFontTx/>
              <a:buNone/>
            </a:pPr>
            <a:r>
              <a:rPr lang="en-US" altLang="en-US" sz="2800" dirty="0"/>
              <a:t>Pharmacist Jesse set up a section in a back room of Blue Sky Pharmacy with a black light and a neon sign that read “for all of your other pharmacy needs.”  The room is stocked with objects, materials, and ingredients used to make methamphetamine and is frequented constantly by several disheveled looking individuals and strangely enough, physician Dr. White.  Jesse advertised the great prices on pseudoephedrine and the complete stock of ancillary pharmacy needs, until Pharmacist Hank found out and got rid of the room and the ads.</a:t>
            </a:r>
          </a:p>
          <a:p>
            <a:pPr>
              <a:lnSpc>
                <a:spcPct val="90000"/>
              </a:lnSpc>
              <a:buFontTx/>
              <a:buNone/>
            </a:pPr>
            <a:r>
              <a:rPr lang="en-US" altLang="en-US" sz="2800" dirty="0"/>
              <a:t>  </a:t>
            </a:r>
          </a:p>
          <a:p>
            <a:pPr>
              <a:lnSpc>
                <a:spcPct val="90000"/>
              </a:lnSpc>
            </a:pPr>
            <a:r>
              <a:rPr lang="en-US" altLang="en-US" sz="2800" dirty="0">
                <a:solidFill>
                  <a:schemeClr val="tx2"/>
                </a:solidFill>
              </a:rPr>
              <a:t>Was Jesse in violation of Chapter 893?</a:t>
            </a:r>
          </a:p>
          <a:p>
            <a:pPr>
              <a:lnSpc>
                <a:spcPct val="90000"/>
              </a:lnSpc>
            </a:pPr>
            <a:r>
              <a:rPr lang="en-US" altLang="en-US" sz="2800" dirty="0">
                <a:solidFill>
                  <a:schemeClr val="tx2"/>
                </a:solidFill>
              </a:rPr>
              <a:t>How is this determination made? </a:t>
            </a:r>
          </a:p>
        </p:txBody>
      </p:sp>
    </p:spTree>
    <p:extLst>
      <p:ext uri="{BB962C8B-B14F-4D97-AF65-F5344CB8AC3E}">
        <p14:creationId xmlns:p14="http://schemas.microsoft.com/office/powerpoint/2010/main" val="22684829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457200" y="228600"/>
            <a:ext cx="7772400" cy="1143000"/>
          </a:xfrm>
        </p:spPr>
        <p:txBody>
          <a:bodyPr/>
          <a:lstStyle/>
          <a:p>
            <a:r>
              <a:rPr lang="en-US" altLang="en-US" dirty="0"/>
              <a:t>Drug Paraphernalia Defined </a:t>
            </a:r>
            <a:br>
              <a:rPr lang="en-US" altLang="en-US" dirty="0"/>
            </a:br>
            <a:r>
              <a:rPr lang="en-US" altLang="en-US" sz="2400" dirty="0"/>
              <a:t>Fla. Stat. § </a:t>
            </a:r>
            <a:r>
              <a:rPr lang="en-US" altLang="en-US" sz="2400" dirty="0">
                <a:solidFill>
                  <a:schemeClr val="tx1"/>
                </a:solidFill>
                <a:latin typeface="Arial" charset="0"/>
              </a:rPr>
              <a:t>893.145, 146</a:t>
            </a:r>
          </a:p>
        </p:txBody>
      </p:sp>
      <p:sp>
        <p:nvSpPr>
          <p:cNvPr id="243715" name="Rectangle 3"/>
          <p:cNvSpPr>
            <a:spLocks noGrp="1" noChangeArrowheads="1"/>
          </p:cNvSpPr>
          <p:nvPr>
            <p:ph type="body" idx="1"/>
          </p:nvPr>
        </p:nvSpPr>
        <p:spPr>
          <a:xfrm>
            <a:off x="381000" y="1447800"/>
            <a:ext cx="8382000" cy="4953000"/>
          </a:xfrm>
        </p:spPr>
        <p:txBody>
          <a:bodyPr>
            <a:normAutofit fontScale="92500"/>
          </a:bodyPr>
          <a:lstStyle/>
          <a:p>
            <a:pPr>
              <a:lnSpc>
                <a:spcPct val="90000"/>
              </a:lnSpc>
            </a:pPr>
            <a:r>
              <a:rPr lang="en-US" altLang="en-US" sz="2800" dirty="0"/>
              <a:t>Paraphernalia includes all equipment, products, and materials of any kind which are used, intended for use, or designed for use in planting, propagating, cultivating, growing, harvesting, manufacturing, compounding, converting, producing, processing, preparing, testing, analyzing, packaging, repackaging, storing, containing, concealing, transporting, injecting, ingesting, inhaling, or otherwise introducing into the human body a controlled substance</a:t>
            </a:r>
          </a:p>
          <a:p>
            <a:pPr>
              <a:lnSpc>
                <a:spcPct val="90000"/>
              </a:lnSpc>
            </a:pPr>
            <a:r>
              <a:rPr lang="en-US" altLang="en-US" sz="2800" dirty="0"/>
              <a:t>It is illegal to use, possess, manufacture, deliver, deliver to minor, transport, or advertise any drug paraphernalia</a:t>
            </a:r>
          </a:p>
          <a:p>
            <a:pPr>
              <a:lnSpc>
                <a:spcPct val="90000"/>
              </a:lnSpc>
            </a:pPr>
            <a:r>
              <a:rPr lang="en-US" altLang="en-US" sz="2800" dirty="0"/>
              <a:t>Drug paraphernalia is deemed to be contraband which shall be subject to civil forfeiture</a:t>
            </a:r>
          </a:p>
          <a:p>
            <a:pPr>
              <a:lnSpc>
                <a:spcPct val="90000"/>
              </a:lnSpc>
            </a:pPr>
            <a:endParaRPr lang="en-US" altLang="en-US" sz="2800" dirty="0"/>
          </a:p>
          <a:p>
            <a:pPr>
              <a:lnSpc>
                <a:spcPct val="90000"/>
              </a:lnSpc>
            </a:pPr>
            <a:endParaRPr lang="en-US" altLang="en-US" sz="2800" dirty="0"/>
          </a:p>
        </p:txBody>
      </p:sp>
    </p:spTree>
    <p:extLst>
      <p:ext uri="{BB962C8B-B14F-4D97-AF65-F5344CB8AC3E}">
        <p14:creationId xmlns:p14="http://schemas.microsoft.com/office/powerpoint/2010/main" val="27095321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457200" y="228600"/>
            <a:ext cx="7772400" cy="533400"/>
          </a:xfrm>
        </p:spPr>
        <p:txBody>
          <a:bodyPr>
            <a:normAutofit fontScale="90000"/>
          </a:bodyPr>
          <a:lstStyle/>
          <a:p>
            <a:r>
              <a:rPr lang="en-US" altLang="en-US" sz="3600" dirty="0"/>
              <a:t>Drug Paraphernalia Examples </a:t>
            </a:r>
            <a:br>
              <a:rPr lang="en-US" altLang="en-US" dirty="0"/>
            </a:br>
            <a:r>
              <a:rPr lang="en-US" altLang="en-US" sz="1600" dirty="0"/>
              <a:t>Fla. Stat. § </a:t>
            </a:r>
            <a:r>
              <a:rPr lang="en-US" altLang="en-US" sz="1600" dirty="0">
                <a:solidFill>
                  <a:schemeClr val="tx1"/>
                </a:solidFill>
                <a:latin typeface="Arial" charset="0"/>
              </a:rPr>
              <a:t>893.145, 146</a:t>
            </a:r>
          </a:p>
        </p:txBody>
      </p:sp>
      <p:sp>
        <p:nvSpPr>
          <p:cNvPr id="243715" name="Rectangle 3"/>
          <p:cNvSpPr>
            <a:spLocks noGrp="1" noChangeArrowheads="1"/>
          </p:cNvSpPr>
          <p:nvPr>
            <p:ph type="body" idx="1"/>
          </p:nvPr>
        </p:nvSpPr>
        <p:spPr>
          <a:xfrm>
            <a:off x="381000" y="990600"/>
            <a:ext cx="8382000" cy="5867400"/>
          </a:xfrm>
        </p:spPr>
        <p:txBody>
          <a:bodyPr>
            <a:normAutofit fontScale="47500" lnSpcReduction="20000"/>
          </a:bodyPr>
          <a:lstStyle/>
          <a:p>
            <a:pPr marL="0" indent="0">
              <a:lnSpc>
                <a:spcPct val="90000"/>
              </a:lnSpc>
              <a:buNone/>
            </a:pPr>
            <a:r>
              <a:rPr lang="en-US" altLang="en-US" sz="2800" dirty="0"/>
              <a:t>The term includes, but is not limited to:</a:t>
            </a:r>
          </a:p>
          <a:p>
            <a:pPr>
              <a:lnSpc>
                <a:spcPct val="90000"/>
              </a:lnSpc>
            </a:pPr>
            <a:r>
              <a:rPr lang="en-US" altLang="en-US" sz="2800" dirty="0"/>
              <a:t>Kits used, intended for use, or designed for use in the planting, propagating, cultivating, growing, or harvesting of any species of plant which is a controlled substance or from which a controlled substance can be derived.</a:t>
            </a:r>
          </a:p>
          <a:p>
            <a:pPr>
              <a:lnSpc>
                <a:spcPct val="90000"/>
              </a:lnSpc>
            </a:pPr>
            <a:r>
              <a:rPr lang="en-US" altLang="en-US" sz="2800" dirty="0"/>
              <a:t>Kits used, intended for use, or designed for use in manufacturing, compounding, converting, producing, processing, or preparing controlled substances.</a:t>
            </a:r>
          </a:p>
          <a:p>
            <a:pPr>
              <a:lnSpc>
                <a:spcPct val="90000"/>
              </a:lnSpc>
            </a:pPr>
            <a:r>
              <a:rPr lang="en-US" altLang="en-US" sz="2800" dirty="0"/>
              <a:t>Isomerization devices used, intended for use, or designed for use in increasing the potency of any species of plant which is a controlled substance.</a:t>
            </a:r>
          </a:p>
          <a:p>
            <a:pPr>
              <a:lnSpc>
                <a:spcPct val="90000"/>
              </a:lnSpc>
            </a:pPr>
            <a:r>
              <a:rPr lang="en-US" altLang="en-US" sz="2800" dirty="0"/>
              <a:t>Testing equipment used, intended for use, or designed for use in identifying, or in analyzing the strength, effectiveness, or purity of, controlled substances.</a:t>
            </a:r>
          </a:p>
          <a:p>
            <a:pPr>
              <a:lnSpc>
                <a:spcPct val="90000"/>
              </a:lnSpc>
            </a:pPr>
            <a:r>
              <a:rPr lang="en-US" altLang="en-US" sz="2800" dirty="0"/>
              <a:t>Scales and balances used, intended for use, or designed for use in weighing or measuring controlled substances.</a:t>
            </a:r>
          </a:p>
          <a:p>
            <a:pPr>
              <a:lnSpc>
                <a:spcPct val="90000"/>
              </a:lnSpc>
            </a:pPr>
            <a:r>
              <a:rPr lang="en-US" altLang="en-US" sz="2800" dirty="0"/>
              <a:t>Diluents and adulterants, such as quinine hydrochloride, </a:t>
            </a:r>
            <a:r>
              <a:rPr lang="en-US" altLang="en-US" sz="2800" dirty="0" err="1"/>
              <a:t>mannitol</a:t>
            </a:r>
            <a:r>
              <a:rPr lang="en-US" altLang="en-US" sz="2800" dirty="0"/>
              <a:t>, </a:t>
            </a:r>
            <a:r>
              <a:rPr lang="en-US" altLang="en-US" sz="2800" dirty="0" err="1"/>
              <a:t>mannite</a:t>
            </a:r>
            <a:r>
              <a:rPr lang="en-US" altLang="en-US" sz="2800" dirty="0"/>
              <a:t>, dextrose, and lactose, used, intended for use, or designed for use in cutting controlled substances.</a:t>
            </a:r>
          </a:p>
          <a:p>
            <a:pPr>
              <a:lnSpc>
                <a:spcPct val="90000"/>
              </a:lnSpc>
            </a:pPr>
            <a:r>
              <a:rPr lang="en-US" altLang="en-US" sz="2800" dirty="0"/>
              <a:t>Separation gins and sifters used, intended for use, or designed for use in removing twigs and seeds from, or in otherwise cleaning or refining, cannabis.</a:t>
            </a:r>
          </a:p>
          <a:p>
            <a:pPr>
              <a:lnSpc>
                <a:spcPct val="90000"/>
              </a:lnSpc>
            </a:pPr>
            <a:r>
              <a:rPr lang="en-US" altLang="en-US" sz="2800" dirty="0"/>
              <a:t>Blenders, bowls, containers, spoons, and mixing devices used, intended for use, or designed for use in compounding controlled substances.</a:t>
            </a:r>
          </a:p>
          <a:p>
            <a:pPr>
              <a:lnSpc>
                <a:spcPct val="90000"/>
              </a:lnSpc>
            </a:pPr>
            <a:r>
              <a:rPr lang="en-US" altLang="en-US" sz="2800" dirty="0"/>
              <a:t>Capsules, balloons, envelopes, and other containers used, intended for use, or designed for use in packaging small quantities of controlled substances.</a:t>
            </a:r>
          </a:p>
          <a:p>
            <a:pPr>
              <a:lnSpc>
                <a:spcPct val="90000"/>
              </a:lnSpc>
            </a:pPr>
            <a:r>
              <a:rPr lang="en-US" altLang="en-US" sz="2800" dirty="0"/>
              <a:t>Containers and other objects used, intended for use, or designed for use in storing, concealing, or transporting controlled substances.</a:t>
            </a:r>
          </a:p>
          <a:p>
            <a:pPr>
              <a:lnSpc>
                <a:spcPct val="90000"/>
              </a:lnSpc>
            </a:pPr>
            <a:r>
              <a:rPr lang="en-US" altLang="en-US" sz="2800" dirty="0"/>
              <a:t>Hypodermic syringes, needles, and other objects used, intended for use, or designed for use in </a:t>
            </a:r>
            <a:r>
              <a:rPr lang="en-US" altLang="en-US" sz="2800" dirty="0" err="1"/>
              <a:t>parenterally</a:t>
            </a:r>
            <a:r>
              <a:rPr lang="en-US" altLang="en-US" sz="2800" dirty="0"/>
              <a:t> injecting controlled substances into the human body.</a:t>
            </a:r>
          </a:p>
          <a:p>
            <a:pPr>
              <a:lnSpc>
                <a:spcPct val="90000"/>
              </a:lnSpc>
            </a:pPr>
            <a:r>
              <a:rPr lang="en-US" altLang="en-US" sz="2800" dirty="0"/>
              <a:t>Objects used, intended for use, or designed for use in ingesting, inhaling, or otherwise introducing cannabis, cocaine, hashish, hashish oil, or nitrous oxide into the human body, such as:</a:t>
            </a:r>
          </a:p>
          <a:p>
            <a:pPr lvl="1">
              <a:lnSpc>
                <a:spcPct val="90000"/>
              </a:lnSpc>
            </a:pPr>
            <a:r>
              <a:rPr lang="en-US" altLang="en-US" sz="2400" dirty="0"/>
              <a:t>Metal, wooden, acrylic, glass, stone, plastic, or ceramic pipes, with or without screens, permanent screens, hashish heads, or punctured metal bowls; </a:t>
            </a:r>
            <a:r>
              <a:rPr lang="en-US" altLang="en-US" sz="2800" dirty="0"/>
              <a:t>Water pipes; Carburetion tubes and devices; Smoking and carburetion masks; Roach clips: meaning objects used to hold burning material, such as a cannabis cigarette, that has become too small or too short to be held in the hand; Miniature cocaine spoons, and cocaine vials.; Chamber pipes; Carburetor pipes; Electric pipes; Air-driven pipes; Chillums; Bongs; Ice pipes or chillers; A cartridge or canister, which means a small metal device used to contain nitrous oxide; A charger, sometimes referred to as a “cracker,” which means a small metal or plastic device that contains an interior pin that may be used to expel nitrous oxide from a cartridge or container; A charging bottle, which means a device that may be used to expel nitrous oxide from a cartridge or canister; A whip-it, which means a device that may be used to expel nitrous oxide; A tank; A balloon; A hose or tube; A 2-liter-type soda bottle; Duct tape.</a:t>
            </a:r>
          </a:p>
          <a:p>
            <a:pPr>
              <a:lnSpc>
                <a:spcPct val="90000"/>
              </a:lnSpc>
            </a:pPr>
            <a:endParaRPr lang="en-US" altLang="en-US" sz="2800" dirty="0"/>
          </a:p>
        </p:txBody>
      </p:sp>
    </p:spTree>
    <p:extLst>
      <p:ext uri="{BB962C8B-B14F-4D97-AF65-F5344CB8AC3E}">
        <p14:creationId xmlns:p14="http://schemas.microsoft.com/office/powerpoint/2010/main" val="12769456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457200" y="228600"/>
            <a:ext cx="8077200" cy="1143000"/>
          </a:xfrm>
        </p:spPr>
        <p:txBody>
          <a:bodyPr/>
          <a:lstStyle/>
          <a:p>
            <a:r>
              <a:rPr lang="en-US" altLang="en-US" dirty="0"/>
              <a:t>Determination of Paraphernalia</a:t>
            </a:r>
            <a:r>
              <a:rPr lang="en-US" altLang="en-US" sz="4000" dirty="0"/>
              <a:t> </a:t>
            </a:r>
            <a:br>
              <a:rPr lang="en-US" altLang="en-US" sz="4000" dirty="0"/>
            </a:br>
            <a:r>
              <a:rPr lang="en-US" altLang="en-US" sz="2000" dirty="0"/>
              <a:t>Fla. Stat. § </a:t>
            </a:r>
            <a:r>
              <a:rPr lang="en-US" altLang="en-US" sz="2000" dirty="0">
                <a:solidFill>
                  <a:schemeClr val="tx1"/>
                </a:solidFill>
                <a:latin typeface="Arial" charset="0"/>
              </a:rPr>
              <a:t>893.146</a:t>
            </a:r>
          </a:p>
        </p:txBody>
      </p:sp>
      <p:sp>
        <p:nvSpPr>
          <p:cNvPr id="244739" name="Rectangle 3"/>
          <p:cNvSpPr>
            <a:spLocks noGrp="1" noChangeArrowheads="1"/>
          </p:cNvSpPr>
          <p:nvPr>
            <p:ph type="body" idx="1"/>
          </p:nvPr>
        </p:nvSpPr>
        <p:spPr>
          <a:xfrm>
            <a:off x="304800" y="1524000"/>
            <a:ext cx="8839200" cy="5334000"/>
          </a:xfrm>
        </p:spPr>
        <p:txBody>
          <a:bodyPr/>
          <a:lstStyle/>
          <a:p>
            <a:pPr>
              <a:lnSpc>
                <a:spcPct val="80000"/>
              </a:lnSpc>
              <a:buFontTx/>
              <a:buNone/>
            </a:pPr>
            <a:r>
              <a:rPr lang="en-US" altLang="en-US" sz="1800" dirty="0"/>
              <a:t>(1)  Statements by an owner or by anyone in control of the object concerning its use. </a:t>
            </a:r>
          </a:p>
          <a:p>
            <a:pPr>
              <a:lnSpc>
                <a:spcPct val="80000"/>
              </a:lnSpc>
              <a:buFontTx/>
              <a:buNone/>
            </a:pPr>
            <a:r>
              <a:rPr lang="en-US" altLang="en-US" sz="1800" dirty="0"/>
              <a:t>(2)  The proximity of the object, in time and space, to a direct violation of this act. </a:t>
            </a:r>
          </a:p>
          <a:p>
            <a:pPr>
              <a:lnSpc>
                <a:spcPct val="80000"/>
              </a:lnSpc>
              <a:buFontTx/>
              <a:buNone/>
            </a:pPr>
            <a:r>
              <a:rPr lang="en-US" altLang="en-US" sz="1800" dirty="0"/>
              <a:t>(3)  The proximity of the object to controlled substances. </a:t>
            </a:r>
          </a:p>
          <a:p>
            <a:pPr>
              <a:lnSpc>
                <a:spcPct val="80000"/>
              </a:lnSpc>
              <a:buFontTx/>
              <a:buNone/>
            </a:pPr>
            <a:r>
              <a:rPr lang="en-US" altLang="en-US" sz="1800" dirty="0"/>
              <a:t>(4)  The existence of any residue of controlled substances on the object. </a:t>
            </a:r>
          </a:p>
          <a:p>
            <a:pPr>
              <a:lnSpc>
                <a:spcPct val="80000"/>
              </a:lnSpc>
              <a:buFontTx/>
              <a:buNone/>
            </a:pPr>
            <a:r>
              <a:rPr lang="en-US" altLang="en-US" sz="1800" dirty="0"/>
              <a:t>(5)  Direct or circumstantial evidence of the intent of an owner, or of anyone in control of the object, to deliver it to persons who he or she knows, or should reasonably know, intend to use the object to facilitate a violation of this act. The innocence of an owner, or of anyone in control of the object, as to a direct violation of this act shall not prevent a finding that the object is intended for use, or designed for use, as drug paraphernalia. </a:t>
            </a:r>
          </a:p>
          <a:p>
            <a:pPr>
              <a:lnSpc>
                <a:spcPct val="80000"/>
              </a:lnSpc>
              <a:buFontTx/>
              <a:buNone/>
            </a:pPr>
            <a:r>
              <a:rPr lang="en-US" altLang="en-US" sz="1800" dirty="0"/>
              <a:t>(6)  Instructions, oral or written, provided with the object concerning its use. </a:t>
            </a:r>
          </a:p>
          <a:p>
            <a:pPr>
              <a:lnSpc>
                <a:spcPct val="80000"/>
              </a:lnSpc>
              <a:buFontTx/>
              <a:buNone/>
            </a:pPr>
            <a:r>
              <a:rPr lang="en-US" altLang="en-US" sz="1800" dirty="0"/>
              <a:t>(7)  Descriptive materials accompanying the object which explain or depict its use. </a:t>
            </a:r>
          </a:p>
          <a:p>
            <a:pPr>
              <a:lnSpc>
                <a:spcPct val="80000"/>
              </a:lnSpc>
              <a:buFontTx/>
              <a:buNone/>
            </a:pPr>
            <a:r>
              <a:rPr lang="en-US" altLang="en-US" sz="1800" dirty="0"/>
              <a:t>(8)  Any advertising concerning its use. </a:t>
            </a:r>
          </a:p>
          <a:p>
            <a:pPr>
              <a:lnSpc>
                <a:spcPct val="80000"/>
              </a:lnSpc>
              <a:buFontTx/>
              <a:buNone/>
            </a:pPr>
            <a:r>
              <a:rPr lang="en-US" altLang="en-US" sz="1800" dirty="0"/>
              <a:t>(9)  The manner in which the object is displayed for sale. </a:t>
            </a:r>
          </a:p>
          <a:p>
            <a:pPr>
              <a:lnSpc>
                <a:spcPct val="80000"/>
              </a:lnSpc>
              <a:buFontTx/>
              <a:buNone/>
            </a:pPr>
            <a:r>
              <a:rPr lang="en-US" altLang="en-US" sz="1800" dirty="0"/>
              <a:t>(10)  Whether the owner, or anyone in control of the object, is a legitimate supplier of like or related items to the community, such as a licensed distributor of or dealer in tobacco products. </a:t>
            </a:r>
          </a:p>
          <a:p>
            <a:pPr>
              <a:lnSpc>
                <a:spcPct val="80000"/>
              </a:lnSpc>
              <a:buFontTx/>
              <a:buNone/>
            </a:pPr>
            <a:r>
              <a:rPr lang="en-US" altLang="en-US" sz="1800" dirty="0"/>
              <a:t>(11)  Direct or circumstantial evidence of the ratio of sales of the object or objects to the total sales of the business enterprise. </a:t>
            </a:r>
          </a:p>
          <a:p>
            <a:pPr>
              <a:lnSpc>
                <a:spcPct val="80000"/>
              </a:lnSpc>
              <a:buFontTx/>
              <a:buNone/>
            </a:pPr>
            <a:r>
              <a:rPr lang="en-US" altLang="en-US" sz="1800" dirty="0"/>
              <a:t>(12)  The existence and scope of legitimate uses for the object in the community. </a:t>
            </a:r>
          </a:p>
          <a:p>
            <a:pPr>
              <a:lnSpc>
                <a:spcPct val="80000"/>
              </a:lnSpc>
              <a:buFontTx/>
              <a:buNone/>
            </a:pPr>
            <a:r>
              <a:rPr lang="en-US" altLang="en-US" sz="1800" dirty="0"/>
              <a:t>(13)  Expert testimony concerning its use. </a:t>
            </a:r>
          </a:p>
        </p:txBody>
      </p:sp>
    </p:spTree>
    <p:extLst>
      <p:ext uri="{BB962C8B-B14F-4D97-AF65-F5344CB8AC3E}">
        <p14:creationId xmlns:p14="http://schemas.microsoft.com/office/powerpoint/2010/main" val="353098458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normAutofit fontScale="90000"/>
          </a:bodyPr>
          <a:lstStyle/>
          <a:p>
            <a:r>
              <a:rPr lang="en-US" altLang="en-US" dirty="0"/>
              <a:t>Unlawful Possession of Listed Chemical </a:t>
            </a:r>
            <a:r>
              <a:rPr lang="en-US" altLang="en-US" sz="2400" dirty="0"/>
              <a:t>Fla. Stat. § </a:t>
            </a:r>
            <a:r>
              <a:rPr lang="en-US" altLang="en-US" sz="2400" dirty="0">
                <a:solidFill>
                  <a:schemeClr val="tx1"/>
                </a:solidFill>
                <a:latin typeface="Arial" charset="0"/>
              </a:rPr>
              <a:t>893.149</a:t>
            </a:r>
          </a:p>
        </p:txBody>
      </p:sp>
      <p:sp>
        <p:nvSpPr>
          <p:cNvPr id="245763" name="Rectangle 3"/>
          <p:cNvSpPr>
            <a:spLocks noGrp="1" noChangeArrowheads="1"/>
          </p:cNvSpPr>
          <p:nvPr>
            <p:ph type="body" idx="1"/>
          </p:nvPr>
        </p:nvSpPr>
        <p:spPr>
          <a:xfrm>
            <a:off x="685800" y="1981200"/>
            <a:ext cx="7772400" cy="4419600"/>
          </a:xfrm>
        </p:spPr>
        <p:txBody>
          <a:bodyPr/>
          <a:lstStyle/>
          <a:p>
            <a:pPr>
              <a:lnSpc>
                <a:spcPct val="90000"/>
              </a:lnSpc>
            </a:pPr>
            <a:r>
              <a:rPr lang="en-US" altLang="en-US"/>
              <a:t>Unlawful to possess a listed chemical with the intent to unlawfully manufacture a controlled substance</a:t>
            </a:r>
          </a:p>
          <a:p>
            <a:pPr>
              <a:lnSpc>
                <a:spcPct val="90000"/>
              </a:lnSpc>
            </a:pPr>
            <a:r>
              <a:rPr lang="en-US" altLang="en-US"/>
              <a:t>Unlawful to possess or distribute a listed chemical knowing, or having reasonable cause to believe, that the listed chemical will be used to unlawfully manufacture a controlled substance</a:t>
            </a:r>
          </a:p>
          <a:p>
            <a:pPr>
              <a:lnSpc>
                <a:spcPct val="90000"/>
              </a:lnSpc>
            </a:pPr>
            <a:r>
              <a:rPr lang="en-US" altLang="en-US"/>
              <a:t>Violation is a second degree felony </a:t>
            </a:r>
          </a:p>
        </p:txBody>
      </p:sp>
    </p:spTree>
    <p:extLst>
      <p:ext uri="{BB962C8B-B14F-4D97-AF65-F5344CB8AC3E}">
        <p14:creationId xmlns:p14="http://schemas.microsoft.com/office/powerpoint/2010/main" val="5942960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37585</TotalTime>
  <Words>16710</Words>
  <Application>Microsoft Office PowerPoint</Application>
  <PresentationFormat>On-screen Show (4:3)</PresentationFormat>
  <Paragraphs>982</Paragraphs>
  <Slides>118</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118</vt:i4>
      </vt:variant>
    </vt:vector>
  </HeadingPairs>
  <TitlesOfParts>
    <vt:vector size="124" baseType="lpstr">
      <vt:lpstr>Arial</vt:lpstr>
      <vt:lpstr>Calibri</vt:lpstr>
      <vt:lpstr>Calibri Light</vt:lpstr>
      <vt:lpstr>Times New Roman</vt:lpstr>
      <vt:lpstr>Office Theme</vt:lpstr>
      <vt:lpstr>1_Office Theme</vt:lpstr>
      <vt:lpstr>The Florida Statutes and the Florida Comprehensive Drug Abuse Prevention and Control Act</vt:lpstr>
      <vt:lpstr>Taking a Transfer  Fla. Stat. § 465.026</vt:lpstr>
      <vt:lpstr>Florida Pharmacy Transfer Blank Visualization of Fla. Stat. § 465.026</vt:lpstr>
      <vt:lpstr>Federal Transfer Prescription Law §1306.25 Transfer between pharmacies of prescription information for Schedules III, IV, and V controlled substances for refill purposes</vt:lpstr>
      <vt:lpstr>Federal Law Transfer Prescription Law for Controlled Substances</vt:lpstr>
      <vt:lpstr>Internet Pharmacies: Do They Need a Nonresident Pharmacy Permit if they are not located in Florida?</vt:lpstr>
      <vt:lpstr>Disciplinary Action Examples 64B16-30.001</vt:lpstr>
      <vt:lpstr>VIOLATIONS COMMITTED BY PERMITEES THAT MAY RESULT IN REVOCATION OR SUSPENSION OF PHARMACY PERMIT</vt:lpstr>
      <vt:lpstr>Moral Turpitude</vt:lpstr>
      <vt:lpstr>Certain health care practitioners; immediate suspension of license 456.074 </vt:lpstr>
      <vt:lpstr>Chapter 893 Controlled Substances Statutes</vt:lpstr>
      <vt:lpstr>Chapter 893</vt:lpstr>
      <vt:lpstr>Definitions  Fla. Stat. § 893.02(23) </vt:lpstr>
      <vt:lpstr>Psychiatric Nurse defined in s.394.455</vt:lpstr>
      <vt:lpstr>Abbreviations for Practitioners in Law Multiple Choice Problems</vt:lpstr>
      <vt:lpstr>As a side note…Naturopathy</vt:lpstr>
      <vt:lpstr>Side Note on Scope of Practice</vt:lpstr>
      <vt:lpstr>ARNP &amp; PA Prescribing Laws 64B9-4.016</vt:lpstr>
      <vt:lpstr>Nurse Practitioner Prescribing Laws</vt:lpstr>
      <vt:lpstr>ARNP Prescribing Controlled Substance Formulary 64B9-4.016</vt:lpstr>
      <vt:lpstr>ARNP Scope of Practice Fla. Admin. Code §64B9-4.010</vt:lpstr>
      <vt:lpstr>Legend Drug Prescribing Case Study</vt:lpstr>
      <vt:lpstr> </vt:lpstr>
      <vt:lpstr>Prescribe Legend Drugs in FL</vt:lpstr>
      <vt:lpstr>Controlled Substance Prescribing Case Study</vt:lpstr>
      <vt:lpstr>Controlled Substance Prescribing Case Study</vt:lpstr>
      <vt:lpstr>Authorized to Prescribe Controlled Substances in FL</vt:lpstr>
      <vt:lpstr>Certified Optometrists Controlled Substance Prescribing 463.0055 Administration and prescription of ocular pharmaceutical agents</vt:lpstr>
      <vt:lpstr>Case Study Out-of-State Controlled Substance Rx</vt:lpstr>
      <vt:lpstr>Prescriptions written by Out-Of-State Prescribers Found under definition of a Prescription Fla. Stat. § 893.02 (24)</vt:lpstr>
      <vt:lpstr> </vt:lpstr>
      <vt:lpstr>Case Study Please pay attention to this; people ask me this all the time and I cry manly Deadpool tears because we so totally covered this in class</vt:lpstr>
      <vt:lpstr>Case Study</vt:lpstr>
      <vt:lpstr>Prescription defined  Fla. Stat. § 893.02 (24) </vt:lpstr>
      <vt:lpstr>Florida Controlled Substance Schedules Fla. Stat. § 893.03</vt:lpstr>
      <vt:lpstr>FL Schedule I</vt:lpstr>
      <vt:lpstr>FL Schedule II</vt:lpstr>
      <vt:lpstr>FL Schedule III</vt:lpstr>
      <vt:lpstr>FL Schedule III</vt:lpstr>
      <vt:lpstr>FL Schedule IV</vt:lpstr>
      <vt:lpstr>FL Schedule IV</vt:lpstr>
      <vt:lpstr>FL Schedule V</vt:lpstr>
      <vt:lpstr>FL Schedule V</vt:lpstr>
      <vt:lpstr>Sample Calculation</vt:lpstr>
      <vt:lpstr>Schedule of New (Designer) Drugs  Fla. Stat. § 893.035 </vt:lpstr>
      <vt:lpstr>Change of Schedule  Fla. Stat. § 893.0355</vt:lpstr>
      <vt:lpstr>Case Study</vt:lpstr>
      <vt:lpstr>Reporting Fraudulent Activity</vt:lpstr>
      <vt:lpstr>Prescription Requirements for Controls Fla. Stat. § 893.04 (1)(c) &amp;(d)</vt:lpstr>
      <vt:lpstr>Additional Requirements  Fla. Stat. § 893.04(2)(d)</vt:lpstr>
      <vt:lpstr>Pharmacist’s Responsibility  Fla. Stat. § 893.04 (2)(a) </vt:lpstr>
      <vt:lpstr>Pharmacist’s Responsibility  Fla. Stat. § 893.055 (2)(a) </vt:lpstr>
      <vt:lpstr>Controlled Substance Prescription Label Requirements  Fla. Stat. § 893.04(1)(e)</vt:lpstr>
      <vt:lpstr>30 day Supply on Oral CIII  Fla. Stat. § 893.04(2)(e)</vt:lpstr>
      <vt:lpstr>Declaratory Statement </vt:lpstr>
      <vt:lpstr>Case Study</vt:lpstr>
      <vt:lpstr>Definitions  Fla. Stat. § 893.02(24), Fla. Stat. § 465.003</vt:lpstr>
      <vt:lpstr>Emergency Situations CII  CII emergency prescriptions Fla. Stat. § 893.04(1)(f)</vt:lpstr>
      <vt:lpstr>72 hr Emergency Refills for Schedules III, IV, &amp; V (also non controlled substances) Fla. Stat. § 893.04(3), Fla. Stat. § 465.0275</vt:lpstr>
      <vt:lpstr>Please Don’t Confuse These Two</vt:lpstr>
      <vt:lpstr>State of Emergency Fills Fla. Stat. § 465.0275</vt:lpstr>
      <vt:lpstr>Refilling Controlled Substances in FL  Fla. Stat. § 893.04(1)(f),(g)</vt:lpstr>
      <vt:lpstr>Case Study</vt:lpstr>
      <vt:lpstr>Administering in Absence  Fla. Stat. § 893.05 </vt:lpstr>
      <vt:lpstr>Pain Clinics  Fla. Stat. § 458.3265 / Fla. Stat. § 459.0137</vt:lpstr>
      <vt:lpstr>Self-Prescribing</vt:lpstr>
      <vt:lpstr>Grounds for Medical Disciplinary Action  Fla. Stat. § 458.331(r) </vt:lpstr>
      <vt:lpstr>Prescriptions for Obesity Drugs  Fla. Admin. Code R. 64B8-9.012 </vt:lpstr>
      <vt:lpstr>Prescriptions for Obesity Drugs  Fla. Admin. Code R. 64B8-9.012 </vt:lpstr>
      <vt:lpstr>Prescribing for Others is Okay</vt:lpstr>
      <vt:lpstr>Prescription Drug Monitoring Program  Fla. Stat. § 893.055</vt:lpstr>
      <vt:lpstr>Prescription Drug Monitoring Program  Fla. Stat. § 893.055</vt:lpstr>
      <vt:lpstr>Who Must Report?</vt:lpstr>
      <vt:lpstr>Who must access the database</vt:lpstr>
      <vt:lpstr>Pharmacy Reporting Requirements</vt:lpstr>
      <vt:lpstr>Pharmacy Reporting Requirements</vt:lpstr>
      <vt:lpstr>Exemptions from Reporting to PDMP Fl. Stat. 893.055(5)</vt:lpstr>
      <vt:lpstr>Accessing PDMP</vt:lpstr>
      <vt:lpstr>Case Study</vt:lpstr>
      <vt:lpstr>Counterfeit Resistant Prescription Blanks  Fla. Stat. § 893.065</vt:lpstr>
      <vt:lpstr>Case Study</vt:lpstr>
      <vt:lpstr>Definitions  Fla. Stat. § 893.02(24) </vt:lpstr>
      <vt:lpstr>Records  Fla. Stat. § 893.07 </vt:lpstr>
      <vt:lpstr>Case Study</vt:lpstr>
      <vt:lpstr>Pharmacist Only Narcotics  Fla. Stat. § 893.08</vt:lpstr>
      <vt:lpstr>Schedule V drugs which do not require a Prescription  (like the over-the-counter Schedule V cough syrups in Florida law)  21 CFR 1306.26</vt:lpstr>
      <vt:lpstr>Suspension, Revocation, Reinstatement of License  Fla. Stat. § 893.11</vt:lpstr>
      <vt:lpstr>Prohibited Acts, General  Fla. Stat. § 893.13 </vt:lpstr>
      <vt:lpstr>Prohibitions  Fla. Stat. § 893.13</vt:lpstr>
      <vt:lpstr>Pharmacy Acts Prohibited  Fla. Stat. § 893.13(7)(a)</vt:lpstr>
      <vt:lpstr>Prescriber Acts Prohibited  Fla. Stat. § 893.13(8)</vt:lpstr>
      <vt:lpstr>Other Violations  Fla. Stat. § 893.1351 </vt:lpstr>
      <vt:lpstr>Manufacturers, Distributors, Wholesalers  Fla. Stat. § 893.06</vt:lpstr>
      <vt:lpstr> </vt:lpstr>
      <vt:lpstr>Case Study</vt:lpstr>
      <vt:lpstr>Drug Paraphernalia Defined  Fla. Stat. § 893.145, 146</vt:lpstr>
      <vt:lpstr>Drug Paraphernalia Examples  Fla. Stat. § 893.145, 146</vt:lpstr>
      <vt:lpstr>Determination of Paraphernalia  Fla. Stat. § 893.146</vt:lpstr>
      <vt:lpstr>Unlawful Possession of Listed Chemical Fla. Stat. § 893.149</vt:lpstr>
      <vt:lpstr>Listed Chemicals  Fla. Stat. § 893.033 </vt:lpstr>
      <vt:lpstr>Listed Chemicals  Fla. Stat. § 893.033 </vt:lpstr>
      <vt:lpstr>Listed Chemicals  Fla. Stat. § 893.033 </vt:lpstr>
      <vt:lpstr>Case Study</vt:lpstr>
      <vt:lpstr>Pseudoephedrine  Fla. Stat. § 893.1495</vt:lpstr>
      <vt:lpstr>Pseudoephedrine  Fla. Stat. § 893.1495</vt:lpstr>
      <vt:lpstr>Dextromethorphan law Fla. Stat. § Fla Stat 499.036</vt:lpstr>
      <vt:lpstr>Naloxone Dispensing  Fla. Stat. § 381.887  Emergency treatment for suspected opioid overdose</vt:lpstr>
      <vt:lpstr>Naloxone Dispensing  Fla. Stat. § 381.887  Emergency treatment for suspected opioid overdose</vt:lpstr>
      <vt:lpstr>Naloxone Dispensing  Fla. Stat. § 381.887  Emergency treatment for suspected opioid overdose</vt:lpstr>
      <vt:lpstr>Good Samaritan Act Fla. Stat. § 768.13</vt:lpstr>
      <vt:lpstr>Florida’s Prescribing Limit Law for Schedule II Opioids for Acute Pain Fl Stat. 456.44</vt:lpstr>
      <vt:lpstr>Florida’s Prescribing Limit Law for Schedule II Opioids for Acute Pain Fl Stat. 456.44</vt:lpstr>
      <vt:lpstr>FAQs on New Opioid Limit Law from FL Department of Health</vt:lpstr>
      <vt:lpstr>FAQs on New Opioid Limit Law from FL Department of Health</vt:lpstr>
      <vt:lpstr>FAQs on New Opioid Limit Law from FL Department of Health</vt:lpstr>
      <vt:lpstr>FAQs on New Opioid Limit Law from FL Department of Health</vt:lpstr>
      <vt:lpstr>FAQs on New Opioid Limit Law from FL Department of Health</vt:lpstr>
      <vt:lpstr>FAQs on New Opioid Limit Law from FL Department of Health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Florida Pharmacy Practice Laws and Regulations</dc:title>
  <dc:creator>Sarah</dc:creator>
  <cp:lastModifiedBy>Clark, Serena</cp:lastModifiedBy>
  <cp:revision>708</cp:revision>
  <cp:lastPrinted>2016-01-12T15:59:35Z</cp:lastPrinted>
  <dcterms:created xsi:type="dcterms:W3CDTF">2014-03-12T17:00:08Z</dcterms:created>
  <dcterms:modified xsi:type="dcterms:W3CDTF">2019-03-04T01:50:46Z</dcterms:modified>
</cp:coreProperties>
</file>