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408" r:id="rId14"/>
    <p:sldId id="409" r:id="rId15"/>
    <p:sldId id="373" r:id="rId16"/>
    <p:sldId id="405" r:id="rId17"/>
    <p:sldId id="410" r:id="rId18"/>
    <p:sldId id="401" r:id="rId19"/>
    <p:sldId id="407" r:id="rId20"/>
    <p:sldId id="411" r:id="rId21"/>
    <p:sldId id="374" r:id="rId22"/>
    <p:sldId id="402" r:id="rId23"/>
    <p:sldId id="403" r:id="rId24"/>
    <p:sldId id="404" r:id="rId25"/>
    <p:sldId id="406" r:id="rId26"/>
    <p:sldId id="412"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413" r:id="rId48"/>
    <p:sldId id="289" r:id="rId49"/>
    <p:sldId id="290" r:id="rId50"/>
    <p:sldId id="291" r:id="rId51"/>
    <p:sldId id="292" r:id="rId52"/>
    <p:sldId id="293" r:id="rId53"/>
    <p:sldId id="294" r:id="rId54"/>
    <p:sldId id="295" r:id="rId55"/>
    <p:sldId id="296" r:id="rId56"/>
    <p:sldId id="297" r:id="rId57"/>
    <p:sldId id="298" r:id="rId58"/>
    <p:sldId id="375"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414" r:id="rId98"/>
    <p:sldId id="376" r:id="rId99"/>
    <p:sldId id="338" r:id="rId100"/>
    <p:sldId id="339" r:id="rId101"/>
    <p:sldId id="340" r:id="rId102"/>
    <p:sldId id="341" r:id="rId103"/>
    <p:sldId id="342" r:id="rId104"/>
    <p:sldId id="343" r:id="rId105"/>
    <p:sldId id="344" r:id="rId106"/>
    <p:sldId id="345" r:id="rId107"/>
    <p:sldId id="346" r:id="rId108"/>
    <p:sldId id="347" r:id="rId109"/>
    <p:sldId id="348" r:id="rId110"/>
    <p:sldId id="349" r:id="rId111"/>
    <p:sldId id="350" r:id="rId112"/>
    <p:sldId id="351" r:id="rId113"/>
    <p:sldId id="352" r:id="rId114"/>
    <p:sldId id="353" r:id="rId115"/>
    <p:sldId id="354" r:id="rId116"/>
    <p:sldId id="355" r:id="rId117"/>
    <p:sldId id="356" r:id="rId118"/>
    <p:sldId id="357" r:id="rId119"/>
    <p:sldId id="358" r:id="rId120"/>
    <p:sldId id="359" r:id="rId121"/>
    <p:sldId id="360" r:id="rId122"/>
    <p:sldId id="361" r:id="rId123"/>
    <p:sldId id="362" r:id="rId124"/>
    <p:sldId id="363" r:id="rId125"/>
    <p:sldId id="364" r:id="rId126"/>
    <p:sldId id="365" r:id="rId127"/>
    <p:sldId id="366" r:id="rId128"/>
    <p:sldId id="367" r:id="rId129"/>
    <p:sldId id="368" r:id="rId130"/>
    <p:sldId id="369" r:id="rId131"/>
    <p:sldId id="370" r:id="rId132"/>
    <p:sldId id="371" r:id="rId133"/>
    <p:sldId id="377" r:id="rId134"/>
    <p:sldId id="378" r:id="rId135"/>
    <p:sldId id="379" r:id="rId136"/>
    <p:sldId id="380" r:id="rId137"/>
    <p:sldId id="381" r:id="rId138"/>
    <p:sldId id="382" r:id="rId139"/>
    <p:sldId id="383" r:id="rId140"/>
    <p:sldId id="384" r:id="rId141"/>
    <p:sldId id="385" r:id="rId142"/>
    <p:sldId id="386" r:id="rId143"/>
    <p:sldId id="387" r:id="rId144"/>
    <p:sldId id="388" r:id="rId145"/>
    <p:sldId id="389" r:id="rId146"/>
    <p:sldId id="390" r:id="rId147"/>
    <p:sldId id="391" r:id="rId148"/>
    <p:sldId id="392" r:id="rId149"/>
    <p:sldId id="393" r:id="rId150"/>
    <p:sldId id="399" r:id="rId151"/>
    <p:sldId id="394" r:id="rId152"/>
    <p:sldId id="395" r:id="rId153"/>
    <p:sldId id="396" r:id="rId154"/>
    <p:sldId id="397" r:id="rId155"/>
    <p:sldId id="398" r:id="rId156"/>
    <p:sldId id="400" r:id="rId1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p:cViewPr varScale="1">
        <p:scale>
          <a:sx n="68" d="100"/>
          <a:sy n="68"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5033-CE7B-4E95-9804-DD87C2408458}" type="datetimeFigureOut">
              <a:rPr lang="en-US" smtClean="0"/>
              <a:t>3/3/2019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BDE29-336D-4E35-A364-96ACE48BF262}" type="slidenum">
              <a:rPr lang="en-US" smtClean="0"/>
              <a:t>‹#›</a:t>
            </a:fld>
            <a:endParaRPr lang="en-US"/>
          </a:p>
        </p:txBody>
      </p:sp>
    </p:spTree>
    <p:extLst>
      <p:ext uri="{BB962C8B-B14F-4D97-AF65-F5344CB8AC3E}">
        <p14:creationId xmlns:p14="http://schemas.microsoft.com/office/powerpoint/2010/main" val="305023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hlink"/>
                </a:solidFill>
                <a:latin typeface="Comic Sans MS" pitchFamily="66" charset="0"/>
              </a:defRPr>
            </a:lvl1pPr>
            <a:lvl2pPr marL="716108" indent="-275427">
              <a:defRPr sz="2300">
                <a:solidFill>
                  <a:schemeClr val="hlink"/>
                </a:solidFill>
                <a:latin typeface="Comic Sans MS" pitchFamily="66" charset="0"/>
              </a:defRPr>
            </a:lvl2pPr>
            <a:lvl3pPr marL="1101706" indent="-220341">
              <a:defRPr sz="2300">
                <a:solidFill>
                  <a:schemeClr val="hlink"/>
                </a:solidFill>
                <a:latin typeface="Comic Sans MS" pitchFamily="66" charset="0"/>
              </a:defRPr>
            </a:lvl3pPr>
            <a:lvl4pPr marL="1542388" indent="-220341">
              <a:defRPr sz="2300">
                <a:solidFill>
                  <a:schemeClr val="hlink"/>
                </a:solidFill>
                <a:latin typeface="Comic Sans MS" pitchFamily="66" charset="0"/>
              </a:defRPr>
            </a:lvl4pPr>
            <a:lvl5pPr marL="1983071" indent="-220341">
              <a:defRPr sz="2300">
                <a:solidFill>
                  <a:schemeClr val="hlink"/>
                </a:solidFill>
                <a:latin typeface="Comic Sans MS" pitchFamily="66" charset="0"/>
              </a:defRPr>
            </a:lvl5pPr>
            <a:lvl6pPr marL="2423753" indent="-220341" eaLnBrk="0" fontAlgn="base" hangingPunct="0">
              <a:spcBef>
                <a:spcPct val="0"/>
              </a:spcBef>
              <a:spcAft>
                <a:spcPct val="0"/>
              </a:spcAft>
              <a:defRPr sz="2300">
                <a:solidFill>
                  <a:schemeClr val="hlink"/>
                </a:solidFill>
                <a:latin typeface="Comic Sans MS" pitchFamily="66" charset="0"/>
              </a:defRPr>
            </a:lvl6pPr>
            <a:lvl7pPr marL="2864435" indent="-220341" eaLnBrk="0" fontAlgn="base" hangingPunct="0">
              <a:spcBef>
                <a:spcPct val="0"/>
              </a:spcBef>
              <a:spcAft>
                <a:spcPct val="0"/>
              </a:spcAft>
              <a:defRPr sz="2300">
                <a:solidFill>
                  <a:schemeClr val="hlink"/>
                </a:solidFill>
                <a:latin typeface="Comic Sans MS" pitchFamily="66" charset="0"/>
              </a:defRPr>
            </a:lvl7pPr>
            <a:lvl8pPr marL="3305117" indent="-220341" eaLnBrk="0" fontAlgn="base" hangingPunct="0">
              <a:spcBef>
                <a:spcPct val="0"/>
              </a:spcBef>
              <a:spcAft>
                <a:spcPct val="0"/>
              </a:spcAft>
              <a:defRPr sz="2300">
                <a:solidFill>
                  <a:schemeClr val="hlink"/>
                </a:solidFill>
                <a:latin typeface="Comic Sans MS" pitchFamily="66" charset="0"/>
              </a:defRPr>
            </a:lvl8pPr>
            <a:lvl9pPr marL="3745800" indent="-220341" eaLnBrk="0" fontAlgn="base" hangingPunct="0">
              <a:spcBef>
                <a:spcPct val="0"/>
              </a:spcBef>
              <a:spcAft>
                <a:spcPct val="0"/>
              </a:spcAft>
              <a:defRPr sz="2300">
                <a:solidFill>
                  <a:schemeClr val="hlink"/>
                </a:solidFill>
                <a:latin typeface="Comic Sans MS" pitchFamily="66" charset="0"/>
              </a:defRPr>
            </a:lvl9pPr>
          </a:lstStyle>
          <a:p>
            <a:fld id="{79AD831B-1749-45E7-A892-6CA5F5B74E7B}" type="slidenum">
              <a:rPr lang="en-US" altLang="en-US" sz="1200">
                <a:solidFill>
                  <a:schemeClr val="tx1"/>
                </a:solidFill>
                <a:latin typeface="Times New Roman" pitchFamily="18" charset="0"/>
              </a:rPr>
              <a:pPr/>
              <a:t>1</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164607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E109E-737B-421E-A0D3-1618D819520C}" type="slidenum">
              <a:rPr lang="en-US" smtClean="0"/>
              <a:t>84</a:t>
            </a:fld>
            <a:endParaRPr lang="en-US"/>
          </a:p>
        </p:txBody>
      </p:sp>
    </p:spTree>
    <p:extLst>
      <p:ext uri="{BB962C8B-B14F-4D97-AF65-F5344CB8AC3E}">
        <p14:creationId xmlns:p14="http://schemas.microsoft.com/office/powerpoint/2010/main" val="353918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E109E-737B-421E-A0D3-1618D819520C}" type="slidenum">
              <a:rPr lang="en-US" smtClean="0"/>
              <a:t>120</a:t>
            </a:fld>
            <a:endParaRPr lang="en-US"/>
          </a:p>
        </p:txBody>
      </p:sp>
    </p:spTree>
    <p:extLst>
      <p:ext uri="{BB962C8B-B14F-4D97-AF65-F5344CB8AC3E}">
        <p14:creationId xmlns:p14="http://schemas.microsoft.com/office/powerpoint/2010/main" val="195896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1BDEC4-07FC-4D9F-8C4D-28EEAF1555F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233016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BDEC4-07FC-4D9F-8C4D-28EEAF1555F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54655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BDEC4-07FC-4D9F-8C4D-28EEAF1555F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135764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BDEC4-07FC-4D9F-8C4D-28EEAF1555F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325161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1BDEC4-07FC-4D9F-8C4D-28EEAF1555FC}"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401866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BDEC4-07FC-4D9F-8C4D-28EEAF1555FC}"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133246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BDEC4-07FC-4D9F-8C4D-28EEAF1555FC}" type="datetimeFigureOut">
              <a:rPr lang="en-US" smtClean="0"/>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9351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BDEC4-07FC-4D9F-8C4D-28EEAF1555FC}" type="datetimeFigureOut">
              <a:rPr lang="en-US" smtClean="0"/>
              <a:t>3/3/2019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142668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BDEC4-07FC-4D9F-8C4D-28EEAF1555FC}" type="datetimeFigureOut">
              <a:rPr lang="en-US" smtClean="0"/>
              <a:t>3/3/2019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122683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1BDEC4-07FC-4D9F-8C4D-28EEAF1555FC}"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188027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1BDEC4-07FC-4D9F-8C4D-28EEAF1555FC}"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F9879-7999-4BB8-84EF-D1ABA87CD51D}" type="slidenum">
              <a:rPr lang="en-US" smtClean="0"/>
              <a:t>‹#›</a:t>
            </a:fld>
            <a:endParaRPr lang="en-US"/>
          </a:p>
        </p:txBody>
      </p:sp>
    </p:spTree>
    <p:extLst>
      <p:ext uri="{BB962C8B-B14F-4D97-AF65-F5344CB8AC3E}">
        <p14:creationId xmlns:p14="http://schemas.microsoft.com/office/powerpoint/2010/main" val="288342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BDEC4-07FC-4D9F-8C4D-28EEAF1555FC}" type="datetimeFigureOut">
              <a:rPr lang="en-US" smtClean="0"/>
              <a:t>3/3/2019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F9879-7999-4BB8-84EF-D1ABA87CD51D}" type="slidenum">
              <a:rPr lang="en-US" smtClean="0"/>
              <a:t>‹#›</a:t>
            </a:fld>
            <a:endParaRPr lang="en-US"/>
          </a:p>
        </p:txBody>
      </p:sp>
    </p:spTree>
    <p:extLst>
      <p:ext uri="{BB962C8B-B14F-4D97-AF65-F5344CB8AC3E}">
        <p14:creationId xmlns:p14="http://schemas.microsoft.com/office/powerpoint/2010/main" val="249209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www.walgreens.com/images/pdfs/pharmacy/immunization/details/adultimmunizationrecommendations.pdf" TargetMode="External"/><Relationship Id="rId2" Type="http://schemas.openxmlformats.org/officeDocument/2006/relationships/hyperlink" Target="http://www.cdc.gov/vaccines/schedules/downloads/adult/adult-schedule.pdf" TargetMode="External"/><Relationship Id="rId1" Type="http://schemas.openxmlformats.org/officeDocument/2006/relationships/slideLayout" Target="../slideLayouts/slideLayout2.xml"/><Relationship Id="rId4" Type="http://schemas.openxmlformats.org/officeDocument/2006/relationships/hyperlink" Target="http://wwwnc.cdc.gov/travel/"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cebroker.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1676400"/>
            <a:ext cx="7772400" cy="2057400"/>
          </a:xfrm>
        </p:spPr>
        <p:txBody>
          <a:bodyPr>
            <a:normAutofit fontScale="90000"/>
          </a:bodyPr>
          <a:lstStyle/>
          <a:p>
            <a:pPr lvl="1" algn="ctr" rtl="0">
              <a:spcBef>
                <a:spcPct val="0"/>
              </a:spcBef>
            </a:pPr>
            <a:r>
              <a:rPr lang="en-US" altLang="en-US" sz="3600" dirty="0">
                <a:latin typeface="+mn-lt"/>
              </a:rPr>
              <a:t>The Florida Statutes Part I:</a:t>
            </a:r>
            <a:br>
              <a:rPr lang="en-US" altLang="en-US" sz="3600" dirty="0">
                <a:latin typeface="+mn-lt"/>
              </a:rPr>
            </a:br>
            <a:r>
              <a:rPr lang="en-US" altLang="en-US" sz="3600" dirty="0">
                <a:latin typeface="+mn-lt"/>
              </a:rPr>
              <a:t>Chapter 465 Florida Pharmacy Act</a:t>
            </a:r>
            <a:br>
              <a:rPr lang="en-US" altLang="en-US" sz="3600" dirty="0">
                <a:latin typeface="+mn-lt"/>
              </a:rPr>
            </a:br>
            <a:r>
              <a:rPr lang="en-US" altLang="en-US" sz="3600" dirty="0">
                <a:latin typeface="+mn-lt"/>
              </a:rPr>
              <a:t>&amp; Other Important Statutes</a:t>
            </a:r>
            <a:br>
              <a:rPr lang="en-US" altLang="en-US" sz="3600" dirty="0">
                <a:latin typeface="+mn-lt"/>
              </a:rPr>
            </a:br>
            <a:endParaRPr lang="en-US" altLang="en-US" sz="3600" dirty="0">
              <a:latin typeface="+mn-lt"/>
            </a:endParaRPr>
          </a:p>
        </p:txBody>
      </p:sp>
      <p:sp>
        <p:nvSpPr>
          <p:cNvPr id="2051" name="Rectangle 4"/>
          <p:cNvSpPr>
            <a:spLocks noGrp="1" noChangeArrowheads="1"/>
          </p:cNvSpPr>
          <p:nvPr>
            <p:ph type="subTitle" idx="1"/>
          </p:nvPr>
        </p:nvSpPr>
        <p:spPr>
          <a:noFill/>
        </p:spPr>
        <p:txBody>
          <a:bodyPr/>
          <a:lstStyle/>
          <a:p>
            <a:r>
              <a:rPr lang="en-US" altLang="en-US" sz="2800" dirty="0"/>
              <a:t>Sarah J. Steinhardt, </a:t>
            </a:r>
            <a:r>
              <a:rPr lang="en-US" altLang="en-US" sz="2800" dirty="0" err="1"/>
              <a:t>PharmD</a:t>
            </a:r>
            <a:r>
              <a:rPr lang="en-US" altLang="en-US" sz="2800" dirty="0"/>
              <a:t>, JD, MS</a:t>
            </a:r>
          </a:p>
          <a:p>
            <a:endParaRPr lang="en-US" altLang="en-US" sz="2800" dirty="0"/>
          </a:p>
        </p:txBody>
      </p:sp>
    </p:spTree>
    <p:extLst>
      <p:ext uri="{BB962C8B-B14F-4D97-AF65-F5344CB8AC3E}">
        <p14:creationId xmlns:p14="http://schemas.microsoft.com/office/powerpoint/2010/main" val="203886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304800"/>
            <a:ext cx="9144000" cy="1143000"/>
          </a:xfrm>
        </p:spPr>
        <p:txBody>
          <a:bodyPr>
            <a:normAutofit fontScale="90000"/>
          </a:bodyPr>
          <a:lstStyle/>
          <a:p>
            <a:r>
              <a:rPr lang="en-US" altLang="en-US" dirty="0"/>
              <a:t>Written Prescriptions for Controlled Substances</a:t>
            </a:r>
            <a:br>
              <a:rPr lang="en-US" altLang="en-US" dirty="0"/>
            </a:br>
            <a:r>
              <a:rPr lang="en-US" altLang="en-US" sz="2400" dirty="0"/>
              <a:t>Fla. Stat. §456.42</a:t>
            </a:r>
          </a:p>
        </p:txBody>
      </p:sp>
      <p:sp>
        <p:nvSpPr>
          <p:cNvPr id="16387" name="Rectangle 3"/>
          <p:cNvSpPr>
            <a:spLocks noGrp="1" noChangeArrowheads="1"/>
          </p:cNvSpPr>
          <p:nvPr>
            <p:ph type="body" idx="1"/>
          </p:nvPr>
        </p:nvSpPr>
        <p:spPr>
          <a:xfrm>
            <a:off x="1981200" y="1676400"/>
            <a:ext cx="8305800" cy="4876800"/>
          </a:xfrm>
        </p:spPr>
        <p:txBody>
          <a:bodyPr>
            <a:normAutofit lnSpcReduction="10000"/>
          </a:bodyPr>
          <a:lstStyle/>
          <a:p>
            <a:pPr>
              <a:lnSpc>
                <a:spcPct val="90000"/>
              </a:lnSpc>
            </a:pPr>
            <a:r>
              <a:rPr lang="en-US" altLang="en-US" sz="3000" dirty="0"/>
              <a:t>A written prescription for a controlled substance must have the </a:t>
            </a:r>
            <a:r>
              <a:rPr lang="en-US" altLang="en-US" sz="3000" u="sng" dirty="0"/>
              <a:t>quantity of the drug </a:t>
            </a:r>
            <a:r>
              <a:rPr lang="en-US" altLang="en-US" sz="3000" dirty="0"/>
              <a:t>prescribed in both textual (one, two, three, </a:t>
            </a:r>
            <a:r>
              <a:rPr lang="en-US" altLang="en-US" sz="3000" dirty="0" err="1"/>
              <a:t>etc</a:t>
            </a:r>
            <a:r>
              <a:rPr lang="en-US" altLang="en-US" sz="3000" dirty="0"/>
              <a:t>) and numerical (1,2,3, </a:t>
            </a:r>
            <a:r>
              <a:rPr lang="en-US" altLang="en-US" sz="3000" dirty="0" err="1"/>
              <a:t>etc</a:t>
            </a:r>
            <a:r>
              <a:rPr lang="en-US" altLang="en-US" sz="3000" dirty="0"/>
              <a:t>) formats</a:t>
            </a:r>
            <a:endParaRPr lang="en-US" altLang="en-US" sz="2600" dirty="0"/>
          </a:p>
          <a:p>
            <a:pPr lvl="1">
              <a:lnSpc>
                <a:spcPct val="90000"/>
              </a:lnSpc>
            </a:pPr>
            <a:r>
              <a:rPr lang="en-US" altLang="en-US" sz="2600" dirty="0"/>
              <a:t>Must be dated:</a:t>
            </a:r>
          </a:p>
          <a:p>
            <a:pPr lvl="2">
              <a:lnSpc>
                <a:spcPct val="90000"/>
              </a:lnSpc>
            </a:pPr>
            <a:r>
              <a:rPr lang="en-US" altLang="en-US" sz="2200" dirty="0"/>
              <a:t> in numerical month/day/year format (ex: 1/1/2016)</a:t>
            </a:r>
          </a:p>
          <a:p>
            <a:pPr marL="914400" lvl="2" indent="0">
              <a:buNone/>
            </a:pPr>
            <a:r>
              <a:rPr lang="en-US" altLang="en-US" sz="2200" u="sng" dirty="0"/>
              <a:t>OR</a:t>
            </a:r>
          </a:p>
          <a:p>
            <a:pPr lvl="2">
              <a:lnSpc>
                <a:spcPct val="90000"/>
              </a:lnSpc>
            </a:pPr>
            <a:r>
              <a:rPr lang="en-US" altLang="en-US" sz="2200" dirty="0"/>
              <a:t>with the abbreviated month written out (ex: Jan. 1, 2016)</a:t>
            </a:r>
          </a:p>
          <a:p>
            <a:pPr marL="914400" lvl="2" indent="0">
              <a:buNone/>
            </a:pPr>
            <a:r>
              <a:rPr lang="en-US" altLang="en-US" sz="2200" u="sng" dirty="0"/>
              <a:t>OR</a:t>
            </a:r>
          </a:p>
          <a:p>
            <a:pPr lvl="2">
              <a:lnSpc>
                <a:spcPct val="90000"/>
              </a:lnSpc>
            </a:pPr>
            <a:r>
              <a:rPr lang="en-US" altLang="en-US" sz="2200" dirty="0"/>
              <a:t>The month written out in whole (ex: January 1, 2016)</a:t>
            </a:r>
          </a:p>
          <a:p>
            <a:pPr marL="914400" lvl="2" indent="0">
              <a:buNone/>
            </a:pPr>
            <a:r>
              <a:rPr lang="en-US" altLang="en-US" sz="2200" u="sng" dirty="0"/>
              <a:t>AND</a:t>
            </a:r>
            <a:r>
              <a:rPr lang="en-US" altLang="en-US" sz="2200" dirty="0"/>
              <a:t> </a:t>
            </a:r>
          </a:p>
          <a:p>
            <a:pPr lvl="2">
              <a:lnSpc>
                <a:spcPct val="90000"/>
              </a:lnSpc>
            </a:pPr>
            <a:r>
              <a:rPr lang="en-US" altLang="en-US" sz="2200" dirty="0"/>
              <a:t>must be either written on a counterfeit-proof prescription pad made by a vendor approved by DOH or electronically prescribed</a:t>
            </a:r>
          </a:p>
        </p:txBody>
      </p:sp>
    </p:spTree>
    <p:extLst>
      <p:ext uri="{BB962C8B-B14F-4D97-AF65-F5344CB8AC3E}">
        <p14:creationId xmlns:p14="http://schemas.microsoft.com/office/powerpoint/2010/main" val="6098453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09800" y="457200"/>
            <a:ext cx="7772400" cy="1143000"/>
          </a:xfrm>
        </p:spPr>
        <p:txBody>
          <a:bodyPr>
            <a:normAutofit/>
          </a:bodyPr>
          <a:lstStyle/>
          <a:p>
            <a:r>
              <a:rPr lang="en-US" altLang="en-US" sz="3200" dirty="0"/>
              <a:t>Authority to Inspect </a:t>
            </a:r>
            <a:br>
              <a:rPr lang="en-US" altLang="en-US" sz="3200" dirty="0"/>
            </a:br>
            <a:r>
              <a:rPr lang="en-US" altLang="en-US" sz="3200" dirty="0"/>
              <a:t>Fla. Stat. §465.017</a:t>
            </a:r>
            <a:endParaRPr lang="en-US" altLang="en-US" sz="3200" dirty="0">
              <a:latin typeface="Arial" charset="0"/>
            </a:endParaRPr>
          </a:p>
        </p:txBody>
      </p:sp>
      <p:sp>
        <p:nvSpPr>
          <p:cNvPr id="46083" name="Rectangle 3"/>
          <p:cNvSpPr>
            <a:spLocks noGrp="1" noChangeArrowheads="1"/>
          </p:cNvSpPr>
          <p:nvPr>
            <p:ph type="body" idx="1"/>
          </p:nvPr>
        </p:nvSpPr>
        <p:spPr>
          <a:xfrm>
            <a:off x="1172095" y="1752600"/>
            <a:ext cx="9734203" cy="4648200"/>
          </a:xfrm>
        </p:spPr>
        <p:txBody>
          <a:bodyPr>
            <a:normAutofit fontScale="70000" lnSpcReduction="20000"/>
          </a:bodyPr>
          <a:lstStyle/>
          <a:p>
            <a:pPr>
              <a:lnSpc>
                <a:spcPct val="90000"/>
              </a:lnSpc>
            </a:pPr>
            <a:r>
              <a:rPr lang="en-US" altLang="en-US" dirty="0"/>
              <a:t>Records maintained</a:t>
            </a:r>
            <a:r>
              <a:rPr lang="en-US" altLang="en-US" sz="2900" dirty="0"/>
              <a:t> in a pharmacy relating to the filling of prescriptions and the dispensing of medicinal drugs shall not be furnished to any person other than to:</a:t>
            </a:r>
          </a:p>
          <a:p>
            <a:pPr lvl="1">
              <a:lnSpc>
                <a:spcPct val="90000"/>
              </a:lnSpc>
            </a:pPr>
            <a:r>
              <a:rPr lang="en-US" altLang="en-US" sz="2900" dirty="0"/>
              <a:t>The patient for whom the drugs were dispensed</a:t>
            </a:r>
          </a:p>
          <a:p>
            <a:pPr lvl="1">
              <a:lnSpc>
                <a:spcPct val="90000"/>
              </a:lnSpc>
            </a:pPr>
            <a:r>
              <a:rPr lang="en-US" altLang="en-US" sz="2900" dirty="0"/>
              <a:t>Her or his legal representative</a:t>
            </a:r>
          </a:p>
          <a:p>
            <a:pPr lvl="1">
              <a:lnSpc>
                <a:spcPct val="90000"/>
              </a:lnSpc>
            </a:pPr>
            <a:r>
              <a:rPr lang="en-US" altLang="en-US" sz="2900" dirty="0"/>
              <a:t>The department pursuant to existing law</a:t>
            </a:r>
          </a:p>
          <a:p>
            <a:pPr lvl="1">
              <a:lnSpc>
                <a:spcPct val="90000"/>
              </a:lnSpc>
            </a:pPr>
            <a:r>
              <a:rPr lang="en-US" altLang="en-US" sz="2900" dirty="0"/>
              <a:t>In the event that the patient is incapacitated or unable to request said records, her or his spouse except upon the written authorization of such patient</a:t>
            </a:r>
          </a:p>
          <a:p>
            <a:pPr lvl="1">
              <a:lnSpc>
                <a:spcPct val="90000"/>
              </a:lnSpc>
            </a:pPr>
            <a:r>
              <a:rPr lang="en-US" altLang="en-US" sz="2900" dirty="0"/>
              <a:t>For any civil or criminal proceeding, upon the issuance of a subpoena from a court of competent jurisdiction and proper notice to the patient or her or his legal representative by the party seeking such records.</a:t>
            </a:r>
          </a:p>
          <a:p>
            <a:pPr lvl="1">
              <a:lnSpc>
                <a:spcPct val="90000"/>
              </a:lnSpc>
            </a:pPr>
            <a:endParaRPr lang="en-US" altLang="en-US" sz="2900" dirty="0"/>
          </a:p>
          <a:p>
            <a:pPr>
              <a:lnSpc>
                <a:spcPct val="90000"/>
              </a:lnSpc>
            </a:pPr>
            <a:r>
              <a:rPr lang="en-US" altLang="en-US" sz="2900" dirty="0"/>
              <a:t>Statutory authority to adopt rules to dispose of records:</a:t>
            </a:r>
          </a:p>
          <a:p>
            <a:pPr lvl="1">
              <a:lnSpc>
                <a:spcPct val="90000"/>
              </a:lnSpc>
            </a:pPr>
            <a:r>
              <a:rPr lang="en-US" altLang="en-US" sz="2800" dirty="0"/>
              <a:t>The board shall adopt rules to establish practice guidelines for pharmacies to dispose of records maintained in a pharmacy relating to the filling of prescriptions and the dispensing of medicinal drugs. Such rules shall be consistent with the duty to preserve the confidentiality of such records in accordance with applicable state and federal law.</a:t>
            </a:r>
            <a:endParaRPr lang="en-US" altLang="en-US" dirty="0"/>
          </a:p>
        </p:txBody>
      </p:sp>
    </p:spTree>
    <p:extLst>
      <p:ext uri="{BB962C8B-B14F-4D97-AF65-F5344CB8AC3E}">
        <p14:creationId xmlns:p14="http://schemas.microsoft.com/office/powerpoint/2010/main" val="17595104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altLang="en-US" dirty="0"/>
              <a:t>Specialty Pharmacy Question</a:t>
            </a:r>
          </a:p>
        </p:txBody>
      </p:sp>
      <p:sp>
        <p:nvSpPr>
          <p:cNvPr id="47107" name="Rectangle 3"/>
          <p:cNvSpPr>
            <a:spLocks noGrp="1" noChangeArrowheads="1"/>
          </p:cNvSpPr>
          <p:nvPr>
            <p:ph type="body" idx="1"/>
          </p:nvPr>
        </p:nvSpPr>
        <p:spPr/>
        <p:txBody>
          <a:bodyPr>
            <a:normAutofit/>
          </a:bodyPr>
          <a:lstStyle/>
          <a:p>
            <a:pPr>
              <a:lnSpc>
                <a:spcPct val="90000"/>
              </a:lnSpc>
            </a:pPr>
            <a:r>
              <a:rPr lang="en-US" altLang="en-US" dirty="0"/>
              <a:t>A specialty pharmacy dispenses and ships expensive medications throughout the country, using overnight delivery.  Some shipments are returned for a variety of reasons.  The average cost for these medications is $1,200/shipment.  When these drugs are returned, can they be restocked and </a:t>
            </a:r>
            <a:r>
              <a:rPr lang="en-US" altLang="en-US" dirty="0" err="1"/>
              <a:t>redispensed</a:t>
            </a:r>
            <a:r>
              <a:rPr lang="en-US" altLang="en-US" dirty="0"/>
              <a:t>?</a:t>
            </a:r>
          </a:p>
          <a:p>
            <a:pPr lvl="1">
              <a:lnSpc>
                <a:spcPct val="90000"/>
              </a:lnSpc>
            </a:pPr>
            <a:r>
              <a:rPr lang="en-US" altLang="en-US" dirty="0"/>
              <a:t>To find out the answer, we will look at the Disciplinary Action statute and the meaning of dispense and finally what the Board of Pharmacy said</a:t>
            </a:r>
          </a:p>
        </p:txBody>
      </p:sp>
    </p:spTree>
    <p:extLst>
      <p:ext uri="{BB962C8B-B14F-4D97-AF65-F5344CB8AC3E}">
        <p14:creationId xmlns:p14="http://schemas.microsoft.com/office/powerpoint/2010/main" val="15544442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023997" y="228600"/>
            <a:ext cx="7772400" cy="1143000"/>
          </a:xfrm>
        </p:spPr>
        <p:txBody>
          <a:bodyPr/>
          <a:lstStyle/>
          <a:p>
            <a:r>
              <a:rPr lang="en-US" altLang="en-US" dirty="0"/>
              <a:t>Fla. Stat. §465.016</a:t>
            </a:r>
          </a:p>
        </p:txBody>
      </p:sp>
      <p:sp>
        <p:nvSpPr>
          <p:cNvPr id="48131" name="Rectangle 3"/>
          <p:cNvSpPr>
            <a:spLocks noGrp="1" noChangeArrowheads="1"/>
          </p:cNvSpPr>
          <p:nvPr>
            <p:ph type="body" idx="1"/>
          </p:nvPr>
        </p:nvSpPr>
        <p:spPr>
          <a:xfrm>
            <a:off x="1828800" y="1600200"/>
            <a:ext cx="8534400" cy="4114800"/>
          </a:xfrm>
        </p:spPr>
        <p:txBody>
          <a:bodyPr>
            <a:normAutofit fontScale="92500" lnSpcReduction="10000"/>
          </a:bodyPr>
          <a:lstStyle/>
          <a:p>
            <a:pPr>
              <a:lnSpc>
                <a:spcPct val="90000"/>
              </a:lnSpc>
              <a:buFontTx/>
              <a:buNone/>
            </a:pPr>
            <a:r>
              <a:rPr lang="en-US" altLang="en-US" dirty="0"/>
              <a:t>The following acts constitute grounds for denial of a license or disciplinary action…</a:t>
            </a:r>
          </a:p>
          <a:p>
            <a:pPr>
              <a:lnSpc>
                <a:spcPct val="90000"/>
              </a:lnSpc>
              <a:buFontTx/>
              <a:buNone/>
            </a:pPr>
            <a:r>
              <a:rPr lang="en-US" altLang="en-US" dirty="0"/>
              <a:t>Placing in the stock of any pharmacy any part of any prescription compounded or dispensed which is returned by a patient; however, in a hospital, nursing home, correctional facility, or extended care facility in which unit-dose medication is dispensed to inpatients, each dose being individually sealed and the individual unit dose or unit-dose system labeled with the name of the drug, dosage strength, manufacturer's control number, and expiration date, if any, the unused unit dose of medication may be returned to the pharmacy for </a:t>
            </a:r>
            <a:r>
              <a:rPr lang="en-US" altLang="en-US" dirty="0" err="1"/>
              <a:t>redispensing</a:t>
            </a:r>
            <a:r>
              <a:rPr lang="en-US" altLang="en-US" dirty="0"/>
              <a:t>.</a:t>
            </a:r>
          </a:p>
        </p:txBody>
      </p:sp>
      <p:sp>
        <p:nvSpPr>
          <p:cNvPr id="48132" name="Text Box 4"/>
          <p:cNvSpPr txBox="1">
            <a:spLocks noChangeArrowheads="1"/>
          </p:cNvSpPr>
          <p:nvPr/>
        </p:nvSpPr>
        <p:spPr bwMode="auto">
          <a:xfrm>
            <a:off x="2057400" y="6491288"/>
            <a:ext cx="830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Comic Sans MS" pitchFamily="66" charset="0"/>
              </a:defRPr>
            </a:lvl1pPr>
            <a:lvl2pPr marL="742950" indent="-285750">
              <a:defRPr sz="2400">
                <a:solidFill>
                  <a:schemeClr val="hlink"/>
                </a:solidFill>
                <a:latin typeface="Comic Sans MS" pitchFamily="66" charset="0"/>
              </a:defRPr>
            </a:lvl2pPr>
            <a:lvl3pPr marL="1143000" indent="-228600">
              <a:defRPr sz="2400">
                <a:solidFill>
                  <a:schemeClr val="hlink"/>
                </a:solidFill>
                <a:latin typeface="Comic Sans MS" pitchFamily="66" charset="0"/>
              </a:defRPr>
            </a:lvl3pPr>
            <a:lvl4pPr marL="1600200" indent="-228600">
              <a:defRPr sz="2400">
                <a:solidFill>
                  <a:schemeClr val="hlink"/>
                </a:solidFill>
                <a:latin typeface="Comic Sans MS" pitchFamily="66" charset="0"/>
              </a:defRPr>
            </a:lvl4pPr>
            <a:lvl5pPr marL="2057400" indent="-228600">
              <a:defRPr sz="2400">
                <a:solidFill>
                  <a:schemeClr val="hlink"/>
                </a:solidFill>
                <a:latin typeface="Comic Sans MS" pitchFamily="66" charset="0"/>
              </a:defRPr>
            </a:lvl5pPr>
            <a:lvl6pPr marL="2514600" indent="-228600" eaLnBrk="0" fontAlgn="base" hangingPunct="0">
              <a:spcBef>
                <a:spcPct val="0"/>
              </a:spcBef>
              <a:spcAft>
                <a:spcPct val="0"/>
              </a:spcAft>
              <a:defRPr sz="2400">
                <a:solidFill>
                  <a:schemeClr val="hlink"/>
                </a:solidFill>
                <a:latin typeface="Comic Sans MS" pitchFamily="66" charset="0"/>
              </a:defRPr>
            </a:lvl6pPr>
            <a:lvl7pPr marL="2971800" indent="-228600" eaLnBrk="0" fontAlgn="base" hangingPunct="0">
              <a:spcBef>
                <a:spcPct val="0"/>
              </a:spcBef>
              <a:spcAft>
                <a:spcPct val="0"/>
              </a:spcAft>
              <a:defRPr sz="2400">
                <a:solidFill>
                  <a:schemeClr val="hlink"/>
                </a:solidFill>
                <a:latin typeface="Comic Sans MS" pitchFamily="66" charset="0"/>
              </a:defRPr>
            </a:lvl7pPr>
            <a:lvl8pPr marL="3429000" indent="-228600" eaLnBrk="0" fontAlgn="base" hangingPunct="0">
              <a:spcBef>
                <a:spcPct val="0"/>
              </a:spcBef>
              <a:spcAft>
                <a:spcPct val="0"/>
              </a:spcAft>
              <a:defRPr sz="2400">
                <a:solidFill>
                  <a:schemeClr val="hlink"/>
                </a:solidFill>
                <a:latin typeface="Comic Sans MS" pitchFamily="66" charset="0"/>
              </a:defRPr>
            </a:lvl8pPr>
            <a:lvl9pPr marL="3886200" indent="-228600" eaLnBrk="0" fontAlgn="base" hangingPunct="0">
              <a:spcBef>
                <a:spcPct val="0"/>
              </a:spcBef>
              <a:spcAft>
                <a:spcPct val="0"/>
              </a:spcAft>
              <a:defRPr sz="2400">
                <a:solidFill>
                  <a:schemeClr val="hlink"/>
                </a:solidFill>
                <a:latin typeface="Comic Sans MS" pitchFamily="66" charset="0"/>
              </a:defRPr>
            </a:lvl9pPr>
          </a:lstStyle>
          <a:p>
            <a:pPr>
              <a:spcBef>
                <a:spcPct val="50000"/>
              </a:spcBef>
            </a:pPr>
            <a:r>
              <a:rPr lang="en-US" altLang="en-US" sz="1800">
                <a:solidFill>
                  <a:schemeClr val="tx2"/>
                </a:solidFill>
                <a:latin typeface="Arial" charset="0"/>
              </a:rPr>
              <a:t>http://www.doh.state.fl.us/mqa/pharmacy/FO-06-1101.pdf</a:t>
            </a:r>
          </a:p>
        </p:txBody>
      </p:sp>
    </p:spTree>
    <p:extLst>
      <p:ext uri="{BB962C8B-B14F-4D97-AF65-F5344CB8AC3E}">
        <p14:creationId xmlns:p14="http://schemas.microsoft.com/office/powerpoint/2010/main" val="39553123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1981200" y="304800"/>
            <a:ext cx="7772400" cy="1143000"/>
          </a:xfrm>
        </p:spPr>
        <p:txBody>
          <a:bodyPr>
            <a:normAutofit fontScale="90000"/>
          </a:bodyPr>
          <a:lstStyle/>
          <a:p>
            <a:r>
              <a:rPr lang="en-US" altLang="en-US" sz="3600" b="1" dirty="0">
                <a:latin typeface="+mn-lt"/>
              </a:rPr>
              <a:t> </a:t>
            </a:r>
            <a:r>
              <a:rPr lang="en-US" altLang="en-US" sz="3600" dirty="0">
                <a:latin typeface="+mn-lt"/>
              </a:rPr>
              <a:t>Dispense</a:t>
            </a:r>
            <a:br>
              <a:rPr lang="en-US" altLang="en-US" sz="3600" dirty="0">
                <a:latin typeface="+mn-lt"/>
              </a:rPr>
            </a:br>
            <a:r>
              <a:rPr lang="en-US" altLang="en-US" sz="3600" b="1" dirty="0">
                <a:latin typeface="+mn-lt"/>
              </a:rPr>
              <a:t> </a:t>
            </a:r>
            <a:r>
              <a:rPr lang="en-US" altLang="en-US" sz="3600" dirty="0">
                <a:latin typeface="+mn-lt"/>
              </a:rPr>
              <a:t>Fla. Stat. §465.003 Definitions</a:t>
            </a:r>
            <a:br>
              <a:rPr lang="en-US" altLang="en-US" sz="2400" dirty="0">
                <a:latin typeface="Arial" charset="0"/>
              </a:rPr>
            </a:br>
            <a:endParaRPr lang="en-US" altLang="en-US" sz="2400" dirty="0">
              <a:latin typeface="Arial" charset="0"/>
            </a:endParaRPr>
          </a:p>
        </p:txBody>
      </p:sp>
      <p:sp>
        <p:nvSpPr>
          <p:cNvPr id="49155" name="Rectangle 1027"/>
          <p:cNvSpPr>
            <a:spLocks noGrp="1" noChangeArrowheads="1"/>
          </p:cNvSpPr>
          <p:nvPr>
            <p:ph type="body" idx="1"/>
          </p:nvPr>
        </p:nvSpPr>
        <p:spPr>
          <a:xfrm>
            <a:off x="1752600" y="1295400"/>
            <a:ext cx="8229600" cy="4114800"/>
          </a:xfrm>
        </p:spPr>
        <p:txBody>
          <a:bodyPr>
            <a:normAutofit fontScale="92500"/>
          </a:bodyPr>
          <a:lstStyle/>
          <a:p>
            <a:pPr algn="just">
              <a:lnSpc>
                <a:spcPct val="90000"/>
              </a:lnSpc>
              <a:buFontTx/>
              <a:buNone/>
            </a:pPr>
            <a:r>
              <a:rPr lang="en-US" altLang="en-US" sz="2400" dirty="0"/>
              <a:t>	The transfer of possession of one or more doses of a medicinal drug by a pharmacist to the ultimate consumer or her or his agent. As an element of dispensing, the pharmacist shall, prior to the actual physical transfer, interpret and assess the prescription order for potential adverse reactions, interactions, and dosage regimen she or he deems appropriate in the exercise of her or his professional judgment, and the pharmacist shall certify that the medicinal drug called for by the prescription is ready for transfer. The pharmacist shall also provide counseling on proper drug usage, either orally or in writing, if in the exercise of her or his professional judgment counseling is necessary. The actual sales transaction and delivery of such drug shall not be considered dispensing. The administration shall not be considered dispensing.</a:t>
            </a:r>
          </a:p>
        </p:txBody>
      </p:sp>
    </p:spTree>
    <p:extLst>
      <p:ext uri="{BB962C8B-B14F-4D97-AF65-F5344CB8AC3E}">
        <p14:creationId xmlns:p14="http://schemas.microsoft.com/office/powerpoint/2010/main" val="14966523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050"/>
          <p:cNvSpPr>
            <a:spLocks noGrp="1" noChangeArrowheads="1"/>
          </p:cNvSpPr>
          <p:nvPr>
            <p:ph type="title"/>
          </p:nvPr>
        </p:nvSpPr>
        <p:spPr>
          <a:xfrm>
            <a:off x="2209800" y="304800"/>
            <a:ext cx="7772400" cy="1143000"/>
          </a:xfrm>
        </p:spPr>
        <p:txBody>
          <a:bodyPr/>
          <a:lstStyle/>
          <a:p>
            <a:r>
              <a:rPr lang="en-US" altLang="en-US" dirty="0"/>
              <a:t>Board of Pharmacy Response</a:t>
            </a:r>
          </a:p>
        </p:txBody>
      </p:sp>
      <p:sp>
        <p:nvSpPr>
          <p:cNvPr id="50179" name="Rectangle 2051"/>
          <p:cNvSpPr>
            <a:spLocks noGrp="1" noChangeArrowheads="1"/>
          </p:cNvSpPr>
          <p:nvPr>
            <p:ph type="body" idx="1"/>
          </p:nvPr>
        </p:nvSpPr>
        <p:spPr>
          <a:xfrm>
            <a:off x="2133600" y="1447800"/>
            <a:ext cx="7772400" cy="4114800"/>
          </a:xfrm>
        </p:spPr>
        <p:txBody>
          <a:bodyPr>
            <a:normAutofit fontScale="92500" lnSpcReduction="10000"/>
          </a:bodyPr>
          <a:lstStyle/>
          <a:p>
            <a:pPr>
              <a:lnSpc>
                <a:spcPct val="90000"/>
              </a:lnSpc>
              <a:buFontTx/>
              <a:buNone/>
            </a:pPr>
            <a:r>
              <a:rPr lang="en-US" altLang="en-US" dirty="0"/>
              <a:t>It is the Board's opinion that medicinal drugs that have been shipped to the consumer or the consumer's agent, but not delivered to the consumer or the consumer's agent, have not been dispensed within the meaning of Fla. Stat. §465.003 and these medicinal drugs may be returned to stock.</a:t>
            </a:r>
          </a:p>
          <a:p>
            <a:pPr>
              <a:lnSpc>
                <a:spcPct val="90000"/>
              </a:lnSpc>
              <a:buFontTx/>
              <a:buNone/>
            </a:pPr>
            <a:r>
              <a:rPr lang="en-US" altLang="en-US" dirty="0"/>
              <a:t>It is the Board’s opinion that although it is legally permissible to return </a:t>
            </a:r>
            <a:r>
              <a:rPr lang="en-US" altLang="en-US" u="sng" dirty="0" err="1"/>
              <a:t>nondispensed</a:t>
            </a:r>
            <a:r>
              <a:rPr lang="en-US" altLang="en-US" dirty="0"/>
              <a:t> medicinal drugs, it is the responsibility of the pharmacist making the decision to return the drugs, to exercise his or her professional judgment in deciding appropriateness</a:t>
            </a:r>
          </a:p>
        </p:txBody>
      </p:sp>
    </p:spTree>
    <p:extLst>
      <p:ext uri="{BB962C8B-B14F-4D97-AF65-F5344CB8AC3E}">
        <p14:creationId xmlns:p14="http://schemas.microsoft.com/office/powerpoint/2010/main" val="11313236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2057400" y="228600"/>
            <a:ext cx="7772400" cy="1143000"/>
          </a:xfrm>
        </p:spPr>
        <p:txBody>
          <a:bodyPr/>
          <a:lstStyle/>
          <a:p>
            <a:r>
              <a:rPr lang="en-US" altLang="en-US" dirty="0"/>
              <a:t>Case Study</a:t>
            </a:r>
          </a:p>
        </p:txBody>
      </p:sp>
      <p:sp>
        <p:nvSpPr>
          <p:cNvPr id="51203" name="Rectangle 1027"/>
          <p:cNvSpPr>
            <a:spLocks noGrp="1" noChangeArrowheads="1"/>
          </p:cNvSpPr>
          <p:nvPr>
            <p:ph type="body" idx="1"/>
          </p:nvPr>
        </p:nvSpPr>
        <p:spPr>
          <a:xfrm>
            <a:off x="1752600" y="1371600"/>
            <a:ext cx="8686800" cy="4724400"/>
          </a:xfrm>
        </p:spPr>
        <p:txBody>
          <a:bodyPr>
            <a:normAutofit lnSpcReduction="10000"/>
          </a:bodyPr>
          <a:lstStyle/>
          <a:p>
            <a:pPr>
              <a:lnSpc>
                <a:spcPct val="90000"/>
              </a:lnSpc>
              <a:buFontTx/>
              <a:buNone/>
            </a:pPr>
            <a:r>
              <a:rPr lang="en-US" altLang="en-US" dirty="0"/>
              <a:t>   After graduating from USF College of Pharmacy, you want to open your own pharmacy. You consult the Florida Statutes &amp; the Florida Administrative Code to find out what kinds of pharmacy permits are available and which permit you want to get.</a:t>
            </a:r>
          </a:p>
          <a:p>
            <a:pPr>
              <a:lnSpc>
                <a:spcPct val="90000"/>
              </a:lnSpc>
            </a:pPr>
            <a:endParaRPr lang="en-US" altLang="en-US" dirty="0">
              <a:solidFill>
                <a:schemeClr val="tx2"/>
              </a:solidFill>
            </a:endParaRPr>
          </a:p>
          <a:p>
            <a:pPr>
              <a:lnSpc>
                <a:spcPct val="90000"/>
              </a:lnSpc>
            </a:pPr>
            <a:r>
              <a:rPr lang="en-US" altLang="en-US" dirty="0">
                <a:solidFill>
                  <a:schemeClr val="tx2"/>
                </a:solidFill>
              </a:rPr>
              <a:t>What pharmacy permit types are available in Florida? </a:t>
            </a:r>
          </a:p>
          <a:p>
            <a:pPr>
              <a:lnSpc>
                <a:spcPct val="90000"/>
              </a:lnSpc>
            </a:pPr>
            <a:r>
              <a:rPr lang="en-US" altLang="en-US" dirty="0">
                <a:solidFill>
                  <a:schemeClr val="tx2"/>
                </a:solidFill>
              </a:rPr>
              <a:t>What are the general requirements for a pharmacy permit? </a:t>
            </a:r>
          </a:p>
          <a:p>
            <a:pPr>
              <a:lnSpc>
                <a:spcPct val="90000"/>
              </a:lnSpc>
            </a:pPr>
            <a:r>
              <a:rPr lang="en-US" altLang="en-US" dirty="0">
                <a:solidFill>
                  <a:schemeClr val="tx2"/>
                </a:solidFill>
              </a:rPr>
              <a:t>What violations are subject to disciplinary action, including loss of permit?</a:t>
            </a:r>
          </a:p>
        </p:txBody>
      </p:sp>
    </p:spTree>
    <p:extLst>
      <p:ext uri="{BB962C8B-B14F-4D97-AF65-F5344CB8AC3E}">
        <p14:creationId xmlns:p14="http://schemas.microsoft.com/office/powerpoint/2010/main" val="32878174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2209800" y="304800"/>
            <a:ext cx="7772400" cy="838200"/>
          </a:xfrm>
        </p:spPr>
        <p:txBody>
          <a:bodyPr>
            <a:normAutofit/>
          </a:bodyPr>
          <a:lstStyle/>
          <a:p>
            <a:r>
              <a:rPr lang="en-US" altLang="en-US" dirty="0"/>
              <a:t>Permits</a:t>
            </a:r>
            <a:endParaRPr lang="en-US" altLang="en-US" sz="2400" dirty="0">
              <a:latin typeface="Arial" charset="0"/>
            </a:endParaRPr>
          </a:p>
        </p:txBody>
      </p:sp>
      <p:sp>
        <p:nvSpPr>
          <p:cNvPr id="52227" name="Rectangle 1027"/>
          <p:cNvSpPr>
            <a:spLocks noGrp="1" noChangeArrowheads="1"/>
          </p:cNvSpPr>
          <p:nvPr>
            <p:ph type="body" idx="1"/>
          </p:nvPr>
        </p:nvSpPr>
        <p:spPr>
          <a:xfrm>
            <a:off x="1981200" y="1295400"/>
            <a:ext cx="8153400" cy="5334000"/>
          </a:xfrm>
        </p:spPr>
        <p:txBody>
          <a:bodyPr>
            <a:normAutofit/>
          </a:bodyPr>
          <a:lstStyle/>
          <a:p>
            <a:pPr>
              <a:lnSpc>
                <a:spcPct val="90000"/>
              </a:lnSpc>
            </a:pPr>
            <a:r>
              <a:rPr lang="en-US" altLang="en-US" dirty="0"/>
              <a:t>Community Pharmacy Permits (Fla. Stat. § 465.018)</a:t>
            </a:r>
          </a:p>
          <a:p>
            <a:pPr lvl="1">
              <a:lnSpc>
                <a:spcPct val="90000"/>
              </a:lnSpc>
            </a:pPr>
            <a:r>
              <a:rPr lang="en-US" altLang="en-US" dirty="0"/>
              <a:t>Examples: Walk-in retail pharmacy, mail order, central fill</a:t>
            </a:r>
          </a:p>
          <a:p>
            <a:pPr>
              <a:lnSpc>
                <a:spcPct val="90000"/>
              </a:lnSpc>
            </a:pPr>
            <a:r>
              <a:rPr lang="en-US" altLang="en-US" dirty="0"/>
              <a:t>Institutional Pharmacy Permits (Fla. Stat. § 465.019)</a:t>
            </a:r>
          </a:p>
          <a:p>
            <a:pPr lvl="1">
              <a:lnSpc>
                <a:spcPct val="90000"/>
              </a:lnSpc>
              <a:buFontTx/>
              <a:buNone/>
            </a:pPr>
            <a:r>
              <a:rPr lang="en-US" altLang="en-US" dirty="0"/>
              <a:t>Class I - Nursing homes </a:t>
            </a:r>
          </a:p>
          <a:p>
            <a:pPr lvl="1">
              <a:lnSpc>
                <a:spcPct val="90000"/>
              </a:lnSpc>
              <a:buFontTx/>
              <a:buNone/>
            </a:pPr>
            <a:r>
              <a:rPr lang="en-US" altLang="en-US" dirty="0"/>
              <a:t>Class II - Hospitals</a:t>
            </a:r>
          </a:p>
          <a:p>
            <a:pPr lvl="1">
              <a:lnSpc>
                <a:spcPct val="90000"/>
              </a:lnSpc>
              <a:buFontTx/>
              <a:buNone/>
            </a:pPr>
            <a:r>
              <a:rPr lang="en-US" altLang="en-US" dirty="0"/>
              <a:t>Modified Class IIA-Methadone clinics, Dialysis center</a:t>
            </a:r>
          </a:p>
          <a:p>
            <a:pPr lvl="2">
              <a:lnSpc>
                <a:spcPct val="90000"/>
              </a:lnSpc>
            </a:pPr>
            <a:r>
              <a:rPr lang="en-US" altLang="en-US" dirty="0"/>
              <a:t>Limited formulary 15 drugs</a:t>
            </a:r>
          </a:p>
          <a:p>
            <a:pPr lvl="2">
              <a:lnSpc>
                <a:spcPct val="90000"/>
              </a:lnSpc>
            </a:pPr>
            <a:r>
              <a:rPr lang="en-US" altLang="en-US" dirty="0"/>
              <a:t>&lt;10% registrations</a:t>
            </a:r>
          </a:p>
          <a:p>
            <a:pPr lvl="1">
              <a:lnSpc>
                <a:spcPct val="90000"/>
              </a:lnSpc>
              <a:buFontTx/>
              <a:buNone/>
            </a:pPr>
            <a:r>
              <a:rPr lang="en-US" altLang="en-US" dirty="0"/>
              <a:t>Modified Class IIB- Surgical centers</a:t>
            </a:r>
          </a:p>
          <a:p>
            <a:pPr lvl="2">
              <a:lnSpc>
                <a:spcPct val="90000"/>
              </a:lnSpc>
            </a:pPr>
            <a:r>
              <a:rPr lang="en-US" altLang="en-US" dirty="0"/>
              <a:t>No limited formulary</a:t>
            </a:r>
          </a:p>
          <a:p>
            <a:pPr lvl="2">
              <a:lnSpc>
                <a:spcPct val="90000"/>
              </a:lnSpc>
            </a:pPr>
            <a:r>
              <a:rPr lang="en-US" altLang="en-US" dirty="0"/>
              <a:t>[90+% current registrations]</a:t>
            </a:r>
          </a:p>
          <a:p>
            <a:pPr lvl="1">
              <a:lnSpc>
                <a:spcPct val="90000"/>
              </a:lnSpc>
              <a:buFontTx/>
              <a:buNone/>
            </a:pPr>
            <a:r>
              <a:rPr lang="en-US" altLang="en-US" dirty="0"/>
              <a:t>Modified Class IIC-Correctional centers</a:t>
            </a:r>
          </a:p>
          <a:p>
            <a:pPr lvl="1">
              <a:lnSpc>
                <a:spcPct val="90000"/>
              </a:lnSpc>
              <a:buFontTx/>
              <a:buNone/>
            </a:pPr>
            <a:r>
              <a:rPr lang="en-US" altLang="en-US" dirty="0"/>
              <a:t>	[None currently registered]</a:t>
            </a:r>
          </a:p>
        </p:txBody>
      </p:sp>
    </p:spTree>
    <p:extLst>
      <p:ext uri="{BB962C8B-B14F-4D97-AF65-F5344CB8AC3E}">
        <p14:creationId xmlns:p14="http://schemas.microsoft.com/office/powerpoint/2010/main" val="41241122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2209800" y="304800"/>
            <a:ext cx="7772400" cy="838200"/>
          </a:xfrm>
        </p:spPr>
        <p:txBody>
          <a:bodyPr>
            <a:normAutofit/>
          </a:bodyPr>
          <a:lstStyle/>
          <a:p>
            <a:r>
              <a:rPr lang="en-US" altLang="en-US" dirty="0"/>
              <a:t>Permits</a:t>
            </a:r>
            <a:endParaRPr lang="en-US" altLang="en-US" sz="2400" dirty="0">
              <a:latin typeface="Arial" charset="0"/>
            </a:endParaRPr>
          </a:p>
        </p:txBody>
      </p:sp>
      <p:sp>
        <p:nvSpPr>
          <p:cNvPr id="52227" name="Rectangle 1027"/>
          <p:cNvSpPr>
            <a:spLocks noGrp="1" noChangeArrowheads="1"/>
          </p:cNvSpPr>
          <p:nvPr>
            <p:ph type="body" idx="1"/>
          </p:nvPr>
        </p:nvSpPr>
        <p:spPr>
          <a:xfrm>
            <a:off x="1981200" y="1066800"/>
            <a:ext cx="8153400" cy="5562600"/>
          </a:xfrm>
        </p:spPr>
        <p:txBody>
          <a:bodyPr>
            <a:normAutofit fontScale="62500" lnSpcReduction="20000"/>
          </a:bodyPr>
          <a:lstStyle/>
          <a:p>
            <a:pPr>
              <a:lnSpc>
                <a:spcPct val="90000"/>
              </a:lnSpc>
            </a:pPr>
            <a:r>
              <a:rPr lang="en-US" altLang="en-US" dirty="0"/>
              <a:t>Community Pharmacy Permits (Fla. Stat. § 465.018)</a:t>
            </a:r>
          </a:p>
          <a:p>
            <a:pPr lvl="1">
              <a:lnSpc>
                <a:spcPct val="90000"/>
              </a:lnSpc>
            </a:pPr>
            <a:r>
              <a:rPr lang="en-US" altLang="en-US" dirty="0"/>
              <a:t>Examples: Independent and chain retail pharmacies</a:t>
            </a:r>
          </a:p>
          <a:p>
            <a:pPr lvl="1">
              <a:lnSpc>
                <a:spcPct val="90000"/>
              </a:lnSpc>
            </a:pPr>
            <a:r>
              <a:rPr lang="en-US" altLang="en-US" dirty="0"/>
              <a:t>Need to pass initial site inspection within 90 days before granted initial permit </a:t>
            </a:r>
          </a:p>
          <a:p>
            <a:pPr lvl="1">
              <a:lnSpc>
                <a:spcPct val="90000"/>
              </a:lnSpc>
            </a:pPr>
            <a:r>
              <a:rPr lang="en-US" altLang="en-US" dirty="0"/>
              <a:t>In 2012, community pharmacies had to be </a:t>
            </a:r>
            <a:r>
              <a:rPr lang="en-US" altLang="en-US" dirty="0" err="1"/>
              <a:t>repermitted</a:t>
            </a:r>
            <a:r>
              <a:rPr lang="en-US" altLang="en-US" dirty="0"/>
              <a:t> to dispense Schedule II &amp; III controlled substances (Fla. Stat. § 465.0181) – required due to pervasive pill mills </a:t>
            </a:r>
            <a:endParaRPr lang="en-US" altLang="en-US" sz="2000" dirty="0"/>
          </a:p>
          <a:p>
            <a:pPr>
              <a:lnSpc>
                <a:spcPct val="90000"/>
              </a:lnSpc>
            </a:pPr>
            <a:endParaRPr lang="en-US" altLang="en-US" dirty="0"/>
          </a:p>
          <a:p>
            <a:pPr>
              <a:lnSpc>
                <a:spcPct val="90000"/>
              </a:lnSpc>
            </a:pPr>
            <a:r>
              <a:rPr lang="en-US" altLang="en-US" dirty="0"/>
              <a:t>Institutional Pharmacy Permits (Fla. Stat. § 465.019)</a:t>
            </a:r>
          </a:p>
          <a:p>
            <a:pPr lvl="1">
              <a:lnSpc>
                <a:spcPct val="90000"/>
              </a:lnSpc>
            </a:pPr>
            <a:r>
              <a:rPr lang="en-US" altLang="en-US" sz="2900" dirty="0"/>
              <a:t>Class I - Nursing homes</a:t>
            </a:r>
          </a:p>
          <a:p>
            <a:pPr lvl="2">
              <a:lnSpc>
                <a:spcPct val="90000"/>
              </a:lnSpc>
            </a:pPr>
            <a:r>
              <a:rPr lang="en-US" dirty="0"/>
              <a:t>Institutional pharmacies in which all medicinal drugs are administered from individual prescription containers to the individual patient and in which medicinal drugs are not dispensed on the premises</a:t>
            </a:r>
          </a:p>
          <a:p>
            <a:pPr lvl="2">
              <a:lnSpc>
                <a:spcPct val="90000"/>
              </a:lnSpc>
            </a:pPr>
            <a:r>
              <a:rPr lang="en-US" dirty="0"/>
              <a:t>No medicinal drugs may be dispensed in a Class I institutional pharmacy</a:t>
            </a:r>
          </a:p>
          <a:p>
            <a:pPr lvl="1">
              <a:lnSpc>
                <a:spcPct val="90000"/>
              </a:lnSpc>
            </a:pPr>
            <a:r>
              <a:rPr lang="en-US" altLang="en-US" sz="2800" dirty="0"/>
              <a:t>Class II – Hospitals</a:t>
            </a:r>
          </a:p>
          <a:p>
            <a:pPr lvl="2">
              <a:lnSpc>
                <a:spcPct val="90000"/>
              </a:lnSpc>
            </a:pPr>
            <a:r>
              <a:rPr lang="en-US" dirty="0"/>
              <a:t>Employ the services of registered pharmacists who provide dispensing and consulting services on the premises to patients of that institution, for use on the premises of that institution. </a:t>
            </a:r>
          </a:p>
          <a:p>
            <a:pPr lvl="2">
              <a:lnSpc>
                <a:spcPct val="90000"/>
              </a:lnSpc>
            </a:pPr>
            <a:r>
              <a:rPr lang="en-US" dirty="0"/>
              <a:t>If a state of emergency is declared by the Governor, the pharmacy may provide dispensing and consulting services to individuals who are not patients of the institution. </a:t>
            </a:r>
          </a:p>
          <a:p>
            <a:pPr lvl="2">
              <a:lnSpc>
                <a:spcPct val="90000"/>
              </a:lnSpc>
            </a:pPr>
            <a:r>
              <a:rPr lang="en-US" dirty="0"/>
              <a:t>A single dose of a medicinal drug may be obtained and administered to a patient on a valid physician’s drug order under the supervision of a physician or charge nurse, consistent with good institutional practice procedures. </a:t>
            </a:r>
          </a:p>
          <a:p>
            <a:pPr lvl="2">
              <a:lnSpc>
                <a:spcPct val="90000"/>
              </a:lnSpc>
            </a:pPr>
            <a:r>
              <a:rPr lang="en-US" dirty="0"/>
              <a:t>The obtaining and administering of such single dose of a medicinal drug shall be pursuant to drug-handling procedures established by a consultant pharmacist. </a:t>
            </a:r>
          </a:p>
          <a:p>
            <a:pPr lvl="2">
              <a:lnSpc>
                <a:spcPct val="90000"/>
              </a:lnSpc>
            </a:pPr>
            <a:r>
              <a:rPr lang="en-US" dirty="0"/>
              <a:t>Medicinal drugs may be dispensed in a Class II institutional pharmacy, but only in accordance with the provisions of this section.</a:t>
            </a:r>
          </a:p>
          <a:p>
            <a:pPr lvl="1">
              <a:lnSpc>
                <a:spcPct val="90000"/>
              </a:lnSpc>
            </a:pPr>
            <a:r>
              <a:rPr lang="en-US" altLang="en-US" dirty="0"/>
              <a:t>Modified Class II Pharmacies</a:t>
            </a:r>
          </a:p>
          <a:p>
            <a:pPr lvl="2">
              <a:lnSpc>
                <a:spcPct val="90000"/>
              </a:lnSpc>
            </a:pPr>
            <a:r>
              <a:rPr lang="en-US" dirty="0"/>
              <a:t>Institutional pharmacies in short-term, primary care treatment centers that meet all the requirements for a Class II permit, except space and equipment requirements.</a:t>
            </a:r>
            <a:endParaRPr lang="en-US" altLang="en-US" dirty="0"/>
          </a:p>
        </p:txBody>
      </p:sp>
    </p:spTree>
    <p:extLst>
      <p:ext uri="{BB962C8B-B14F-4D97-AF65-F5344CB8AC3E}">
        <p14:creationId xmlns:p14="http://schemas.microsoft.com/office/powerpoint/2010/main" val="4821600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2209800" y="381000"/>
            <a:ext cx="7772400" cy="533400"/>
          </a:xfrm>
        </p:spPr>
        <p:txBody>
          <a:bodyPr>
            <a:normAutofit/>
          </a:bodyPr>
          <a:lstStyle/>
          <a:p>
            <a:r>
              <a:rPr lang="en-US" altLang="en-US" sz="3200" dirty="0"/>
              <a:t>Institutional Pharmacy Permits continued</a:t>
            </a:r>
            <a:endParaRPr lang="en-US" altLang="en-US" sz="3200" dirty="0">
              <a:latin typeface="Arial" charset="0"/>
            </a:endParaRPr>
          </a:p>
        </p:txBody>
      </p:sp>
      <p:sp>
        <p:nvSpPr>
          <p:cNvPr id="52227" name="Rectangle 1027"/>
          <p:cNvSpPr>
            <a:spLocks noGrp="1" noChangeArrowheads="1"/>
          </p:cNvSpPr>
          <p:nvPr>
            <p:ph type="body" idx="1"/>
          </p:nvPr>
        </p:nvSpPr>
        <p:spPr>
          <a:xfrm>
            <a:off x="1752600" y="1295400"/>
            <a:ext cx="8534400" cy="5334000"/>
          </a:xfrm>
        </p:spPr>
        <p:txBody>
          <a:bodyPr>
            <a:normAutofit fontScale="85000" lnSpcReduction="20000"/>
          </a:bodyPr>
          <a:lstStyle/>
          <a:p>
            <a:pPr>
              <a:lnSpc>
                <a:spcPct val="90000"/>
              </a:lnSpc>
            </a:pPr>
            <a:r>
              <a:rPr lang="en-US" dirty="0"/>
              <a:t>Medicinal drugs shall be stocked, stored, compounded, dispensed, or administered in any health care institution only when that institution has secured an institutional pharmacy permit from the department.</a:t>
            </a:r>
          </a:p>
          <a:p>
            <a:pPr>
              <a:lnSpc>
                <a:spcPct val="90000"/>
              </a:lnSpc>
            </a:pPr>
            <a:endParaRPr lang="en-US" dirty="0"/>
          </a:p>
          <a:p>
            <a:pPr>
              <a:lnSpc>
                <a:spcPct val="90000"/>
              </a:lnSpc>
            </a:pPr>
            <a:r>
              <a:rPr lang="en-US" dirty="0"/>
              <a:t>Medicinal drugs shall be dispensed in an institutional pharmacy to outpatients only when that institution has secured a community pharmacy permit from the department.</a:t>
            </a:r>
          </a:p>
          <a:p>
            <a:pPr>
              <a:lnSpc>
                <a:spcPct val="90000"/>
              </a:lnSpc>
            </a:pPr>
            <a:endParaRPr lang="en-US" dirty="0"/>
          </a:p>
          <a:p>
            <a:pPr>
              <a:lnSpc>
                <a:spcPct val="90000"/>
              </a:lnSpc>
            </a:pPr>
            <a:r>
              <a:rPr lang="en-US" dirty="0"/>
              <a:t>All institutional pharmacies shall be under the professional supervision of a consultant pharmacist, and the compounding and dispensing of medicinal drugs shall be done only by a licensed pharmacist. Every institutional pharmacy that employs or otherwise uses registered pharmacy technicians shall have a written policy and procedures manual specifying those duties, tasks, and functions that a registered pharmacy technician is allowed to perform.</a:t>
            </a:r>
          </a:p>
        </p:txBody>
      </p:sp>
    </p:spTree>
    <p:extLst>
      <p:ext uri="{BB962C8B-B14F-4D97-AF65-F5344CB8AC3E}">
        <p14:creationId xmlns:p14="http://schemas.microsoft.com/office/powerpoint/2010/main" val="2631261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2209800" y="152400"/>
            <a:ext cx="7772400" cy="533400"/>
          </a:xfrm>
        </p:spPr>
        <p:txBody>
          <a:bodyPr>
            <a:normAutofit/>
          </a:bodyPr>
          <a:lstStyle/>
          <a:p>
            <a:r>
              <a:rPr lang="en-US" altLang="en-US" sz="3200" dirty="0"/>
              <a:t>Institutional Pharmacy Permits continued</a:t>
            </a:r>
            <a:endParaRPr lang="en-US" altLang="en-US" sz="3200" dirty="0">
              <a:latin typeface="Arial" charset="0"/>
            </a:endParaRPr>
          </a:p>
        </p:txBody>
      </p:sp>
      <p:sp>
        <p:nvSpPr>
          <p:cNvPr id="52227" name="Rectangle 1027"/>
          <p:cNvSpPr>
            <a:spLocks noGrp="1" noChangeArrowheads="1"/>
          </p:cNvSpPr>
          <p:nvPr>
            <p:ph type="body" idx="1"/>
          </p:nvPr>
        </p:nvSpPr>
        <p:spPr>
          <a:xfrm>
            <a:off x="1752600" y="1295400"/>
            <a:ext cx="8534400" cy="5334000"/>
          </a:xfrm>
        </p:spPr>
        <p:txBody>
          <a:bodyPr>
            <a:normAutofit fontScale="55000" lnSpcReduction="20000"/>
          </a:bodyPr>
          <a:lstStyle/>
          <a:p>
            <a:pPr>
              <a:lnSpc>
                <a:spcPct val="90000"/>
              </a:lnSpc>
            </a:pPr>
            <a:r>
              <a:rPr lang="en-US" dirty="0"/>
              <a:t>An individual licensed to prescribe medicinal drugs in FL may dispense up to a 24-hour supply of a medicinal drug to any patient of an emergency department of a hospital that operates a Class II institutional pharmacy, provided that the physician treating the patient in such hospital’s emergency department determines that the medicinal drug is warranted and that community pharmacy services are not readily accessible, geographically or otherwise, to the patient. </a:t>
            </a:r>
          </a:p>
          <a:p>
            <a:pPr>
              <a:lnSpc>
                <a:spcPct val="90000"/>
              </a:lnSpc>
            </a:pPr>
            <a:endParaRPr lang="en-US" dirty="0"/>
          </a:p>
          <a:p>
            <a:pPr>
              <a:lnSpc>
                <a:spcPct val="90000"/>
              </a:lnSpc>
            </a:pPr>
            <a:r>
              <a:rPr lang="en-US" dirty="0"/>
              <a:t>Dispensing from the emergency department must be in accordance with the procedures of the hospital. For any such patient for whom a medicinal drug is warranted for a period to exceed 24 hours, an individual licensed to prescribe such drug must dispense a 24-hour supply of such drug to the patient and must provide the patient with a prescription for such drug for use after the initial 24-hour period</a:t>
            </a:r>
          </a:p>
          <a:p>
            <a:pPr>
              <a:lnSpc>
                <a:spcPct val="90000"/>
              </a:lnSpc>
            </a:pPr>
            <a:endParaRPr lang="en-US" dirty="0"/>
          </a:p>
          <a:p>
            <a:pPr>
              <a:lnSpc>
                <a:spcPct val="90000"/>
              </a:lnSpc>
            </a:pPr>
            <a:r>
              <a:rPr lang="en-US" dirty="0"/>
              <a:t>All institutional pharmacies shall be under the professional supervision of a consultant pharmacist, and the compounding and dispensing of medicinal drugs shall be done only by a licensed pharmacist. Every institutional pharmacy that employs or otherwise uses registered pharmacy technicians shall have a written policy and procedures manual specifying those duties, tasks, and functions that a registered pharmacy technician is allowed to perform.</a:t>
            </a:r>
            <a:endParaRPr lang="en-US" altLang="en-US" dirty="0"/>
          </a:p>
          <a:p>
            <a:pPr>
              <a:lnSpc>
                <a:spcPct val="90000"/>
              </a:lnSpc>
            </a:pPr>
            <a:endParaRPr lang="en-US" dirty="0"/>
          </a:p>
          <a:p>
            <a:pPr>
              <a:lnSpc>
                <a:spcPct val="90000"/>
              </a:lnSpc>
            </a:pPr>
            <a:r>
              <a:rPr lang="en-US" dirty="0"/>
              <a:t>In a Class II institutional pharmacy, an institutional formulary system may be adopted with approval of the medical staff for the purpose of identifying those medicinal drugs, proprietary preparations, biologics, </a:t>
            </a:r>
            <a:r>
              <a:rPr lang="en-US" dirty="0" err="1"/>
              <a:t>biosimilars</a:t>
            </a:r>
            <a:r>
              <a:rPr lang="en-US" dirty="0"/>
              <a:t>, and </a:t>
            </a:r>
            <a:r>
              <a:rPr lang="en-US" dirty="0" err="1"/>
              <a:t>biosimilar</a:t>
            </a:r>
            <a:r>
              <a:rPr lang="en-US" dirty="0"/>
              <a:t> </a:t>
            </a:r>
            <a:r>
              <a:rPr lang="en-US" dirty="0" err="1"/>
              <a:t>interchangeables</a:t>
            </a:r>
            <a:r>
              <a:rPr lang="en-US" dirty="0"/>
              <a:t> that may be dispensed by the pharmacists employed in such institution. </a:t>
            </a:r>
          </a:p>
          <a:p>
            <a:pPr>
              <a:lnSpc>
                <a:spcPct val="90000"/>
              </a:lnSpc>
            </a:pPr>
            <a:endParaRPr lang="en-US" dirty="0"/>
          </a:p>
          <a:p>
            <a:pPr>
              <a:lnSpc>
                <a:spcPct val="90000"/>
              </a:lnSpc>
            </a:pPr>
            <a:r>
              <a:rPr lang="en-US" dirty="0"/>
              <a:t>A facility with a Class II institutional permit which is operating under the formulary system shall establish policies and procedures for the development of the system in accordance with the joint standards of the American Hospital Association and American Society of Hospital Pharmacists for the utilization of a hospital formulary system, which formulary shall be approved by the medical staff.</a:t>
            </a:r>
            <a:endParaRPr lang="en-US" altLang="en-US" dirty="0"/>
          </a:p>
        </p:txBody>
      </p:sp>
    </p:spTree>
    <p:extLst>
      <p:ext uri="{BB962C8B-B14F-4D97-AF65-F5344CB8AC3E}">
        <p14:creationId xmlns:p14="http://schemas.microsoft.com/office/powerpoint/2010/main" val="290519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Prescription Labeling</a:t>
            </a:r>
            <a:br>
              <a:rPr lang="en-US" dirty="0"/>
            </a:br>
            <a:r>
              <a:rPr lang="en-US" altLang="en-US" sz="2800" dirty="0"/>
              <a:t>Fla. Stat. §</a:t>
            </a:r>
            <a:r>
              <a:rPr lang="en-US" sz="2700" dirty="0"/>
              <a:t>456.0392</a:t>
            </a:r>
          </a:p>
        </p:txBody>
      </p:sp>
      <p:sp>
        <p:nvSpPr>
          <p:cNvPr id="3" name="Content Placeholder 2"/>
          <p:cNvSpPr>
            <a:spLocks noGrp="1"/>
          </p:cNvSpPr>
          <p:nvPr>
            <p:ph idx="1"/>
          </p:nvPr>
        </p:nvSpPr>
        <p:spPr>
          <a:xfrm>
            <a:off x="1981200" y="1600200"/>
            <a:ext cx="8229600" cy="5105400"/>
          </a:xfrm>
        </p:spPr>
        <p:txBody>
          <a:bodyPr>
            <a:normAutofit fontScale="77500" lnSpcReduction="20000"/>
          </a:bodyPr>
          <a:lstStyle/>
          <a:p>
            <a:r>
              <a:rPr lang="en-US" dirty="0"/>
              <a:t>A prescription written by a practitioner who is authorized under the laws of this state to write prescriptions for drugs that are not listed as controlled substances in chapter 893, (which means legend/prescription drugs and not controlled substances) but who is not eligible for a federal Drug Enforcement Administration number shall include that practitioner’s name and professional license number. </a:t>
            </a:r>
          </a:p>
          <a:p>
            <a:r>
              <a:rPr lang="en-US" dirty="0"/>
              <a:t>The pharmacist or dispensing practitioner must include the practitioner’s name on the container of the drug that is dispensed.</a:t>
            </a:r>
          </a:p>
          <a:p>
            <a:r>
              <a:rPr lang="en-US" dirty="0"/>
              <a:t>A pharmacist shall be permitted, upon verification by the prescriber, to document any information required by this section.</a:t>
            </a:r>
          </a:p>
          <a:p>
            <a:r>
              <a:rPr lang="en-US" dirty="0"/>
              <a:t>Prescriptions written for non controlled prescription drugs written by certified advanced registered nurse practitioners and licensed physician assistants are presumed to be valid and within the parameters of the prescriptive authority delegated by the MD, DO, or DDS (for nurse practitioners) or supervising physician (for physician assistants). This presumption may be rebutted.</a:t>
            </a:r>
          </a:p>
        </p:txBody>
      </p:sp>
    </p:spTree>
    <p:extLst>
      <p:ext uri="{BB962C8B-B14F-4D97-AF65-F5344CB8AC3E}">
        <p14:creationId xmlns:p14="http://schemas.microsoft.com/office/powerpoint/2010/main" val="13490753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152400"/>
            <a:ext cx="7772400" cy="1143000"/>
          </a:xfrm>
        </p:spPr>
        <p:txBody>
          <a:bodyPr/>
          <a:lstStyle/>
          <a:p>
            <a:r>
              <a:rPr lang="en-US" altLang="en-US" dirty="0"/>
              <a:t>Other Permits</a:t>
            </a:r>
          </a:p>
        </p:txBody>
      </p:sp>
      <p:sp>
        <p:nvSpPr>
          <p:cNvPr id="53251" name="Rectangle 3"/>
          <p:cNvSpPr>
            <a:spLocks noGrp="1" noChangeArrowheads="1"/>
          </p:cNvSpPr>
          <p:nvPr>
            <p:ph type="body" idx="1"/>
          </p:nvPr>
        </p:nvSpPr>
        <p:spPr>
          <a:xfrm>
            <a:off x="2057400" y="1143000"/>
            <a:ext cx="8229600" cy="4114800"/>
          </a:xfrm>
        </p:spPr>
        <p:txBody>
          <a:bodyPr>
            <a:normAutofit/>
          </a:bodyPr>
          <a:lstStyle/>
          <a:p>
            <a:pPr>
              <a:lnSpc>
                <a:spcPct val="90000"/>
              </a:lnSpc>
            </a:pPr>
            <a:r>
              <a:rPr lang="en-US" altLang="en-US" dirty="0"/>
              <a:t>Nuclear Pharmacy Permits (Fla. Stat. § 465.0193)</a:t>
            </a:r>
          </a:p>
          <a:p>
            <a:pPr lvl="1">
              <a:lnSpc>
                <a:spcPct val="90000"/>
              </a:lnSpc>
            </a:pPr>
            <a:r>
              <a:rPr lang="en-US" altLang="en-US" dirty="0"/>
              <a:t>Radiopharmaceuticals </a:t>
            </a:r>
          </a:p>
          <a:p>
            <a:pPr>
              <a:lnSpc>
                <a:spcPct val="90000"/>
              </a:lnSpc>
            </a:pPr>
            <a:r>
              <a:rPr lang="en-US" altLang="en-US" dirty="0"/>
              <a:t>Special Pharmacy Permits (Fla. Stat. § 465.0196)</a:t>
            </a:r>
          </a:p>
          <a:p>
            <a:pPr>
              <a:lnSpc>
                <a:spcPct val="90000"/>
              </a:lnSpc>
            </a:pPr>
            <a:r>
              <a:rPr lang="en-US" altLang="en-US" dirty="0"/>
              <a:t>Internet Pharmacy Permits (Fla. Stat. § 465.0197)</a:t>
            </a:r>
          </a:p>
          <a:p>
            <a:pPr>
              <a:lnSpc>
                <a:spcPct val="90000"/>
              </a:lnSpc>
            </a:pPr>
            <a:r>
              <a:rPr lang="en-US" altLang="en-US" dirty="0"/>
              <a:t>Non-Resident Registration (Fla. Stat. § 465.0156)</a:t>
            </a:r>
          </a:p>
          <a:p>
            <a:pPr lvl="1">
              <a:lnSpc>
                <a:spcPct val="90000"/>
              </a:lnSpc>
            </a:pPr>
            <a:r>
              <a:rPr lang="en-US" altLang="en-US" dirty="0"/>
              <a:t>We already talked about this one</a:t>
            </a:r>
          </a:p>
          <a:p>
            <a:pPr>
              <a:lnSpc>
                <a:spcPct val="90000"/>
              </a:lnSpc>
            </a:pPr>
            <a:r>
              <a:rPr lang="en-US" altLang="en-US" dirty="0"/>
              <a:t>Animal Shelter Pharmacy</a:t>
            </a:r>
          </a:p>
          <a:p>
            <a:pPr lvl="1">
              <a:lnSpc>
                <a:spcPct val="90000"/>
              </a:lnSpc>
            </a:pPr>
            <a:r>
              <a:rPr lang="en-US" altLang="en-US" dirty="0"/>
              <a:t>Purchase euthanizing agents – don’t have to know about this one</a:t>
            </a:r>
          </a:p>
          <a:p>
            <a:pPr lvl="1">
              <a:lnSpc>
                <a:spcPct val="90000"/>
              </a:lnSpc>
            </a:pPr>
            <a:endParaRPr lang="en-US" altLang="en-US" dirty="0"/>
          </a:p>
        </p:txBody>
      </p:sp>
    </p:spTree>
    <p:extLst>
      <p:ext uri="{BB962C8B-B14F-4D97-AF65-F5344CB8AC3E}">
        <p14:creationId xmlns:p14="http://schemas.microsoft.com/office/powerpoint/2010/main" val="10212898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152400"/>
            <a:ext cx="7772400" cy="1143000"/>
          </a:xfrm>
        </p:spPr>
        <p:txBody>
          <a:bodyPr/>
          <a:lstStyle/>
          <a:p>
            <a:r>
              <a:rPr lang="en-US" altLang="en-US"/>
              <a:t>Permits</a:t>
            </a:r>
          </a:p>
        </p:txBody>
      </p:sp>
      <p:sp>
        <p:nvSpPr>
          <p:cNvPr id="53251" name="Rectangle 3"/>
          <p:cNvSpPr>
            <a:spLocks noGrp="1" noChangeArrowheads="1"/>
          </p:cNvSpPr>
          <p:nvPr>
            <p:ph type="body" idx="1"/>
          </p:nvPr>
        </p:nvSpPr>
        <p:spPr>
          <a:xfrm>
            <a:off x="2057400" y="1143000"/>
            <a:ext cx="8229600" cy="5181600"/>
          </a:xfrm>
        </p:spPr>
        <p:txBody>
          <a:bodyPr>
            <a:normAutofit fontScale="70000" lnSpcReduction="20000"/>
          </a:bodyPr>
          <a:lstStyle/>
          <a:p>
            <a:pPr>
              <a:lnSpc>
                <a:spcPct val="90000"/>
              </a:lnSpc>
            </a:pPr>
            <a:r>
              <a:rPr lang="en-US" altLang="en-US" dirty="0"/>
              <a:t>Nuclear Pharmacy Permits (Fla. Stat. § 465.0193)</a:t>
            </a:r>
          </a:p>
          <a:p>
            <a:pPr lvl="1">
              <a:lnSpc>
                <a:spcPct val="90000"/>
              </a:lnSpc>
            </a:pPr>
            <a:r>
              <a:rPr lang="en-US" altLang="en-US" dirty="0"/>
              <a:t>Radiopharmaceuticals </a:t>
            </a:r>
          </a:p>
          <a:p>
            <a:pPr lvl="2">
              <a:lnSpc>
                <a:spcPct val="90000"/>
              </a:lnSpc>
            </a:pPr>
            <a:r>
              <a:rPr lang="en-US" dirty="0"/>
              <a:t>Must have duly licensed and qualified nuclear pharmacist or no permit</a:t>
            </a:r>
          </a:p>
          <a:p>
            <a:pPr lvl="2">
              <a:lnSpc>
                <a:spcPct val="90000"/>
              </a:lnSpc>
            </a:pPr>
            <a:r>
              <a:rPr lang="en-US" dirty="0"/>
              <a:t>The </a:t>
            </a:r>
            <a:r>
              <a:rPr lang="en-US" dirty="0" err="1"/>
              <a:t>permittee</a:t>
            </a:r>
            <a:r>
              <a:rPr lang="en-US" dirty="0"/>
              <a:t> shall notify the department within 10 days of any change of the licensed pharmacist responsible for the compounding and dispensing of nuclear pharmaceuticals</a:t>
            </a:r>
            <a:endParaRPr lang="en-US" altLang="en-US" dirty="0"/>
          </a:p>
          <a:p>
            <a:pPr>
              <a:lnSpc>
                <a:spcPct val="90000"/>
              </a:lnSpc>
            </a:pPr>
            <a:endParaRPr lang="en-US" altLang="en-US" dirty="0"/>
          </a:p>
          <a:p>
            <a:pPr>
              <a:lnSpc>
                <a:spcPct val="90000"/>
              </a:lnSpc>
            </a:pPr>
            <a:r>
              <a:rPr lang="en-US" altLang="en-US" dirty="0"/>
              <a:t>Special Pharmacy Permits (Fla. Stat. § 465.0196)</a:t>
            </a:r>
          </a:p>
          <a:p>
            <a:pPr lvl="1">
              <a:lnSpc>
                <a:spcPct val="90000"/>
              </a:lnSpc>
            </a:pPr>
            <a:r>
              <a:rPr lang="en-US" altLang="en-US" dirty="0"/>
              <a:t>Types of Special Pharmacy Permits</a:t>
            </a:r>
          </a:p>
          <a:p>
            <a:pPr lvl="2">
              <a:lnSpc>
                <a:spcPct val="90000"/>
              </a:lnSpc>
            </a:pPr>
            <a:r>
              <a:rPr lang="en-US" altLang="en-US" dirty="0"/>
              <a:t>Limited Community Pharmacy available to Class II Institutional Pharmacies so they can dispense medications to employees, medical staff and up to a 3 days supply for patients with certain conditions</a:t>
            </a:r>
          </a:p>
          <a:p>
            <a:pPr lvl="2">
              <a:lnSpc>
                <a:spcPct val="90000"/>
              </a:lnSpc>
            </a:pPr>
            <a:r>
              <a:rPr lang="en-US" altLang="en-US" dirty="0"/>
              <a:t>ESRD (End Stage Renal Dialysis) Pharmacy</a:t>
            </a:r>
          </a:p>
          <a:p>
            <a:pPr lvl="2">
              <a:lnSpc>
                <a:spcPct val="90000"/>
              </a:lnSpc>
            </a:pPr>
            <a:r>
              <a:rPr lang="en-US" altLang="en-US" dirty="0"/>
              <a:t>Parenteral and Enteral Pharmacy – provides IVs to outpatients</a:t>
            </a:r>
          </a:p>
          <a:p>
            <a:pPr lvl="2">
              <a:lnSpc>
                <a:spcPct val="90000"/>
              </a:lnSpc>
            </a:pPr>
            <a:r>
              <a:rPr lang="en-US" altLang="en-US" dirty="0"/>
              <a:t>ALF (Assisted Living Facilities) - optional permit for those ALF’s providing a drug delivery system utilizing medicinal drugs provided in unit dose packaging.</a:t>
            </a:r>
          </a:p>
          <a:p>
            <a:pPr lvl="2">
              <a:lnSpc>
                <a:spcPct val="90000"/>
              </a:lnSpc>
            </a:pPr>
            <a:r>
              <a:rPr lang="en-US" altLang="en-US" dirty="0"/>
              <a:t>Closed System Pharmacy – provide medications to nursing homes, jails, ALFs, ICF-MRs (Intermediate Care Facilities/Mentally Retarded); may share a location with a pharmacy that owns a Community Pharmacy Permit</a:t>
            </a:r>
          </a:p>
          <a:p>
            <a:pPr lvl="2">
              <a:lnSpc>
                <a:spcPct val="90000"/>
              </a:lnSpc>
            </a:pPr>
            <a:r>
              <a:rPr lang="en-US" dirty="0"/>
              <a:t>Parenteral/Enteral Extended Scope is required to compound patient specific enteral/parenteral preparations in conjunction with institutional pharmacy permits</a:t>
            </a:r>
            <a:endParaRPr lang="en-US" i="1" dirty="0"/>
          </a:p>
          <a:p>
            <a:pPr lvl="2">
              <a:lnSpc>
                <a:spcPct val="90000"/>
              </a:lnSpc>
            </a:pPr>
            <a:r>
              <a:rPr lang="en-US" altLang="en-US" dirty="0"/>
              <a:t>Non-Resident Registration (Mail Service) is required for those pharmacies located outside the state and ships, mails, or delivers a dispensed medicinal drug into this state</a:t>
            </a:r>
          </a:p>
          <a:p>
            <a:pPr lvl="3">
              <a:lnSpc>
                <a:spcPct val="90000"/>
              </a:lnSpc>
            </a:pPr>
            <a:r>
              <a:rPr lang="en-US" altLang="en-US" dirty="0"/>
              <a:t>Mail order pharmacies register with this permit</a:t>
            </a:r>
          </a:p>
          <a:p>
            <a:pPr lvl="1">
              <a:lnSpc>
                <a:spcPct val="90000"/>
              </a:lnSpc>
            </a:pPr>
            <a:endParaRPr lang="en-US" altLang="en-US" dirty="0"/>
          </a:p>
        </p:txBody>
      </p:sp>
    </p:spTree>
    <p:extLst>
      <p:ext uri="{BB962C8B-B14F-4D97-AF65-F5344CB8AC3E}">
        <p14:creationId xmlns:p14="http://schemas.microsoft.com/office/powerpoint/2010/main" val="34006445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152400"/>
            <a:ext cx="7772400" cy="1143000"/>
          </a:xfrm>
        </p:spPr>
        <p:txBody>
          <a:bodyPr/>
          <a:lstStyle/>
          <a:p>
            <a:r>
              <a:rPr lang="en-US" altLang="en-US"/>
              <a:t>Permits</a:t>
            </a:r>
          </a:p>
        </p:txBody>
      </p:sp>
      <p:sp>
        <p:nvSpPr>
          <p:cNvPr id="53251" name="Rectangle 3"/>
          <p:cNvSpPr>
            <a:spLocks noGrp="1" noChangeArrowheads="1"/>
          </p:cNvSpPr>
          <p:nvPr>
            <p:ph type="body" idx="1"/>
          </p:nvPr>
        </p:nvSpPr>
        <p:spPr>
          <a:xfrm>
            <a:off x="2057400" y="1143000"/>
            <a:ext cx="8229600" cy="5257800"/>
          </a:xfrm>
        </p:spPr>
        <p:txBody>
          <a:bodyPr>
            <a:normAutofit fontScale="92500" lnSpcReduction="20000"/>
          </a:bodyPr>
          <a:lstStyle/>
          <a:p>
            <a:pPr>
              <a:lnSpc>
                <a:spcPct val="90000"/>
              </a:lnSpc>
            </a:pPr>
            <a:r>
              <a:rPr lang="en-US" altLang="en-US" dirty="0"/>
              <a:t>Internet Pharmacy Permits (Fla. Stat. § 465.0197)</a:t>
            </a:r>
          </a:p>
          <a:p>
            <a:pPr lvl="1">
              <a:lnSpc>
                <a:spcPct val="90000"/>
              </a:lnSpc>
            </a:pPr>
            <a:r>
              <a:rPr lang="en-US" altLang="en-US" dirty="0"/>
              <a:t>Licensed pharmacist is designated as the prescription department manager  </a:t>
            </a:r>
          </a:p>
          <a:p>
            <a:pPr lvl="2">
              <a:lnSpc>
                <a:spcPct val="90000"/>
              </a:lnSpc>
            </a:pPr>
            <a:r>
              <a:rPr lang="en-US" altLang="en-US" dirty="0"/>
              <a:t>Must notify in 30 days of change in manager</a:t>
            </a:r>
          </a:p>
          <a:p>
            <a:pPr lvl="2">
              <a:lnSpc>
                <a:spcPct val="90000"/>
              </a:lnSpc>
            </a:pPr>
            <a:r>
              <a:rPr lang="en-US" altLang="en-US" dirty="0"/>
              <a:t>Must have written policies for technicians</a:t>
            </a:r>
          </a:p>
          <a:p>
            <a:pPr lvl="2">
              <a:lnSpc>
                <a:spcPct val="90000"/>
              </a:lnSpc>
            </a:pPr>
            <a:r>
              <a:rPr lang="en-US" altLang="en-US" dirty="0"/>
              <a:t>Provide services at high level of competence and protection; must maintain valid license; complies with requests for information from Boards of Pharmacy of all states it is licensed in; maintains readily retrievable records; toll-free telephone service available for a minimum of 40 </a:t>
            </a:r>
            <a:r>
              <a:rPr lang="en-US" altLang="en-US" dirty="0" err="1"/>
              <a:t>hrs</a:t>
            </a:r>
            <a:r>
              <a:rPr lang="en-US" altLang="en-US" dirty="0"/>
              <a:t> a week not less than 6 days a week; must put number on label on container drugs dispensed in; Internet pharmacy must be licensed in state of location before it can dispense drugs into Florida</a:t>
            </a:r>
          </a:p>
          <a:p>
            <a:pPr>
              <a:lnSpc>
                <a:spcPct val="90000"/>
              </a:lnSpc>
            </a:pPr>
            <a:r>
              <a:rPr lang="en-US" altLang="en-US" dirty="0"/>
              <a:t>Non-Resident Registration (Fla. Stat. § 465.0156) – already went over this (see Slides 56 to 58) </a:t>
            </a:r>
          </a:p>
          <a:p>
            <a:pPr>
              <a:lnSpc>
                <a:spcPct val="90000"/>
              </a:lnSpc>
            </a:pPr>
            <a:r>
              <a:rPr lang="en-US" altLang="en-US" dirty="0"/>
              <a:t>Animal Shelter Pharmacy (Fla. Admin. Code R. 64B16-29)</a:t>
            </a:r>
          </a:p>
          <a:p>
            <a:pPr lvl="1">
              <a:lnSpc>
                <a:spcPct val="90000"/>
              </a:lnSpc>
            </a:pPr>
            <a:r>
              <a:rPr lang="en-US" altLang="en-US" dirty="0"/>
              <a:t>Required for shelters to purchase and store animal euthanasia agents</a:t>
            </a:r>
          </a:p>
          <a:p>
            <a:pPr lvl="1">
              <a:lnSpc>
                <a:spcPct val="90000"/>
              </a:lnSpc>
            </a:pPr>
            <a:endParaRPr lang="en-US" altLang="en-US" dirty="0"/>
          </a:p>
        </p:txBody>
      </p:sp>
    </p:spTree>
    <p:extLst>
      <p:ext uri="{BB962C8B-B14F-4D97-AF65-F5344CB8AC3E}">
        <p14:creationId xmlns:p14="http://schemas.microsoft.com/office/powerpoint/2010/main" val="11142788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Distribution of Medicinal Drugs Without a Permit</a:t>
            </a:r>
            <a:br>
              <a:rPr lang="en-US" sz="2800" dirty="0"/>
            </a:br>
            <a:r>
              <a:rPr lang="en-US" altLang="en-US" sz="2800" dirty="0"/>
              <a:t>Fla. Stat. § </a:t>
            </a:r>
            <a:r>
              <a:rPr lang="en-US" sz="2800" dirty="0"/>
              <a:t>465.0161</a:t>
            </a:r>
          </a:p>
        </p:txBody>
      </p:sp>
      <p:sp>
        <p:nvSpPr>
          <p:cNvPr id="3" name="Content Placeholder 2"/>
          <p:cNvSpPr>
            <a:spLocks noGrp="1"/>
          </p:cNvSpPr>
          <p:nvPr>
            <p:ph idx="1"/>
          </p:nvPr>
        </p:nvSpPr>
        <p:spPr/>
        <p:txBody>
          <a:bodyPr/>
          <a:lstStyle/>
          <a:p>
            <a:r>
              <a:rPr lang="en-US" dirty="0"/>
              <a:t>An Internet pharmacy that distributes a medicinal drug to any person in this state without being permitted as a pharmacy under this chapter commits a felony of the second degree</a:t>
            </a:r>
          </a:p>
        </p:txBody>
      </p:sp>
    </p:spTree>
    <p:extLst>
      <p:ext uri="{BB962C8B-B14F-4D97-AF65-F5344CB8AC3E}">
        <p14:creationId xmlns:p14="http://schemas.microsoft.com/office/powerpoint/2010/main" val="9392638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31818" y="0"/>
            <a:ext cx="8915400" cy="914400"/>
          </a:xfrm>
        </p:spPr>
        <p:txBody>
          <a:bodyPr>
            <a:normAutofit fontScale="90000"/>
          </a:bodyPr>
          <a:lstStyle/>
          <a:p>
            <a:r>
              <a:rPr lang="en-US" altLang="en-US" sz="3200" dirty="0">
                <a:latin typeface="+mn-lt"/>
              </a:rPr>
              <a:t>General Permit Requirements </a:t>
            </a:r>
            <a:br>
              <a:rPr lang="en-US" altLang="en-US" sz="3200" dirty="0">
                <a:latin typeface="+mn-lt"/>
              </a:rPr>
            </a:br>
            <a:r>
              <a:rPr lang="en-US" altLang="en-US" sz="3200" dirty="0">
                <a:latin typeface="+mn-lt"/>
              </a:rPr>
              <a:t>Fla. Stat. §465.022</a:t>
            </a:r>
          </a:p>
        </p:txBody>
      </p:sp>
      <p:sp>
        <p:nvSpPr>
          <p:cNvPr id="54275" name="Rectangle 3"/>
          <p:cNvSpPr>
            <a:spLocks noGrp="1" noChangeArrowheads="1"/>
          </p:cNvSpPr>
          <p:nvPr>
            <p:ph type="body" idx="1"/>
          </p:nvPr>
        </p:nvSpPr>
        <p:spPr>
          <a:xfrm>
            <a:off x="1752600" y="1066800"/>
            <a:ext cx="8763000" cy="5715000"/>
          </a:xfrm>
        </p:spPr>
        <p:txBody>
          <a:bodyPr>
            <a:normAutofit fontScale="70000" lnSpcReduction="20000"/>
          </a:bodyPr>
          <a:lstStyle/>
          <a:p>
            <a:r>
              <a:rPr lang="en-US" altLang="en-US" dirty="0"/>
              <a:t>Rules as set forth by the Board of Pharmacy (we will look at in regulations)</a:t>
            </a:r>
          </a:p>
          <a:p>
            <a:r>
              <a:rPr lang="en-US" altLang="en-US" dirty="0"/>
              <a:t>Must be at least 18 years of age</a:t>
            </a:r>
          </a:p>
          <a:p>
            <a:pPr lvl="1"/>
            <a:r>
              <a:rPr lang="en-US" altLang="en-US" dirty="0"/>
              <a:t>May be issued to a person, partnership, business entity, government agency</a:t>
            </a:r>
          </a:p>
          <a:p>
            <a:r>
              <a:rPr lang="en-US" altLang="en-US" dirty="0"/>
              <a:t>Application</a:t>
            </a:r>
          </a:p>
          <a:p>
            <a:pPr lvl="1"/>
            <a:r>
              <a:rPr lang="en-US" altLang="en-US" dirty="0"/>
              <a:t>Fingerprints - prescription department manager for retail chains with more than $100million in business taxable assets in Florida</a:t>
            </a:r>
          </a:p>
          <a:p>
            <a:pPr lvl="1"/>
            <a:r>
              <a:rPr lang="en-US" altLang="en-US" dirty="0"/>
              <a:t>Must not lie/defraud/misrepresent</a:t>
            </a:r>
          </a:p>
          <a:p>
            <a:pPr lvl="1"/>
            <a:r>
              <a:rPr lang="en-US" altLang="en-US" dirty="0"/>
              <a:t>No crimes involving pharmacy</a:t>
            </a:r>
          </a:p>
          <a:p>
            <a:pPr lvl="1"/>
            <a:r>
              <a:rPr lang="en-US" altLang="en-US" dirty="0"/>
              <a:t>No healthcare (Medicaid/Medicare) fraud</a:t>
            </a:r>
          </a:p>
          <a:p>
            <a:pPr lvl="1"/>
            <a:r>
              <a:rPr lang="en-US" altLang="en-US" dirty="0"/>
              <a:t>Pay Fees</a:t>
            </a:r>
          </a:p>
          <a:p>
            <a:r>
              <a:rPr lang="en-US" altLang="en-US" dirty="0"/>
              <a:t>Permit not transferable</a:t>
            </a:r>
          </a:p>
          <a:p>
            <a:r>
              <a:rPr lang="en-US" altLang="en-US" dirty="0"/>
              <a:t>Must notify department within 10 days of change of manager</a:t>
            </a:r>
          </a:p>
          <a:p>
            <a:pPr lvl="1"/>
            <a:r>
              <a:rPr lang="en-US" altLang="en-US" dirty="0"/>
              <a:t>Pharmacist may not be manager in more than one location unless approved by the Board</a:t>
            </a:r>
          </a:p>
          <a:p>
            <a:r>
              <a:rPr lang="en-US" altLang="en-US" dirty="0"/>
              <a:t>The prescription department manager must ensure the security of the prescription department and notify the board of any theft or significant loss of any controlled substances within 1 business day after discovery of the theft or loss.</a:t>
            </a:r>
          </a:p>
          <a:p>
            <a:r>
              <a:rPr lang="en-US" altLang="en-US" dirty="0"/>
              <a:t>All required records documenting prescription drug distributions shall be readily available or immediately retrievable during an inspection by the department.</a:t>
            </a:r>
          </a:p>
          <a:p>
            <a:r>
              <a:rPr lang="en-US" altLang="en-US" dirty="0"/>
              <a:t>The records must be maintained for 4 years after the creation or receipt of the record, whichever is later.</a:t>
            </a:r>
          </a:p>
        </p:txBody>
      </p:sp>
    </p:spTree>
    <p:extLst>
      <p:ext uri="{BB962C8B-B14F-4D97-AF65-F5344CB8AC3E}">
        <p14:creationId xmlns:p14="http://schemas.microsoft.com/office/powerpoint/2010/main" val="34807255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304800"/>
            <a:ext cx="8382000" cy="1143000"/>
          </a:xfrm>
        </p:spPr>
        <p:txBody>
          <a:bodyPr/>
          <a:lstStyle/>
          <a:p>
            <a:r>
              <a:rPr lang="en-US" altLang="en-US" dirty="0" err="1"/>
              <a:t>Permittee</a:t>
            </a:r>
            <a:r>
              <a:rPr lang="en-US" altLang="en-US" dirty="0"/>
              <a:t> Disciplinary Action</a:t>
            </a:r>
            <a:br>
              <a:rPr lang="en-US" altLang="en-US" dirty="0"/>
            </a:br>
            <a:r>
              <a:rPr lang="en-US" altLang="en-US" sz="2400" dirty="0"/>
              <a:t>Fla. Stat. § </a:t>
            </a:r>
            <a:r>
              <a:rPr lang="en-US" altLang="en-US" sz="2400" dirty="0">
                <a:latin typeface="Arial" charset="0"/>
              </a:rPr>
              <a:t>465.023</a:t>
            </a:r>
          </a:p>
        </p:txBody>
      </p:sp>
      <p:sp>
        <p:nvSpPr>
          <p:cNvPr id="55299" name="Rectangle 3"/>
          <p:cNvSpPr>
            <a:spLocks noGrp="1" noChangeArrowheads="1"/>
          </p:cNvSpPr>
          <p:nvPr>
            <p:ph type="body" idx="1"/>
          </p:nvPr>
        </p:nvSpPr>
        <p:spPr>
          <a:xfrm>
            <a:off x="2057400" y="1447800"/>
            <a:ext cx="7772400" cy="4876800"/>
          </a:xfrm>
        </p:spPr>
        <p:txBody>
          <a:bodyPr>
            <a:normAutofit fontScale="92500" lnSpcReduction="10000"/>
          </a:bodyPr>
          <a:lstStyle/>
          <a:p>
            <a:pPr>
              <a:lnSpc>
                <a:spcPct val="90000"/>
              </a:lnSpc>
            </a:pPr>
            <a:r>
              <a:rPr lang="en-US" altLang="en-US" dirty="0"/>
              <a:t>The department or the board may revoke or suspend the permit of any pharmacy </a:t>
            </a:r>
            <a:r>
              <a:rPr lang="en-US" altLang="en-US" dirty="0" err="1"/>
              <a:t>permittee</a:t>
            </a:r>
            <a:r>
              <a:rPr lang="en-US" altLang="en-US" dirty="0"/>
              <a:t>, and may fine, place on probation, or otherwise discipline any pharmacy </a:t>
            </a:r>
            <a:r>
              <a:rPr lang="en-US" altLang="en-US" dirty="0" err="1"/>
              <a:t>permittee</a:t>
            </a:r>
            <a:r>
              <a:rPr lang="en-US" altLang="en-US" dirty="0"/>
              <a:t> for:</a:t>
            </a:r>
          </a:p>
          <a:p>
            <a:pPr lvl="1">
              <a:lnSpc>
                <a:spcPct val="90000"/>
              </a:lnSpc>
            </a:pPr>
            <a:r>
              <a:rPr lang="en-US" altLang="en-US" dirty="0"/>
              <a:t>Fraud/misrepresentation on application</a:t>
            </a:r>
          </a:p>
          <a:p>
            <a:pPr lvl="1">
              <a:lnSpc>
                <a:spcPct val="90000"/>
              </a:lnSpc>
            </a:pPr>
            <a:r>
              <a:rPr lang="en-US" altLang="en-US" dirty="0"/>
              <a:t>Procured or attempt to procure permit through fraud for self or another</a:t>
            </a:r>
          </a:p>
          <a:p>
            <a:pPr lvl="1">
              <a:lnSpc>
                <a:spcPct val="90000"/>
              </a:lnSpc>
            </a:pPr>
            <a:r>
              <a:rPr lang="en-US" altLang="en-US" dirty="0"/>
              <a:t>Violations of state or federal law and regulations</a:t>
            </a:r>
          </a:p>
          <a:p>
            <a:pPr lvl="1">
              <a:lnSpc>
                <a:spcPct val="90000"/>
              </a:lnSpc>
            </a:pPr>
            <a:r>
              <a:rPr lang="en-US" altLang="en-US" dirty="0"/>
              <a:t>Crime of moral turpitude, crimes related to practice of pharmacy, crime related to healthcare fraud</a:t>
            </a:r>
          </a:p>
          <a:p>
            <a:pPr lvl="2">
              <a:lnSpc>
                <a:spcPct val="90000"/>
              </a:lnSpc>
            </a:pPr>
            <a:r>
              <a:rPr lang="en-US" altLang="en-US" dirty="0"/>
              <a:t>In any jurisdiction</a:t>
            </a:r>
          </a:p>
          <a:p>
            <a:pPr lvl="1">
              <a:lnSpc>
                <a:spcPct val="90000"/>
              </a:lnSpc>
            </a:pPr>
            <a:r>
              <a:rPr lang="en-US" altLang="en-US" dirty="0"/>
              <a:t>Disciplined by an agency</a:t>
            </a:r>
          </a:p>
          <a:p>
            <a:pPr lvl="1">
              <a:lnSpc>
                <a:spcPct val="90000"/>
              </a:lnSpc>
            </a:pPr>
            <a:r>
              <a:rPr lang="en-US" altLang="en-US" dirty="0"/>
              <a:t>Knowingly fills a prescription not based on a bona-fide physician patient relationship</a:t>
            </a:r>
          </a:p>
        </p:txBody>
      </p:sp>
    </p:spTree>
    <p:extLst>
      <p:ext uri="{BB962C8B-B14F-4D97-AF65-F5344CB8AC3E}">
        <p14:creationId xmlns:p14="http://schemas.microsoft.com/office/powerpoint/2010/main" val="41803343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304800"/>
            <a:ext cx="8382000" cy="1143000"/>
          </a:xfrm>
        </p:spPr>
        <p:txBody>
          <a:bodyPr/>
          <a:lstStyle/>
          <a:p>
            <a:r>
              <a:rPr lang="en-US" altLang="en-US" dirty="0" err="1"/>
              <a:t>Permittee</a:t>
            </a:r>
            <a:r>
              <a:rPr lang="en-US" altLang="en-US" dirty="0"/>
              <a:t> Disciplinary Action</a:t>
            </a:r>
            <a:br>
              <a:rPr lang="en-US" altLang="en-US" dirty="0"/>
            </a:br>
            <a:r>
              <a:rPr lang="en-US" altLang="en-US" sz="2400" dirty="0"/>
              <a:t>Fla. Stat. § </a:t>
            </a:r>
            <a:r>
              <a:rPr lang="en-US" altLang="en-US" sz="2400" dirty="0">
                <a:latin typeface="Arial" charset="0"/>
              </a:rPr>
              <a:t>465.023</a:t>
            </a:r>
          </a:p>
        </p:txBody>
      </p:sp>
      <p:sp>
        <p:nvSpPr>
          <p:cNvPr id="55299" name="Rectangle 3"/>
          <p:cNvSpPr>
            <a:spLocks noGrp="1" noChangeArrowheads="1"/>
          </p:cNvSpPr>
          <p:nvPr>
            <p:ph type="body" idx="1"/>
          </p:nvPr>
        </p:nvSpPr>
        <p:spPr>
          <a:xfrm>
            <a:off x="2057400" y="1447800"/>
            <a:ext cx="7772400" cy="4876800"/>
          </a:xfrm>
        </p:spPr>
        <p:txBody>
          <a:bodyPr>
            <a:normAutofit/>
          </a:bodyPr>
          <a:lstStyle/>
          <a:p>
            <a:pPr>
              <a:lnSpc>
                <a:spcPct val="90000"/>
              </a:lnSpc>
            </a:pPr>
            <a:r>
              <a:rPr lang="en-US" altLang="en-US" dirty="0"/>
              <a:t>If licensed is revoked or suspended:</a:t>
            </a:r>
          </a:p>
          <a:p>
            <a:pPr lvl="1">
              <a:lnSpc>
                <a:spcPct val="90000"/>
              </a:lnSpc>
            </a:pPr>
            <a:r>
              <a:rPr lang="en-US" altLang="en-US" dirty="0"/>
              <a:t>Must cease operations as of effective date of suspension or revocation</a:t>
            </a:r>
          </a:p>
          <a:p>
            <a:pPr lvl="1">
              <a:lnSpc>
                <a:spcPct val="90000"/>
              </a:lnSpc>
            </a:pPr>
            <a:r>
              <a:rPr lang="en-US" altLang="en-US" dirty="0"/>
              <a:t>Must remove all signs and symbols from premises identifying it as a pharmacy</a:t>
            </a:r>
          </a:p>
          <a:p>
            <a:pPr lvl="1">
              <a:lnSpc>
                <a:spcPct val="90000"/>
              </a:lnSpc>
            </a:pPr>
            <a:r>
              <a:rPr lang="en-US" altLang="en-US" dirty="0"/>
              <a:t>Suspension duration is set by the Board, but it shall not exceed one year</a:t>
            </a:r>
          </a:p>
          <a:p>
            <a:pPr lvl="1">
              <a:lnSpc>
                <a:spcPct val="90000"/>
              </a:lnSpc>
            </a:pPr>
            <a:r>
              <a:rPr lang="en-US" altLang="en-US" dirty="0"/>
              <a:t>If revoked, must wait at least one year in order to reapply and must notify Board of the disposition of the drugs on the premises</a:t>
            </a:r>
          </a:p>
          <a:p>
            <a:pPr lvl="1">
              <a:lnSpc>
                <a:spcPct val="90000"/>
              </a:lnSpc>
            </a:pPr>
            <a:endParaRPr lang="en-US" altLang="en-US" dirty="0"/>
          </a:p>
        </p:txBody>
      </p:sp>
    </p:spTree>
    <p:extLst>
      <p:ext uri="{BB962C8B-B14F-4D97-AF65-F5344CB8AC3E}">
        <p14:creationId xmlns:p14="http://schemas.microsoft.com/office/powerpoint/2010/main" val="22904935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Autofit/>
          </a:bodyPr>
          <a:lstStyle/>
          <a:p>
            <a:r>
              <a:rPr lang="en-US" altLang="en-US" sz="2800" dirty="0">
                <a:latin typeface="+mn-lt"/>
              </a:rPr>
              <a:t>Automated Pharmacy Systems Used by LTCF, Hospice, or State Correctional Facility</a:t>
            </a:r>
            <a:br>
              <a:rPr lang="en-US" altLang="en-US" sz="2800" dirty="0">
                <a:latin typeface="+mn-lt"/>
              </a:rPr>
            </a:br>
            <a:r>
              <a:rPr lang="en-US" altLang="en-US" sz="2800" dirty="0">
                <a:latin typeface="+mn-lt"/>
              </a:rPr>
              <a:t> Fla. Stat. § 465.0235</a:t>
            </a:r>
          </a:p>
        </p:txBody>
      </p:sp>
      <p:sp>
        <p:nvSpPr>
          <p:cNvPr id="56323" name="Rectangle 3"/>
          <p:cNvSpPr>
            <a:spLocks noGrp="1" noChangeArrowheads="1"/>
          </p:cNvSpPr>
          <p:nvPr>
            <p:ph type="body" idx="1"/>
          </p:nvPr>
        </p:nvSpPr>
        <p:spPr/>
        <p:txBody>
          <a:bodyPr>
            <a:normAutofit/>
          </a:bodyPr>
          <a:lstStyle/>
          <a:p>
            <a:pPr>
              <a:lnSpc>
                <a:spcPct val="90000"/>
              </a:lnSpc>
            </a:pPr>
            <a:r>
              <a:rPr lang="en-US" altLang="en-US" dirty="0"/>
              <a:t>Pharmacies can utilize off-site automated pharmacy systems to provide pharmacy services to long-term care facilities, hospices, and state correctional facilities</a:t>
            </a:r>
          </a:p>
          <a:p>
            <a:pPr>
              <a:lnSpc>
                <a:spcPct val="90000"/>
              </a:lnSpc>
            </a:pPr>
            <a:r>
              <a:rPr lang="en-US" altLang="en-US" dirty="0"/>
              <a:t>Must be under the supervision of a Florida-licensed pharmacist</a:t>
            </a:r>
          </a:p>
          <a:p>
            <a:pPr lvl="1">
              <a:lnSpc>
                <a:spcPct val="90000"/>
              </a:lnSpc>
            </a:pPr>
            <a:r>
              <a:rPr lang="en-US" altLang="en-US" dirty="0"/>
              <a:t>Need not be physically present</a:t>
            </a:r>
          </a:p>
          <a:p>
            <a:pPr lvl="1">
              <a:lnSpc>
                <a:spcPct val="90000"/>
              </a:lnSpc>
            </a:pPr>
            <a:r>
              <a:rPr lang="en-US" altLang="en-US" dirty="0"/>
              <a:t>May supervise electronically</a:t>
            </a:r>
          </a:p>
          <a:p>
            <a:pPr lvl="1">
              <a:lnSpc>
                <a:spcPct val="90000"/>
              </a:lnSpc>
            </a:pPr>
            <a:r>
              <a:rPr lang="en-US" altLang="en-US" dirty="0"/>
              <a:t>Must create procedure to ensure system dispenses accurately and is restocked</a:t>
            </a:r>
          </a:p>
          <a:p>
            <a:pPr>
              <a:lnSpc>
                <a:spcPct val="90000"/>
              </a:lnSpc>
            </a:pPr>
            <a:r>
              <a:rPr lang="en-US" altLang="en-US" dirty="0"/>
              <a:t>Drugs are dispensed by and considered inventory of the pharmacy</a:t>
            </a:r>
          </a:p>
        </p:txBody>
      </p:sp>
    </p:spTree>
    <p:extLst>
      <p:ext uri="{BB962C8B-B14F-4D97-AF65-F5344CB8AC3E}">
        <p14:creationId xmlns:p14="http://schemas.microsoft.com/office/powerpoint/2010/main" val="38551258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133600" y="0"/>
            <a:ext cx="7772400" cy="1143000"/>
          </a:xfrm>
        </p:spPr>
        <p:txBody>
          <a:bodyPr/>
          <a:lstStyle/>
          <a:p>
            <a:r>
              <a:rPr lang="en-US" altLang="en-US" dirty="0"/>
              <a:t>Case Study</a:t>
            </a:r>
          </a:p>
        </p:txBody>
      </p:sp>
      <p:sp>
        <p:nvSpPr>
          <p:cNvPr id="57347" name="Rectangle 3"/>
          <p:cNvSpPr>
            <a:spLocks noGrp="1" noChangeArrowheads="1"/>
          </p:cNvSpPr>
          <p:nvPr>
            <p:ph type="body" idx="1"/>
          </p:nvPr>
        </p:nvSpPr>
        <p:spPr>
          <a:xfrm>
            <a:off x="2133600" y="1066800"/>
            <a:ext cx="7848600" cy="5486400"/>
          </a:xfrm>
        </p:spPr>
        <p:txBody>
          <a:bodyPr>
            <a:normAutofit fontScale="92500" lnSpcReduction="10000"/>
          </a:bodyPr>
          <a:lstStyle/>
          <a:p>
            <a:pPr>
              <a:lnSpc>
                <a:spcPct val="90000"/>
              </a:lnSpc>
              <a:buFontTx/>
              <a:buNone/>
            </a:pPr>
            <a:r>
              <a:rPr lang="en-US" altLang="en-US" dirty="0"/>
              <a:t>Your pharmacy’s business begins to soar.  </a:t>
            </a:r>
          </a:p>
          <a:p>
            <a:pPr>
              <a:lnSpc>
                <a:spcPct val="90000"/>
              </a:lnSpc>
              <a:buFontTx/>
              <a:buNone/>
            </a:pPr>
            <a:r>
              <a:rPr lang="en-US" altLang="en-US" dirty="0"/>
              <a:t>Can you make even more money by advertising your “complete stock of narcotics,” filling more prescriptions with brand drugs telling customers that generics are cheap copies that don’t work as well, and placing a thirty day expiration on the drugs?</a:t>
            </a:r>
          </a:p>
          <a:p>
            <a:pPr>
              <a:lnSpc>
                <a:spcPct val="90000"/>
              </a:lnSpc>
            </a:pPr>
            <a:r>
              <a:rPr lang="en-US" altLang="en-US" dirty="0">
                <a:solidFill>
                  <a:schemeClr val="tx2"/>
                </a:solidFill>
              </a:rPr>
              <a:t>Can you advertise your complete inventory?</a:t>
            </a:r>
          </a:p>
          <a:p>
            <a:pPr lvl="1">
              <a:lnSpc>
                <a:spcPct val="90000"/>
              </a:lnSpc>
              <a:buFontTx/>
              <a:buNone/>
            </a:pPr>
            <a:r>
              <a:rPr lang="en-US" altLang="en-US" dirty="0"/>
              <a:t>Fla. Stat. § 465.024</a:t>
            </a:r>
          </a:p>
          <a:p>
            <a:pPr>
              <a:lnSpc>
                <a:spcPct val="90000"/>
              </a:lnSpc>
            </a:pPr>
            <a:r>
              <a:rPr lang="en-US" altLang="en-US" dirty="0">
                <a:solidFill>
                  <a:schemeClr val="tx2"/>
                </a:solidFill>
              </a:rPr>
              <a:t>Can you fill prescriptions with brand drugs when generics are available?</a:t>
            </a:r>
          </a:p>
          <a:p>
            <a:pPr lvl="1">
              <a:lnSpc>
                <a:spcPct val="90000"/>
              </a:lnSpc>
              <a:buFontTx/>
              <a:buNone/>
            </a:pPr>
            <a:r>
              <a:rPr lang="en-US" altLang="en-US" dirty="0"/>
              <a:t>Fla. Stat. § 465.025</a:t>
            </a:r>
          </a:p>
          <a:p>
            <a:pPr>
              <a:lnSpc>
                <a:spcPct val="90000"/>
              </a:lnSpc>
            </a:pPr>
            <a:r>
              <a:rPr lang="en-US" altLang="en-US" dirty="0">
                <a:solidFill>
                  <a:schemeClr val="tx2"/>
                </a:solidFill>
              </a:rPr>
              <a:t>Can you use a 30 day expiration date on dispensed drugs?</a:t>
            </a:r>
          </a:p>
          <a:p>
            <a:pPr lvl="1">
              <a:lnSpc>
                <a:spcPct val="90000"/>
              </a:lnSpc>
              <a:buFontTx/>
              <a:buNone/>
            </a:pPr>
            <a:r>
              <a:rPr lang="en-US" altLang="en-US" dirty="0"/>
              <a:t>Fla. Stat. § 465. 0255</a:t>
            </a:r>
          </a:p>
        </p:txBody>
      </p:sp>
    </p:spTree>
    <p:extLst>
      <p:ext uri="{BB962C8B-B14F-4D97-AF65-F5344CB8AC3E}">
        <p14:creationId xmlns:p14="http://schemas.microsoft.com/office/powerpoint/2010/main" val="19481672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Promoting sale of certain drugs prohibited</a:t>
            </a:r>
            <a:br>
              <a:rPr lang="en-US" sz="3200" dirty="0">
                <a:latin typeface="+mn-lt"/>
              </a:rPr>
            </a:br>
            <a:r>
              <a:rPr lang="en-US" altLang="en-US" sz="3200" dirty="0">
                <a:latin typeface="+mn-lt"/>
              </a:rPr>
              <a:t>Fla. Stat. §</a:t>
            </a:r>
            <a:r>
              <a:rPr lang="en-US" sz="3200" dirty="0">
                <a:latin typeface="+mn-lt"/>
              </a:rPr>
              <a:t>465.024 </a:t>
            </a:r>
          </a:p>
        </p:txBody>
      </p:sp>
      <p:sp>
        <p:nvSpPr>
          <p:cNvPr id="3" name="Content Placeholder 2"/>
          <p:cNvSpPr>
            <a:spLocks noGrp="1"/>
          </p:cNvSpPr>
          <p:nvPr>
            <p:ph idx="1"/>
          </p:nvPr>
        </p:nvSpPr>
        <p:spPr/>
        <p:txBody>
          <a:bodyPr>
            <a:normAutofit/>
          </a:bodyPr>
          <a:lstStyle/>
          <a:p>
            <a:r>
              <a:rPr lang="en-US" dirty="0"/>
              <a:t>No pharmacist, owner, or employee of a retail drug establishment shall use any communication media to promote or advertise the use or sale of any controlled substances</a:t>
            </a:r>
          </a:p>
          <a:p>
            <a:r>
              <a:rPr lang="en-US" dirty="0"/>
              <a:t>This section shall not prohibit the advertising of any medicinal drugs (prescription drugs) other than controlled substances, or any patent or proprietary preparation (includes OTC drugs), provided the advertising is not false, misleading, or deceptive</a:t>
            </a:r>
          </a:p>
        </p:txBody>
      </p:sp>
    </p:spTree>
    <p:extLst>
      <p:ext uri="{BB962C8B-B14F-4D97-AF65-F5344CB8AC3E}">
        <p14:creationId xmlns:p14="http://schemas.microsoft.com/office/powerpoint/2010/main" val="2776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09800" y="304800"/>
            <a:ext cx="7772400" cy="1143000"/>
          </a:xfrm>
        </p:spPr>
        <p:txBody>
          <a:bodyPr/>
          <a:lstStyle/>
          <a:p>
            <a:r>
              <a:rPr lang="en-US" altLang="en-US" dirty="0"/>
              <a:t>Controlled Substance Prescribing </a:t>
            </a:r>
            <a:r>
              <a:rPr lang="en-US" altLang="en-US" sz="2400" dirty="0"/>
              <a:t>Fla. Stat. §456.44</a:t>
            </a:r>
            <a:endParaRPr lang="en-US" altLang="en-US" dirty="0"/>
          </a:p>
        </p:txBody>
      </p:sp>
      <p:sp>
        <p:nvSpPr>
          <p:cNvPr id="17411" name="Content Placeholder 2"/>
          <p:cNvSpPr>
            <a:spLocks noGrp="1"/>
          </p:cNvSpPr>
          <p:nvPr>
            <p:ph idx="1"/>
          </p:nvPr>
        </p:nvSpPr>
        <p:spPr>
          <a:xfrm>
            <a:off x="2133600" y="1752600"/>
            <a:ext cx="8001000" cy="4114800"/>
          </a:xfrm>
        </p:spPr>
        <p:txBody>
          <a:bodyPr>
            <a:normAutofit fontScale="62500" lnSpcReduction="20000"/>
          </a:bodyPr>
          <a:lstStyle/>
          <a:p>
            <a:r>
              <a:rPr lang="en-US" altLang="en-US" dirty="0"/>
              <a:t>Physicians (this statute refers to these 4 prescribers: MD, DO, DPM, DDS/DMD) or physician assistants or advanced registered nurse practitioners who prescribe controlled substances in Schedules II, III, or IV for chronic non-malignant pain (means pain unrelated to cancer)  must designate themselves as a controlled substance prescriber on their practitioner profile on the Florida Department of Health website (license verification)</a:t>
            </a:r>
          </a:p>
          <a:p>
            <a:r>
              <a:rPr lang="en-US" altLang="en-US" dirty="0"/>
              <a:t>Must comply with accepted standards of practice</a:t>
            </a:r>
          </a:p>
          <a:p>
            <a:pPr lvl="1"/>
            <a:r>
              <a:rPr lang="en-US" altLang="en-US" dirty="0"/>
              <a:t>Complete medical history and physical examination must be taken before treatment and documented in medical record </a:t>
            </a:r>
          </a:p>
          <a:p>
            <a:pPr lvl="1"/>
            <a:r>
              <a:rPr lang="en-US" altLang="en-US" dirty="0"/>
              <a:t>Must develop individualized treatment plan for each patient</a:t>
            </a:r>
          </a:p>
          <a:p>
            <a:pPr lvl="1"/>
            <a:r>
              <a:rPr lang="en-US" altLang="en-US" dirty="0"/>
              <a:t>Physician must develop a written controlled substance agreement with patient</a:t>
            </a:r>
          </a:p>
          <a:p>
            <a:pPr lvl="1"/>
            <a:r>
              <a:rPr lang="en-US" altLang="en-US" dirty="0"/>
              <a:t>Maintain complete records</a:t>
            </a:r>
          </a:p>
          <a:p>
            <a:pPr lvl="1"/>
            <a:r>
              <a:rPr lang="en-US" altLang="en-US" dirty="0"/>
              <a:t>Patient to be seen by physician at regular intervals not to exceed 3 months</a:t>
            </a:r>
          </a:p>
          <a:p>
            <a:pPr lvl="1"/>
            <a:r>
              <a:rPr lang="en-US" altLang="en-US" dirty="0"/>
              <a:t>Refer potential patients of abuse to an addiction specialist</a:t>
            </a:r>
          </a:p>
          <a:p>
            <a:r>
              <a:rPr lang="en-US" altLang="en-US" sz="2400" dirty="0"/>
              <a:t>This section doesn’t apply to certain types of board certified or board eligible specialist physicians or physicians who prescribing medically necessary controlled substances for a patient during an inpatient stay in a hospital</a:t>
            </a:r>
          </a:p>
        </p:txBody>
      </p:sp>
    </p:spTree>
    <p:extLst>
      <p:ext uri="{BB962C8B-B14F-4D97-AF65-F5344CB8AC3E}">
        <p14:creationId xmlns:p14="http://schemas.microsoft.com/office/powerpoint/2010/main" val="37129076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09800" y="304800"/>
            <a:ext cx="7772400" cy="1143000"/>
          </a:xfrm>
        </p:spPr>
        <p:txBody>
          <a:bodyPr>
            <a:normAutofit fontScale="90000"/>
          </a:bodyPr>
          <a:lstStyle/>
          <a:p>
            <a:r>
              <a:rPr lang="en-US" altLang="en-US" dirty="0"/>
              <a:t>Generic Substitution </a:t>
            </a:r>
            <a:br>
              <a:rPr lang="en-US" altLang="en-US" dirty="0"/>
            </a:br>
            <a:r>
              <a:rPr lang="en-US" altLang="en-US" dirty="0"/>
              <a:t>Fla. Stat. §465.025</a:t>
            </a:r>
          </a:p>
        </p:txBody>
      </p:sp>
      <p:sp>
        <p:nvSpPr>
          <p:cNvPr id="58371" name="Rectangle 3"/>
          <p:cNvSpPr>
            <a:spLocks noGrp="1" noChangeArrowheads="1"/>
          </p:cNvSpPr>
          <p:nvPr>
            <p:ph type="body" idx="1"/>
          </p:nvPr>
        </p:nvSpPr>
        <p:spPr>
          <a:xfrm>
            <a:off x="1047405" y="1600200"/>
            <a:ext cx="9617824" cy="4876800"/>
          </a:xfrm>
        </p:spPr>
        <p:txBody>
          <a:bodyPr>
            <a:normAutofit lnSpcReduction="10000"/>
          </a:bodyPr>
          <a:lstStyle/>
          <a:p>
            <a:pPr>
              <a:lnSpc>
                <a:spcPct val="90000"/>
              </a:lnSpc>
            </a:pPr>
            <a:r>
              <a:rPr lang="en-US" altLang="en-US" dirty="0"/>
              <a:t>Pharmacists must dispense generic drugs when available, unless:</a:t>
            </a:r>
          </a:p>
          <a:p>
            <a:pPr lvl="1">
              <a:lnSpc>
                <a:spcPct val="90000"/>
              </a:lnSpc>
            </a:pPr>
            <a:r>
              <a:rPr lang="en-US" altLang="en-US" dirty="0"/>
              <a:t>Patient requests otherwise or</a:t>
            </a:r>
          </a:p>
          <a:p>
            <a:pPr lvl="1">
              <a:lnSpc>
                <a:spcPct val="90000"/>
              </a:lnSpc>
            </a:pPr>
            <a:r>
              <a:rPr lang="en-US" altLang="en-US" dirty="0"/>
              <a:t>Prescriber indicates “Medically Necessary”</a:t>
            </a:r>
          </a:p>
          <a:p>
            <a:pPr lvl="2">
              <a:lnSpc>
                <a:spcPct val="90000"/>
              </a:lnSpc>
            </a:pPr>
            <a:r>
              <a:rPr lang="en-US" altLang="en-US" dirty="0"/>
              <a:t>Writes in own handwriting on face of prescription</a:t>
            </a:r>
          </a:p>
          <a:p>
            <a:pPr lvl="2">
              <a:lnSpc>
                <a:spcPct val="90000"/>
              </a:lnSpc>
            </a:pPr>
            <a:r>
              <a:rPr lang="en-US" altLang="en-US" dirty="0"/>
              <a:t>“Expressly indicates” for oral prescription</a:t>
            </a:r>
          </a:p>
          <a:p>
            <a:pPr lvl="2">
              <a:lnSpc>
                <a:spcPct val="90000"/>
              </a:lnSpc>
            </a:pPr>
            <a:r>
              <a:rPr lang="en-US" altLang="en-US" dirty="0"/>
              <a:t>“Makes an overt act” indicating brand is medically necessary for an electronic prescription</a:t>
            </a:r>
          </a:p>
          <a:p>
            <a:pPr>
              <a:lnSpc>
                <a:spcPct val="90000"/>
              </a:lnSpc>
            </a:pPr>
            <a:r>
              <a:rPr lang="en-US" altLang="en-US" dirty="0"/>
              <a:t>Pharmacists must notify the patient:</a:t>
            </a:r>
          </a:p>
          <a:p>
            <a:pPr lvl="1">
              <a:lnSpc>
                <a:spcPct val="90000"/>
              </a:lnSpc>
            </a:pPr>
            <a:r>
              <a:rPr lang="en-US" altLang="en-US" dirty="0"/>
              <a:t>Of the generic substitution</a:t>
            </a:r>
          </a:p>
          <a:p>
            <a:pPr lvl="1">
              <a:lnSpc>
                <a:spcPct val="90000"/>
              </a:lnSpc>
            </a:pPr>
            <a:r>
              <a:rPr lang="en-US" altLang="en-US" dirty="0"/>
              <a:t>Of the cost savings and the price difference</a:t>
            </a:r>
          </a:p>
          <a:p>
            <a:pPr lvl="1">
              <a:lnSpc>
                <a:spcPct val="90000"/>
              </a:lnSpc>
            </a:pPr>
            <a:r>
              <a:rPr lang="en-US" altLang="en-US" dirty="0"/>
              <a:t>And provide the patient with the opportunity to refuse the generic substitution</a:t>
            </a:r>
          </a:p>
        </p:txBody>
      </p:sp>
    </p:spTree>
    <p:extLst>
      <p:ext uri="{BB962C8B-B14F-4D97-AF65-F5344CB8AC3E}">
        <p14:creationId xmlns:p14="http://schemas.microsoft.com/office/powerpoint/2010/main" val="1282251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381000"/>
            <a:ext cx="8229600" cy="258762"/>
          </a:xfrm>
        </p:spPr>
        <p:txBody>
          <a:bodyPr>
            <a:noAutofit/>
          </a:bodyPr>
          <a:lstStyle/>
          <a:p>
            <a:r>
              <a:rPr lang="en-US" altLang="en-US" sz="3200" dirty="0"/>
              <a:t>Generic Substitution </a:t>
            </a:r>
            <a:br>
              <a:rPr lang="en-US" altLang="en-US" sz="3200" dirty="0"/>
            </a:br>
            <a:r>
              <a:rPr lang="en-US" altLang="en-US" sz="3200" dirty="0"/>
              <a:t>Fla. Stat. § 465.025</a:t>
            </a:r>
          </a:p>
        </p:txBody>
      </p:sp>
      <p:sp>
        <p:nvSpPr>
          <p:cNvPr id="59395" name="Rectangle 3"/>
          <p:cNvSpPr>
            <a:spLocks noGrp="1" noChangeArrowheads="1"/>
          </p:cNvSpPr>
          <p:nvPr>
            <p:ph type="body" idx="1"/>
          </p:nvPr>
        </p:nvSpPr>
        <p:spPr>
          <a:xfrm>
            <a:off x="1752600" y="1143000"/>
            <a:ext cx="8610600" cy="5486400"/>
          </a:xfrm>
        </p:spPr>
        <p:txBody>
          <a:bodyPr>
            <a:normAutofit/>
          </a:bodyPr>
          <a:lstStyle/>
          <a:p>
            <a:pPr>
              <a:lnSpc>
                <a:spcPct val="90000"/>
              </a:lnSpc>
            </a:pPr>
            <a:r>
              <a:rPr lang="en-US" altLang="en-US" dirty="0"/>
              <a:t>Pharmacist must pass on the full savings of the generic substitution to the patient</a:t>
            </a:r>
          </a:p>
          <a:p>
            <a:pPr>
              <a:lnSpc>
                <a:spcPct val="90000"/>
              </a:lnSpc>
            </a:pPr>
            <a:r>
              <a:rPr lang="en-US" altLang="en-US" dirty="0"/>
              <a:t>Every pharmacy must display generic substitution sign</a:t>
            </a:r>
          </a:p>
          <a:p>
            <a:pPr lvl="1">
              <a:lnSpc>
                <a:spcPct val="90000"/>
              </a:lnSpc>
            </a:pPr>
            <a:r>
              <a:rPr lang="en-US" dirty="0"/>
              <a:t>Every community pharmacy shall display in a prominent place that is in clear and unobstructed public view, at or near the place where prescriptions are dispensed, a sign in block letters not less than 1 inch in height which shall read: “CONSULT YOUR PHARMACIST CONCERNING THE AVAILABILITY OF A LESS EXPENSIVE GENERICALLY EQUIVALENT DRUG AND THE REQUIREMENTS OF FLORIDA LAW.”</a:t>
            </a:r>
            <a:endParaRPr lang="en-US" altLang="en-US" dirty="0"/>
          </a:p>
          <a:p>
            <a:pPr>
              <a:lnSpc>
                <a:spcPct val="90000"/>
              </a:lnSpc>
            </a:pPr>
            <a:r>
              <a:rPr lang="en-US" altLang="en-US" dirty="0"/>
              <a:t>Pharmacist and prescriber not liable for use or nonuse of the substituted drug if correctly dispensed and prescribed</a:t>
            </a:r>
          </a:p>
        </p:txBody>
      </p:sp>
    </p:spTree>
    <p:extLst>
      <p:ext uri="{BB962C8B-B14F-4D97-AF65-F5344CB8AC3E}">
        <p14:creationId xmlns:p14="http://schemas.microsoft.com/office/powerpoint/2010/main" val="3109140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457200"/>
            <a:ext cx="8229600" cy="487362"/>
          </a:xfrm>
        </p:spPr>
        <p:txBody>
          <a:bodyPr>
            <a:noAutofit/>
          </a:bodyPr>
          <a:lstStyle/>
          <a:p>
            <a:r>
              <a:rPr lang="en-US" altLang="en-US" sz="3200" dirty="0"/>
              <a:t>Generic Substitution </a:t>
            </a:r>
            <a:br>
              <a:rPr lang="en-US" altLang="en-US" sz="3200" dirty="0"/>
            </a:br>
            <a:r>
              <a:rPr lang="en-US" altLang="en-US" sz="3200" dirty="0"/>
              <a:t>Fla. Stat. § 465.025</a:t>
            </a:r>
          </a:p>
        </p:txBody>
      </p:sp>
      <p:sp>
        <p:nvSpPr>
          <p:cNvPr id="59395" name="Rectangle 3"/>
          <p:cNvSpPr>
            <a:spLocks noGrp="1" noChangeArrowheads="1"/>
          </p:cNvSpPr>
          <p:nvPr>
            <p:ph type="body" idx="1"/>
          </p:nvPr>
        </p:nvSpPr>
        <p:spPr>
          <a:xfrm>
            <a:off x="1752600" y="1295400"/>
            <a:ext cx="8610600" cy="5334000"/>
          </a:xfrm>
        </p:spPr>
        <p:txBody>
          <a:bodyPr>
            <a:normAutofit/>
          </a:bodyPr>
          <a:lstStyle/>
          <a:p>
            <a:pPr>
              <a:lnSpc>
                <a:spcPct val="90000"/>
              </a:lnSpc>
            </a:pPr>
            <a:r>
              <a:rPr lang="en-US" altLang="en-US" dirty="0"/>
              <a:t>Community pharmacy must create a formulary of generic and brand drugs</a:t>
            </a:r>
          </a:p>
          <a:p>
            <a:pPr>
              <a:lnSpc>
                <a:spcPct val="90000"/>
              </a:lnSpc>
            </a:pPr>
            <a:r>
              <a:rPr lang="en-US" altLang="en-US" dirty="0"/>
              <a:t>Board of Pharmacy and Board of Medicine must make a rule establishing a formulary of generic and brand drugs that must not be substituted due to </a:t>
            </a:r>
            <a:r>
              <a:rPr lang="en-US" dirty="0"/>
              <a:t>clinically significant biological or therapeutic </a:t>
            </a:r>
            <a:r>
              <a:rPr lang="en-US" dirty="0" err="1"/>
              <a:t>inequivalence</a:t>
            </a:r>
            <a:r>
              <a:rPr lang="en-US" dirty="0"/>
              <a:t> </a:t>
            </a:r>
          </a:p>
          <a:p>
            <a:pPr lvl="1">
              <a:lnSpc>
                <a:spcPct val="90000"/>
              </a:lnSpc>
            </a:pPr>
            <a:r>
              <a:rPr lang="en-US" altLang="en-US" dirty="0"/>
              <a:t>465.0251 – The Board of Pharmacy and the Board of Medicine shall remove any generic named drug product from the formulary if every commercially marketed equivalent of that drug product is “A” rated as therapeutically equivalent to a reference listed drug or is a reference listed drug as referred to in “Approved Drug Products with Therapeutic Equivalence Evaluations” (Orange Book) published by the United States Food and Drug Administration</a:t>
            </a:r>
          </a:p>
        </p:txBody>
      </p:sp>
    </p:spTree>
    <p:extLst>
      <p:ext uri="{BB962C8B-B14F-4D97-AF65-F5344CB8AC3E}">
        <p14:creationId xmlns:p14="http://schemas.microsoft.com/office/powerpoint/2010/main" val="33470916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a:t>Expiration Dating </a:t>
            </a:r>
            <a:br>
              <a:rPr lang="en-US" altLang="en-US" dirty="0"/>
            </a:br>
            <a:r>
              <a:rPr lang="en-US" altLang="en-US" sz="2400" dirty="0"/>
              <a:t>Fla. Stat. § 465.0255</a:t>
            </a:r>
          </a:p>
        </p:txBody>
      </p:sp>
      <p:sp>
        <p:nvSpPr>
          <p:cNvPr id="60419" name="Rectangle 3"/>
          <p:cNvSpPr>
            <a:spLocks noGrp="1" noChangeArrowheads="1"/>
          </p:cNvSpPr>
          <p:nvPr>
            <p:ph type="body" idx="1"/>
          </p:nvPr>
        </p:nvSpPr>
        <p:spPr>
          <a:xfrm>
            <a:off x="2209800" y="1600200"/>
            <a:ext cx="8001000" cy="4495800"/>
          </a:xfrm>
        </p:spPr>
        <p:txBody>
          <a:bodyPr>
            <a:normAutofit fontScale="92500" lnSpcReduction="10000"/>
          </a:bodyPr>
          <a:lstStyle/>
          <a:p>
            <a:pPr>
              <a:lnSpc>
                <a:spcPct val="90000"/>
              </a:lnSpc>
              <a:buFontTx/>
              <a:buNone/>
            </a:pPr>
            <a:r>
              <a:rPr lang="en-US" altLang="en-US" dirty="0"/>
              <a:t>Pharmacist must provide information concerning the expiration date to the purchaser upon request and must provide appropriate instructions regarding the proper use and storage of the drug.</a:t>
            </a:r>
          </a:p>
          <a:p>
            <a:pPr lvl="1">
              <a:lnSpc>
                <a:spcPct val="90000"/>
              </a:lnSpc>
            </a:pPr>
            <a:r>
              <a:rPr lang="en-US" altLang="en-US" dirty="0"/>
              <a:t>Prescription drugs dispensed by pharmacists in community pharmacies must be labeled on outside container or in written form delivered to the purchaser with the actual expiration date or a beyond-use date of one year, whichever is earlier</a:t>
            </a:r>
          </a:p>
          <a:p>
            <a:pPr lvl="1">
              <a:lnSpc>
                <a:spcPct val="90000"/>
              </a:lnSpc>
            </a:pPr>
            <a:r>
              <a:rPr lang="en-US" altLang="en-US" dirty="0"/>
              <a:t>Pharmacists not liable for harm resulting from expired drug if it is properly labeled</a:t>
            </a:r>
          </a:p>
          <a:p>
            <a:r>
              <a:rPr lang="en-US" dirty="0"/>
              <a:t>The manufacturer, </a:t>
            </a:r>
            <a:r>
              <a:rPr lang="en-US" dirty="0" err="1"/>
              <a:t>repackager</a:t>
            </a:r>
            <a:r>
              <a:rPr lang="en-US" dirty="0"/>
              <a:t>, or other distributor of any medicinal drug shall display the expiration date of each drug in a readable fashion (meaning “conspicuous and bold”) on the container and on its packaging</a:t>
            </a:r>
          </a:p>
          <a:p>
            <a:pPr>
              <a:lnSpc>
                <a:spcPct val="90000"/>
              </a:lnSpc>
            </a:pPr>
            <a:endParaRPr lang="en-US" altLang="en-US" dirty="0"/>
          </a:p>
        </p:txBody>
      </p:sp>
    </p:spTree>
    <p:extLst>
      <p:ext uri="{BB962C8B-B14F-4D97-AF65-F5344CB8AC3E}">
        <p14:creationId xmlns:p14="http://schemas.microsoft.com/office/powerpoint/2010/main" val="19964350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73162"/>
          </a:xfrm>
        </p:spPr>
        <p:txBody>
          <a:bodyPr>
            <a:normAutofit fontScale="90000"/>
          </a:bodyPr>
          <a:lstStyle/>
          <a:p>
            <a:r>
              <a:rPr lang="en-US" dirty="0"/>
              <a:t>Substitution of Interchangeable </a:t>
            </a:r>
            <a:r>
              <a:rPr lang="en-US" dirty="0" err="1"/>
              <a:t>Biosimilar</a:t>
            </a:r>
            <a:r>
              <a:rPr lang="en-US" dirty="0"/>
              <a:t> Products </a:t>
            </a:r>
            <a:br>
              <a:rPr lang="en-US" dirty="0"/>
            </a:br>
            <a:r>
              <a:rPr lang="en-US" altLang="en-US" sz="2400" dirty="0"/>
              <a:t>Fla. Stat. §</a:t>
            </a:r>
            <a:r>
              <a:rPr lang="en-US" sz="2700" dirty="0"/>
              <a:t>465.0252</a:t>
            </a:r>
          </a:p>
        </p:txBody>
      </p:sp>
      <p:sp>
        <p:nvSpPr>
          <p:cNvPr id="3" name="Content Placeholder 2"/>
          <p:cNvSpPr>
            <a:spLocks noGrp="1"/>
          </p:cNvSpPr>
          <p:nvPr>
            <p:ph idx="1"/>
          </p:nvPr>
        </p:nvSpPr>
        <p:spPr/>
        <p:txBody>
          <a:bodyPr>
            <a:normAutofit fontScale="70000" lnSpcReduction="20000"/>
          </a:bodyPr>
          <a:lstStyle/>
          <a:p>
            <a:r>
              <a:rPr lang="en-US" dirty="0"/>
              <a:t>A pharmacist may only dispense a substitute biological product for the prescribed biological product if: </a:t>
            </a:r>
          </a:p>
          <a:p>
            <a:pPr lvl="1"/>
            <a:r>
              <a:rPr lang="en-US" dirty="0"/>
              <a:t>The United States Food and Drug Administration has determined that the substitute biological product is </a:t>
            </a:r>
            <a:r>
              <a:rPr lang="en-US" dirty="0" err="1"/>
              <a:t>biosimilar</a:t>
            </a:r>
            <a:r>
              <a:rPr lang="en-US" dirty="0"/>
              <a:t> to and interchangeable for the prescribed biological product</a:t>
            </a:r>
          </a:p>
          <a:p>
            <a:r>
              <a:rPr lang="en-US" dirty="0"/>
              <a:t>The prescribing health care provider does not express a preference against substitution in writing, verbally, or electronically.</a:t>
            </a:r>
          </a:p>
          <a:p>
            <a:r>
              <a:rPr lang="en-US" dirty="0"/>
              <a:t>The pharmacist notifies the person presenting the prescription of the substitution in the same manner as they would for a generic substitution</a:t>
            </a:r>
          </a:p>
          <a:p>
            <a:r>
              <a:rPr lang="en-US" dirty="0"/>
              <a:t>The pharmacist retains a written or electronic record of the substitution for at least 2 years.</a:t>
            </a:r>
          </a:p>
          <a:p>
            <a:r>
              <a:rPr lang="en-US" dirty="0"/>
              <a:t>A pharmacist who practices in a Class II or modified Class II institutional pharmacy shall comply with the notification provisions of paragraph by entering the substitution in the institution’s written medical record system or electronic medical record system.</a:t>
            </a:r>
          </a:p>
          <a:p>
            <a:r>
              <a:rPr lang="en-US" dirty="0"/>
              <a:t>The Board shall maintain on its public website a current list of biological products that the United States Food and Drug Administration has determined are </a:t>
            </a:r>
            <a:r>
              <a:rPr lang="en-US" dirty="0" err="1"/>
              <a:t>biosimilar</a:t>
            </a:r>
            <a:r>
              <a:rPr lang="en-US" dirty="0"/>
              <a:t> and interchangeable</a:t>
            </a:r>
          </a:p>
          <a:p>
            <a:endParaRPr lang="en-US" dirty="0"/>
          </a:p>
        </p:txBody>
      </p:sp>
    </p:spTree>
    <p:extLst>
      <p:ext uri="{BB962C8B-B14F-4D97-AF65-F5344CB8AC3E}">
        <p14:creationId xmlns:p14="http://schemas.microsoft.com/office/powerpoint/2010/main" val="21048898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Information Disclosure</a:t>
            </a:r>
            <a:br>
              <a:rPr lang="en-US" sz="3200" dirty="0">
                <a:latin typeface="+mn-lt"/>
              </a:rPr>
            </a:br>
            <a:r>
              <a:rPr lang="en-US" altLang="en-US" sz="3200" dirty="0">
                <a:latin typeface="+mn-lt"/>
              </a:rPr>
              <a:t>Fla. Stat. §</a:t>
            </a:r>
            <a:r>
              <a:rPr lang="en-US" sz="3200" dirty="0">
                <a:latin typeface="+mn-lt"/>
              </a:rPr>
              <a:t>465.0244</a:t>
            </a:r>
          </a:p>
        </p:txBody>
      </p:sp>
      <p:sp>
        <p:nvSpPr>
          <p:cNvPr id="3" name="Content Placeholder 2"/>
          <p:cNvSpPr>
            <a:spLocks noGrp="1"/>
          </p:cNvSpPr>
          <p:nvPr>
            <p:ph idx="1"/>
          </p:nvPr>
        </p:nvSpPr>
        <p:spPr/>
        <p:txBody>
          <a:bodyPr>
            <a:normAutofit/>
          </a:bodyPr>
          <a:lstStyle/>
          <a:p>
            <a:r>
              <a:rPr lang="en-US" dirty="0"/>
              <a:t>Every pharmacy shall make available on its Internet website a link to the performance outcome and financial data that is published by the Agency for Health Care Administration and shall place in the area where customers receive filled prescriptions notice that such information is available electronically and the address of its Internet website</a:t>
            </a:r>
          </a:p>
        </p:txBody>
      </p:sp>
    </p:spTree>
    <p:extLst>
      <p:ext uri="{BB962C8B-B14F-4D97-AF65-F5344CB8AC3E}">
        <p14:creationId xmlns:p14="http://schemas.microsoft.com/office/powerpoint/2010/main" val="5402449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05000" y="304800"/>
            <a:ext cx="8382000" cy="1143000"/>
          </a:xfrm>
        </p:spPr>
        <p:txBody>
          <a:bodyPr>
            <a:normAutofit fontScale="90000"/>
          </a:bodyPr>
          <a:lstStyle/>
          <a:p>
            <a:r>
              <a:rPr lang="en-US" altLang="en-US" dirty="0"/>
              <a:t>Prescription Transfers are Authorized </a:t>
            </a:r>
            <a:br>
              <a:rPr lang="en-US" altLang="en-US" dirty="0"/>
            </a:br>
            <a:r>
              <a:rPr lang="en-US" altLang="en-US" sz="2400" dirty="0"/>
              <a:t>Fla. Stat. § 465.026</a:t>
            </a:r>
          </a:p>
        </p:txBody>
      </p:sp>
      <p:sp>
        <p:nvSpPr>
          <p:cNvPr id="62467" name="Rectangle 3"/>
          <p:cNvSpPr>
            <a:spLocks noGrp="1" noChangeArrowheads="1"/>
          </p:cNvSpPr>
          <p:nvPr>
            <p:ph type="body" idx="1"/>
          </p:nvPr>
        </p:nvSpPr>
        <p:spPr>
          <a:xfrm>
            <a:off x="1828800" y="1447800"/>
            <a:ext cx="8534400" cy="5181600"/>
          </a:xfrm>
        </p:spPr>
        <p:txBody>
          <a:bodyPr>
            <a:normAutofit fontScale="55000" lnSpcReduction="20000"/>
          </a:bodyPr>
          <a:lstStyle/>
          <a:p>
            <a:pPr>
              <a:lnSpc>
                <a:spcPct val="90000"/>
              </a:lnSpc>
            </a:pPr>
            <a:r>
              <a:rPr lang="en-US" altLang="en-US" dirty="0"/>
              <a:t>Must be a valid prescription, with (a) valid refill(s)</a:t>
            </a:r>
          </a:p>
          <a:p>
            <a:pPr lvl="1">
              <a:lnSpc>
                <a:spcPct val="90000"/>
              </a:lnSpc>
            </a:pPr>
            <a:r>
              <a:rPr lang="en-US" altLang="en-US" dirty="0"/>
              <a:t>Out of state prescriptions are transferable</a:t>
            </a:r>
          </a:p>
          <a:p>
            <a:pPr lvl="1">
              <a:lnSpc>
                <a:spcPct val="90000"/>
              </a:lnSpc>
            </a:pPr>
            <a:r>
              <a:rPr lang="en-US" altLang="en-US" dirty="0"/>
              <a:t>Responsibility of Florida pharmacist to verify licensure of out of state pharmacist</a:t>
            </a:r>
          </a:p>
          <a:p>
            <a:pPr marL="0" indent="0">
              <a:buNone/>
            </a:pPr>
            <a:r>
              <a:rPr lang="en-US" altLang="en-US" dirty="0"/>
              <a:t>Prior to dispensing any transferred prescription, the dispensing pharmacist must, either verbally or by any electronic means, do all of the following:</a:t>
            </a:r>
          </a:p>
          <a:p>
            <a:pPr>
              <a:lnSpc>
                <a:spcPct val="90000"/>
              </a:lnSpc>
            </a:pPr>
            <a:r>
              <a:rPr lang="en-US" altLang="en-US" dirty="0"/>
              <a:t>Advise the patient the prescription on file at the other pharmacy must be cancelled</a:t>
            </a:r>
          </a:p>
          <a:p>
            <a:r>
              <a:rPr lang="en-US" altLang="en-US" dirty="0"/>
              <a:t>Determine that the prescription is valid and on file at the other pharmacy and that the prescription may be filled or refilled, as requested, in accordance with the prescriber’s intent expressed on the prescription</a:t>
            </a:r>
          </a:p>
          <a:p>
            <a:pPr>
              <a:lnSpc>
                <a:spcPct val="90000"/>
              </a:lnSpc>
            </a:pPr>
            <a:r>
              <a:rPr lang="en-US" altLang="en-US" dirty="0"/>
              <a:t>Notify the other pharmacist to cancel the prescription</a:t>
            </a:r>
          </a:p>
          <a:p>
            <a:pPr>
              <a:lnSpc>
                <a:spcPct val="90000"/>
              </a:lnSpc>
            </a:pPr>
            <a:r>
              <a:rPr lang="en-US" altLang="en-US" dirty="0"/>
              <a:t>If not dispensed within a reasonable time, prescription may be cancelled and revalidated by the other pharmacy</a:t>
            </a:r>
          </a:p>
          <a:p>
            <a:pPr>
              <a:lnSpc>
                <a:spcPct val="90000"/>
              </a:lnSpc>
            </a:pPr>
            <a:r>
              <a:rPr lang="en-US" altLang="en-US" dirty="0"/>
              <a:t>The use of a central database to fill prescriptions is not considered a transfer</a:t>
            </a:r>
          </a:p>
          <a:p>
            <a:r>
              <a:rPr lang="en-US" altLang="en-US" dirty="0"/>
              <a:t>In the case of a prescription to be transferred from or to a pharmacy located in another state, it shall be the responsibility of the pharmacist or pharmacy located in the State of Florida to verify, whether by electronic means or otherwise, that the person or entity involved in the transfer is a licensed pharmacist or pharmacy in the other state</a:t>
            </a:r>
          </a:p>
          <a:p>
            <a:r>
              <a:rPr lang="en-US" dirty="0"/>
              <a:t>Electronic transfers of prescriptions are permitted regardless of whether the transferor or transferee pharmacy is open for business</a:t>
            </a:r>
          </a:p>
          <a:p>
            <a:r>
              <a:rPr lang="en-US" dirty="0"/>
              <a:t>Transfers of Schedules III, IV, and V controlled substances for the purpose of refill dispensing is permissible, subject to the requirements of this section and federal law </a:t>
            </a:r>
          </a:p>
          <a:p>
            <a:pPr lvl="1"/>
            <a:r>
              <a:rPr lang="en-US" dirty="0"/>
              <a:t>Compliance with federal law shall be deemed compliance with the requirements of this section</a:t>
            </a:r>
          </a:p>
          <a:p>
            <a:pPr>
              <a:lnSpc>
                <a:spcPct val="90000"/>
              </a:lnSpc>
            </a:pPr>
            <a:endParaRPr lang="en-US" altLang="en-US" dirty="0"/>
          </a:p>
        </p:txBody>
      </p:sp>
    </p:spTree>
    <p:extLst>
      <p:ext uri="{BB962C8B-B14F-4D97-AF65-F5344CB8AC3E}">
        <p14:creationId xmlns:p14="http://schemas.microsoft.com/office/powerpoint/2010/main" val="132835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dirty="0"/>
              <a:t>Taking a Transfer </a:t>
            </a:r>
            <a:br>
              <a:rPr lang="en-US" altLang="en-US" dirty="0"/>
            </a:br>
            <a:r>
              <a:rPr lang="en-US" altLang="en-US" sz="2400" dirty="0"/>
              <a:t>Fla. Stat. § </a:t>
            </a:r>
            <a:r>
              <a:rPr lang="en-US" altLang="en-US" sz="2400" dirty="0">
                <a:solidFill>
                  <a:prstClr val="black"/>
                </a:solidFill>
              </a:rPr>
              <a:t>465.026</a:t>
            </a:r>
            <a:endParaRPr lang="en-US" altLang="en-US" dirty="0"/>
          </a:p>
        </p:txBody>
      </p:sp>
      <p:sp>
        <p:nvSpPr>
          <p:cNvPr id="63491" name="Rectangle 3"/>
          <p:cNvSpPr>
            <a:spLocks noGrp="1" noChangeArrowheads="1"/>
          </p:cNvSpPr>
          <p:nvPr>
            <p:ph type="body" idx="1"/>
          </p:nvPr>
        </p:nvSpPr>
        <p:spPr>
          <a:xfrm>
            <a:off x="1221971" y="1676400"/>
            <a:ext cx="8607829" cy="4114800"/>
          </a:xfrm>
        </p:spPr>
        <p:txBody>
          <a:bodyPr>
            <a:normAutofit fontScale="62500" lnSpcReduction="20000"/>
          </a:bodyPr>
          <a:lstStyle/>
          <a:p>
            <a:pPr>
              <a:lnSpc>
                <a:spcPct val="90000"/>
              </a:lnSpc>
              <a:buFontTx/>
              <a:buNone/>
            </a:pPr>
            <a:r>
              <a:rPr lang="en-US" altLang="en-US" dirty="0"/>
              <a:t>Record in writing, or by any electronic means</a:t>
            </a:r>
          </a:p>
          <a:p>
            <a:pPr>
              <a:lnSpc>
                <a:spcPct val="90000"/>
              </a:lnSpc>
            </a:pPr>
            <a:r>
              <a:rPr lang="en-US" altLang="en-US" dirty="0"/>
              <a:t>the prescription order,</a:t>
            </a:r>
          </a:p>
          <a:p>
            <a:pPr>
              <a:lnSpc>
                <a:spcPct val="90000"/>
              </a:lnSpc>
            </a:pPr>
            <a:r>
              <a:rPr lang="en-US" altLang="en-US" dirty="0"/>
              <a:t>the name of the pharmacy at which the prescription was on file,</a:t>
            </a:r>
          </a:p>
          <a:p>
            <a:pPr>
              <a:lnSpc>
                <a:spcPct val="90000"/>
              </a:lnSpc>
            </a:pPr>
            <a:r>
              <a:rPr lang="en-US" altLang="en-US" dirty="0"/>
              <a:t>the prescription number,</a:t>
            </a:r>
          </a:p>
          <a:p>
            <a:pPr>
              <a:lnSpc>
                <a:spcPct val="90000"/>
              </a:lnSpc>
            </a:pPr>
            <a:r>
              <a:rPr lang="en-US" altLang="en-US" dirty="0"/>
              <a:t>the name of the drug ,</a:t>
            </a:r>
          </a:p>
          <a:p>
            <a:pPr>
              <a:lnSpc>
                <a:spcPct val="90000"/>
              </a:lnSpc>
            </a:pPr>
            <a:r>
              <a:rPr lang="en-US" altLang="en-US" dirty="0"/>
              <a:t>the original amount dispensed,</a:t>
            </a:r>
          </a:p>
          <a:p>
            <a:pPr>
              <a:lnSpc>
                <a:spcPct val="90000"/>
              </a:lnSpc>
            </a:pPr>
            <a:r>
              <a:rPr lang="en-US" altLang="en-US" dirty="0"/>
              <a:t>the date of original dispensing,</a:t>
            </a:r>
          </a:p>
          <a:p>
            <a:pPr>
              <a:lnSpc>
                <a:spcPct val="90000"/>
              </a:lnSpc>
            </a:pPr>
            <a:r>
              <a:rPr lang="en-US" altLang="en-US" dirty="0"/>
              <a:t>number of remaining authorized refills if applicable</a:t>
            </a:r>
          </a:p>
          <a:p>
            <a:pPr>
              <a:lnSpc>
                <a:spcPct val="90000"/>
              </a:lnSpc>
            </a:pPr>
            <a:endParaRPr lang="en-US" altLang="en-US" dirty="0"/>
          </a:p>
          <a:p>
            <a:pPr marL="0" indent="0">
              <a:buNone/>
            </a:pPr>
            <a:r>
              <a:rPr lang="en-US" altLang="en-US" dirty="0"/>
              <a:t>Obtain the consent of the prescriber to the refilling of the prescription when the prescription, in the dispensing pharmacist’s professional judgment, so requires. Any interference with the professional judgment of the dispensing pharmacist by any pharmacist or pharmacy permittee, or its agents or employees, shall be grounds for discipline.</a:t>
            </a:r>
          </a:p>
        </p:txBody>
      </p:sp>
    </p:spTree>
    <p:extLst>
      <p:ext uri="{BB962C8B-B14F-4D97-AF65-F5344CB8AC3E}">
        <p14:creationId xmlns:p14="http://schemas.microsoft.com/office/powerpoint/2010/main" val="21132084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a:t>Giving a Transfer </a:t>
            </a:r>
            <a:br>
              <a:rPr lang="en-US" altLang="en-US" dirty="0"/>
            </a:br>
            <a:r>
              <a:rPr lang="en-US" altLang="en-US" sz="2400" dirty="0"/>
              <a:t>Fla. Stat. § </a:t>
            </a:r>
            <a:r>
              <a:rPr lang="en-US" altLang="en-US" sz="2400" dirty="0">
                <a:solidFill>
                  <a:prstClr val="black"/>
                </a:solidFill>
              </a:rPr>
              <a:t>465.026</a:t>
            </a:r>
            <a:endParaRPr lang="en-US" altLang="en-US" dirty="0"/>
          </a:p>
        </p:txBody>
      </p:sp>
      <p:sp>
        <p:nvSpPr>
          <p:cNvPr id="64515" name="Rectangle 3"/>
          <p:cNvSpPr>
            <a:spLocks noGrp="1" noChangeArrowheads="1"/>
          </p:cNvSpPr>
          <p:nvPr>
            <p:ph type="body" idx="1"/>
          </p:nvPr>
        </p:nvSpPr>
        <p:spPr/>
        <p:txBody>
          <a:bodyPr>
            <a:normAutofit fontScale="85000" lnSpcReduction="10000"/>
          </a:bodyPr>
          <a:lstStyle/>
          <a:p>
            <a:pPr marL="0" indent="0">
              <a:buNone/>
            </a:pPr>
            <a:r>
              <a:rPr lang="en-US" altLang="en-US" dirty="0"/>
              <a:t>Upon receipt of a prescription transfer request, if the pharmacist is satisfied in her or his professional judgment that the request is valid, or if the request has been validated by any electronic means, the pharmacist or pharmacy must do all of the following:</a:t>
            </a:r>
          </a:p>
          <a:p>
            <a:r>
              <a:rPr lang="en-US" altLang="en-US" dirty="0"/>
              <a:t>Transfer the required information accurately and completely upon  a valid request</a:t>
            </a:r>
          </a:p>
          <a:p>
            <a:pPr lvl="1"/>
            <a:r>
              <a:rPr lang="en-US" altLang="en-US" dirty="0"/>
              <a:t>Required information: the prescription order, the name of the pharmacy at which the prescription was on file, the prescription number, the name of the drug and the original amount dispensed, the date of original dispensing, and the number of remaining authorized refills</a:t>
            </a:r>
          </a:p>
          <a:p>
            <a:r>
              <a:rPr lang="en-US" altLang="en-US" dirty="0"/>
              <a:t>Record on the prescription or electronically the pharmacy name, the pharmacist, and the date transferred </a:t>
            </a:r>
          </a:p>
          <a:p>
            <a:r>
              <a:rPr lang="en-US" altLang="en-US" dirty="0"/>
              <a:t>Cancel the prescription electronically or record “void” on the prescription record</a:t>
            </a:r>
          </a:p>
          <a:p>
            <a:pPr lvl="1"/>
            <a:r>
              <a:rPr lang="en-US" altLang="en-US" dirty="0"/>
              <a:t>No more fills allowable</a:t>
            </a:r>
          </a:p>
          <a:p>
            <a:endParaRPr lang="en-US" altLang="en-US" dirty="0"/>
          </a:p>
        </p:txBody>
      </p:sp>
    </p:spTree>
    <p:extLst>
      <p:ext uri="{BB962C8B-B14F-4D97-AF65-F5344CB8AC3E}">
        <p14:creationId xmlns:p14="http://schemas.microsoft.com/office/powerpoint/2010/main" val="7824431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a:t>Common Database </a:t>
            </a:r>
            <a:br>
              <a:rPr lang="en-US" altLang="en-US" dirty="0"/>
            </a:br>
            <a:r>
              <a:rPr lang="en-US" altLang="en-US" sz="2400" dirty="0"/>
              <a:t>Fla. Stat. § 465.0266</a:t>
            </a:r>
          </a:p>
        </p:txBody>
      </p:sp>
      <p:sp>
        <p:nvSpPr>
          <p:cNvPr id="65539" name="Rectangle 3"/>
          <p:cNvSpPr>
            <a:spLocks noGrp="1" noChangeArrowheads="1"/>
          </p:cNvSpPr>
          <p:nvPr>
            <p:ph type="body" idx="1"/>
          </p:nvPr>
        </p:nvSpPr>
        <p:spPr>
          <a:xfrm>
            <a:off x="2057400" y="1676400"/>
            <a:ext cx="8229600" cy="4114800"/>
          </a:xfrm>
        </p:spPr>
        <p:txBody>
          <a:bodyPr>
            <a:normAutofit fontScale="85000" lnSpcReduction="20000"/>
          </a:bodyPr>
          <a:lstStyle/>
          <a:p>
            <a:r>
              <a:rPr lang="en-US" altLang="en-US" dirty="0"/>
              <a:t>For all pharmacies that are under common ownership and utilize a common database</a:t>
            </a:r>
          </a:p>
          <a:p>
            <a:r>
              <a:rPr lang="en-US" altLang="en-US" dirty="0"/>
              <a:t>All aspects are fully licensed and registered</a:t>
            </a:r>
          </a:p>
          <a:p>
            <a:r>
              <a:rPr lang="en-US" altLang="en-US" dirty="0"/>
              <a:t>Database maintains a record of all pharmacists involved in the process of dispensing a prescription</a:t>
            </a:r>
          </a:p>
          <a:p>
            <a:r>
              <a:rPr lang="en-US" altLang="en-US" dirty="0"/>
              <a:t>Policy and procedures manual required and available to BOP upon request</a:t>
            </a:r>
          </a:p>
          <a:p>
            <a:r>
              <a:rPr lang="en-US" altLang="en-US" dirty="0"/>
              <a:t>Need a quality assurance program designed to objectively and systematically monitor, evaluate, and improve the quality and appropriateness of patient care through the use of the common database</a:t>
            </a:r>
          </a:p>
          <a:p>
            <a:r>
              <a:rPr lang="en-US" altLang="en-US" dirty="0"/>
              <a:t>All pharmacists maintain independent and professional judgment</a:t>
            </a:r>
          </a:p>
          <a:p>
            <a:endParaRPr lang="en-US" altLang="en-US" dirty="0"/>
          </a:p>
        </p:txBody>
      </p:sp>
    </p:spTree>
    <p:extLst>
      <p:ext uri="{BB962C8B-B14F-4D97-AF65-F5344CB8AC3E}">
        <p14:creationId xmlns:p14="http://schemas.microsoft.com/office/powerpoint/2010/main" val="364552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Impaired Practitioner Programs</a:t>
            </a:r>
            <a:br>
              <a:rPr lang="en-US" dirty="0"/>
            </a:br>
            <a:r>
              <a:rPr lang="en-US" dirty="0"/>
              <a:t>456.076</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Definitions</a:t>
            </a:r>
          </a:p>
          <a:p>
            <a:r>
              <a:rPr lang="en-US" dirty="0"/>
              <a:t>“Consultant” means the individual or entity who operates an approved impaired practitioner program pursuant to a contract with the department and who is retained by the department</a:t>
            </a:r>
          </a:p>
          <a:p>
            <a:r>
              <a:rPr lang="en-US" dirty="0"/>
              <a:t> “Evaluator” means a state-licensed or nationally certified individual approved by a consultant or the department, who has completed an evaluator training program established by the consultant, and who is therefore authorized to evaluate practitioners as part of an impaired practitioner program</a:t>
            </a:r>
          </a:p>
          <a:p>
            <a:r>
              <a:rPr lang="en-US" dirty="0"/>
              <a:t>“Impaired practitioner” means a practitioner with an impairment</a:t>
            </a:r>
          </a:p>
          <a:p>
            <a:r>
              <a:rPr lang="en-US" dirty="0"/>
              <a:t>“Impaired practitioner program” means a program established by the department by contract with one or more consultants to serve impaired and potentially impaired practitioners for the protection of the health, safety, and welfare of the public</a:t>
            </a:r>
          </a:p>
          <a:p>
            <a:r>
              <a:rPr lang="en-US" dirty="0"/>
              <a:t>“Impairment” means a potentially impairing health condition that is the result of the misuse or abuse of alcohol, drugs, or both, or a mental or physical condition that could affect a practitioner’s ability to practice with skill and safety</a:t>
            </a:r>
          </a:p>
          <a:p>
            <a:r>
              <a:rPr lang="en-US" dirty="0"/>
              <a:t>“Inability to progress” means a determination by a consultant based on a participant’s response to treatment and prognosis that the participant is unable to safely practice despite compliance with treatment requirements and his or her participant contract</a:t>
            </a:r>
          </a:p>
          <a:p>
            <a:r>
              <a:rPr lang="en-US" dirty="0"/>
              <a:t>“Material noncompliance” means an act or omission by a participant in violation of his or her participant contract as determined by the department or consultant</a:t>
            </a:r>
          </a:p>
          <a:p>
            <a:r>
              <a:rPr lang="en-US" dirty="0"/>
              <a:t>“Participant” means a practitioner who is participating in the impaired practitioner program by having entered into a participant contract. A practitioner ceases to be a participant when the participant contract is successfully completed or is terminated for any reason.</a:t>
            </a:r>
          </a:p>
          <a:p>
            <a:r>
              <a:rPr lang="en-US" dirty="0"/>
              <a:t>“Participant contract” means a formal written document outlining the requirements established by a consultant for a participant to successfully complete the impaired practitioner program, including the participant’s monitoring plan</a:t>
            </a:r>
          </a:p>
        </p:txBody>
      </p:sp>
    </p:spTree>
    <p:extLst>
      <p:ext uri="{BB962C8B-B14F-4D97-AF65-F5344CB8AC3E}">
        <p14:creationId xmlns:p14="http://schemas.microsoft.com/office/powerpoint/2010/main" val="41029224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905000" y="609600"/>
            <a:ext cx="8534400" cy="1143000"/>
          </a:xfrm>
        </p:spPr>
        <p:txBody>
          <a:bodyPr/>
          <a:lstStyle/>
          <a:p>
            <a:r>
              <a:rPr lang="en-US" altLang="en-US" dirty="0"/>
              <a:t>Case Study Centralized Filling</a:t>
            </a:r>
          </a:p>
        </p:txBody>
      </p:sp>
      <p:sp>
        <p:nvSpPr>
          <p:cNvPr id="66563" name="Rectangle 3"/>
          <p:cNvSpPr>
            <a:spLocks noGrp="1" noChangeArrowheads="1"/>
          </p:cNvSpPr>
          <p:nvPr>
            <p:ph type="body" idx="1"/>
          </p:nvPr>
        </p:nvSpPr>
        <p:spPr/>
        <p:txBody>
          <a:bodyPr/>
          <a:lstStyle/>
          <a:p>
            <a:pPr>
              <a:lnSpc>
                <a:spcPct val="90000"/>
              </a:lnSpc>
              <a:buFontTx/>
              <a:buNone/>
            </a:pPr>
            <a:r>
              <a:rPr lang="en-US" altLang="en-US" dirty="0"/>
              <a:t>A pharmacy seeks to serve as a centralized filling pharmacy for specialized medications and contracts with three large chain pharmacies in the state.  The chain stores will electronically forward the prescription order to the central fill pharmacy which will fill the medication and ship the drug overnight to the patient.</a:t>
            </a:r>
          </a:p>
          <a:p>
            <a:pPr>
              <a:lnSpc>
                <a:spcPct val="90000"/>
              </a:lnSpc>
            </a:pPr>
            <a:r>
              <a:rPr lang="en-US" altLang="en-US" dirty="0">
                <a:solidFill>
                  <a:schemeClr val="tx2"/>
                </a:solidFill>
              </a:rPr>
              <a:t>Can the pharmacy do this legally under FL pharmacy law?</a:t>
            </a:r>
          </a:p>
        </p:txBody>
      </p:sp>
    </p:spTree>
    <p:extLst>
      <p:ext uri="{BB962C8B-B14F-4D97-AF65-F5344CB8AC3E}">
        <p14:creationId xmlns:p14="http://schemas.microsoft.com/office/powerpoint/2010/main" val="36375662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981200" y="274638"/>
            <a:ext cx="8229600" cy="868362"/>
          </a:xfrm>
        </p:spPr>
        <p:txBody>
          <a:bodyPr>
            <a:normAutofit fontScale="90000"/>
          </a:bodyPr>
          <a:lstStyle/>
          <a:p>
            <a:r>
              <a:rPr lang="en-US" altLang="en-US" dirty="0"/>
              <a:t>Centralized Prescription Filling </a:t>
            </a:r>
            <a:br>
              <a:rPr lang="en-US" altLang="en-US" dirty="0"/>
            </a:br>
            <a:r>
              <a:rPr lang="en-US" altLang="en-US" sz="2400" dirty="0"/>
              <a:t>Fla. Stat. § 465.0265</a:t>
            </a:r>
          </a:p>
        </p:txBody>
      </p:sp>
      <p:sp>
        <p:nvSpPr>
          <p:cNvPr id="67587" name="Rectangle 3"/>
          <p:cNvSpPr>
            <a:spLocks noGrp="1" noChangeArrowheads="1"/>
          </p:cNvSpPr>
          <p:nvPr>
            <p:ph type="body" idx="1"/>
          </p:nvPr>
        </p:nvSpPr>
        <p:spPr>
          <a:xfrm>
            <a:off x="1981200" y="1524000"/>
            <a:ext cx="7772400" cy="5029200"/>
          </a:xfrm>
        </p:spPr>
        <p:txBody>
          <a:bodyPr>
            <a:normAutofit/>
          </a:bodyPr>
          <a:lstStyle/>
          <a:p>
            <a:pPr>
              <a:lnSpc>
                <a:spcPct val="90000"/>
              </a:lnSpc>
            </a:pPr>
            <a:r>
              <a:rPr lang="en-US" altLang="en-US" dirty="0"/>
              <a:t>Refers to the filling of a prescription by one pharmacy upon request by another pharmacy to fill or refill the prescription. The term includes the performance by one pharmacy for another pharmacy of other pharmacy duties such as drug utilization review, therapeutic drug utilization review, claims adjudication, and the obtaining of refill authorizations. </a:t>
            </a:r>
          </a:p>
          <a:p>
            <a:pPr>
              <a:lnSpc>
                <a:spcPct val="90000"/>
              </a:lnSpc>
            </a:pPr>
            <a:endParaRPr lang="en-US" altLang="en-US" dirty="0"/>
          </a:p>
        </p:txBody>
      </p:sp>
    </p:spTree>
    <p:extLst>
      <p:ext uri="{BB962C8B-B14F-4D97-AF65-F5344CB8AC3E}">
        <p14:creationId xmlns:p14="http://schemas.microsoft.com/office/powerpoint/2010/main" val="25512428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81200" y="457200"/>
            <a:ext cx="8229600" cy="487362"/>
          </a:xfrm>
        </p:spPr>
        <p:txBody>
          <a:bodyPr>
            <a:noAutofit/>
          </a:bodyPr>
          <a:lstStyle/>
          <a:p>
            <a:r>
              <a:rPr lang="en-US" altLang="en-US" sz="2800" dirty="0">
                <a:latin typeface="+mn-lt"/>
              </a:rPr>
              <a:t>Centralized Filling </a:t>
            </a:r>
            <a:br>
              <a:rPr lang="en-US" altLang="en-US" sz="2800" dirty="0">
                <a:latin typeface="+mn-lt"/>
              </a:rPr>
            </a:br>
            <a:r>
              <a:rPr lang="en-US" altLang="en-US" sz="2800" dirty="0">
                <a:latin typeface="+mn-lt"/>
              </a:rPr>
              <a:t>Fla. Stat. § 465.0265 </a:t>
            </a:r>
          </a:p>
        </p:txBody>
      </p:sp>
      <p:sp>
        <p:nvSpPr>
          <p:cNvPr id="68611" name="Rectangle 3"/>
          <p:cNvSpPr>
            <a:spLocks noGrp="1" noChangeArrowheads="1"/>
          </p:cNvSpPr>
          <p:nvPr>
            <p:ph type="body" idx="1"/>
          </p:nvPr>
        </p:nvSpPr>
        <p:spPr>
          <a:xfrm>
            <a:off x="2209800" y="1219200"/>
            <a:ext cx="8077200" cy="4876800"/>
          </a:xfrm>
        </p:spPr>
        <p:txBody>
          <a:bodyPr>
            <a:normAutofit fontScale="92500" lnSpcReduction="20000"/>
          </a:bodyPr>
          <a:lstStyle/>
          <a:p>
            <a:r>
              <a:rPr lang="en-US" altLang="en-US" dirty="0"/>
              <a:t>Pharmacies that have the same owner or have a written contract specifying the services to be provided by each pharmacy, the responsibilities of each pharmacy, and the manner in which the pharmacies will comply with federal and state laws, rules, and regulations.</a:t>
            </a:r>
          </a:p>
          <a:p>
            <a:r>
              <a:rPr lang="en-US" altLang="en-US" dirty="0"/>
              <a:t>Must maintain a policy and procedures manual</a:t>
            </a:r>
          </a:p>
          <a:p>
            <a:pPr lvl="1"/>
            <a:r>
              <a:rPr lang="en-US" altLang="en-US" dirty="0"/>
              <a:t>Each pharmacies role</a:t>
            </a:r>
          </a:p>
          <a:p>
            <a:pPr lvl="1"/>
            <a:r>
              <a:rPr lang="en-US" altLang="en-US" dirty="0"/>
              <a:t>Record keeping to identify pharmacist dispensing and counseling</a:t>
            </a:r>
          </a:p>
          <a:p>
            <a:pPr lvl="1"/>
            <a:r>
              <a:rPr lang="en-US" altLang="en-US" dirty="0"/>
              <a:t>Tracking procedure during entire process</a:t>
            </a:r>
          </a:p>
          <a:p>
            <a:pPr lvl="1"/>
            <a:r>
              <a:rPr lang="en-US" altLang="en-US" dirty="0"/>
              <a:t>Labeling information to identify all pharmacies involved in process</a:t>
            </a:r>
          </a:p>
          <a:p>
            <a:pPr lvl="1"/>
            <a:r>
              <a:rPr lang="en-US" altLang="en-US" dirty="0"/>
              <a:t>Security measures to maintain patient confidentiality</a:t>
            </a:r>
          </a:p>
          <a:p>
            <a:pPr lvl="1"/>
            <a:r>
              <a:rPr lang="en-US" altLang="en-US" dirty="0"/>
              <a:t>Quality assurance program utilized</a:t>
            </a:r>
          </a:p>
          <a:p>
            <a:r>
              <a:rPr lang="en-US" altLang="en-US" dirty="0"/>
              <a:t>Sending a prescription to a central pharmacy is not considered transferring a prescription</a:t>
            </a:r>
          </a:p>
        </p:txBody>
      </p:sp>
    </p:spTree>
    <p:extLst>
      <p:ext uri="{BB962C8B-B14F-4D97-AF65-F5344CB8AC3E}">
        <p14:creationId xmlns:p14="http://schemas.microsoft.com/office/powerpoint/2010/main" val="30156565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828800" y="609600"/>
            <a:ext cx="8839200" cy="1143000"/>
          </a:xfrm>
        </p:spPr>
        <p:txBody>
          <a:bodyPr>
            <a:noAutofit/>
          </a:bodyPr>
          <a:lstStyle/>
          <a:p>
            <a:r>
              <a:rPr lang="en-US" altLang="en-US" sz="3200" dirty="0">
                <a:latin typeface="+mn-lt"/>
              </a:rPr>
              <a:t>Case Study</a:t>
            </a:r>
            <a:br>
              <a:rPr lang="en-US" altLang="en-US" sz="3200" dirty="0">
                <a:latin typeface="+mn-lt"/>
              </a:rPr>
            </a:br>
            <a:r>
              <a:rPr lang="en-US" altLang="en-US" sz="3200" dirty="0">
                <a:latin typeface="+mn-lt"/>
              </a:rPr>
              <a:t>Emergency Prescription Refill</a:t>
            </a:r>
            <a:br>
              <a:rPr lang="en-US" altLang="en-US" sz="3200" dirty="0">
                <a:latin typeface="+mn-lt"/>
              </a:rPr>
            </a:br>
            <a:r>
              <a:rPr lang="en-US" altLang="en-US" sz="3200" dirty="0">
                <a:latin typeface="+mn-lt"/>
              </a:rPr>
              <a:t>Fla. Stat. § 465.0275</a:t>
            </a:r>
          </a:p>
        </p:txBody>
      </p:sp>
      <p:sp>
        <p:nvSpPr>
          <p:cNvPr id="69635" name="Rectangle 3"/>
          <p:cNvSpPr>
            <a:spLocks noGrp="1" noChangeArrowheads="1"/>
          </p:cNvSpPr>
          <p:nvPr>
            <p:ph type="body" idx="1"/>
          </p:nvPr>
        </p:nvSpPr>
        <p:spPr>
          <a:xfrm>
            <a:off x="1981200" y="2133601"/>
            <a:ext cx="8229600" cy="4525963"/>
          </a:xfrm>
        </p:spPr>
        <p:txBody>
          <a:bodyPr>
            <a:normAutofit/>
          </a:bodyPr>
          <a:lstStyle/>
          <a:p>
            <a:pPr>
              <a:lnSpc>
                <a:spcPct val="90000"/>
              </a:lnSpc>
              <a:buFontTx/>
              <a:buNone/>
            </a:pPr>
            <a:r>
              <a:rPr lang="en-US" altLang="en-US" dirty="0"/>
              <a:t>	Tony Stark comes to the pharmacy on Friday night at 11:00 pm, just as the pharmacist is about to lock up.  Tony needs a refill for his blood pressure medication.  Unfortunately, there are no refills left on the prescription.  The pharmacist knows the doctor is not available this evening or this weekend to authorize the refill.  </a:t>
            </a:r>
          </a:p>
          <a:p>
            <a:pPr>
              <a:lnSpc>
                <a:spcPct val="90000"/>
              </a:lnSpc>
            </a:pPr>
            <a:r>
              <a:rPr lang="en-US" altLang="en-US" dirty="0">
                <a:solidFill>
                  <a:schemeClr val="tx2"/>
                </a:solidFill>
              </a:rPr>
              <a:t>What should the pharmacist do?</a:t>
            </a:r>
          </a:p>
          <a:p>
            <a:pPr>
              <a:lnSpc>
                <a:spcPct val="90000"/>
              </a:lnSpc>
            </a:pPr>
            <a:r>
              <a:rPr lang="en-US" altLang="en-US" dirty="0">
                <a:solidFill>
                  <a:schemeClr val="tx2"/>
                </a:solidFill>
              </a:rPr>
              <a:t>How many tablets can she dispense?</a:t>
            </a:r>
          </a:p>
          <a:p>
            <a:pPr>
              <a:lnSpc>
                <a:spcPct val="90000"/>
              </a:lnSpc>
            </a:pPr>
            <a:r>
              <a:rPr lang="en-US" altLang="en-US" dirty="0">
                <a:solidFill>
                  <a:schemeClr val="tx2"/>
                </a:solidFill>
              </a:rPr>
              <a:t>How long does she have to contact the prescriber?</a:t>
            </a:r>
          </a:p>
        </p:txBody>
      </p:sp>
    </p:spTree>
    <p:extLst>
      <p:ext uri="{BB962C8B-B14F-4D97-AF65-F5344CB8AC3E}">
        <p14:creationId xmlns:p14="http://schemas.microsoft.com/office/powerpoint/2010/main" val="9677451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057400" y="228600"/>
            <a:ext cx="7772400" cy="1143000"/>
          </a:xfrm>
        </p:spPr>
        <p:txBody>
          <a:bodyPr>
            <a:normAutofit/>
          </a:bodyPr>
          <a:lstStyle/>
          <a:p>
            <a:r>
              <a:rPr lang="en-US" altLang="en-US" dirty="0"/>
              <a:t>Emergency Prescription Refills</a:t>
            </a:r>
            <a:br>
              <a:rPr lang="en-US" altLang="en-US" dirty="0"/>
            </a:br>
            <a:r>
              <a:rPr lang="en-US" altLang="en-US" sz="2000" dirty="0"/>
              <a:t>Fla. Stat. §465.0275</a:t>
            </a:r>
            <a:endParaRPr lang="en-US" altLang="en-US" dirty="0"/>
          </a:p>
        </p:txBody>
      </p:sp>
      <p:sp>
        <p:nvSpPr>
          <p:cNvPr id="70659" name="Rectangle 3"/>
          <p:cNvSpPr>
            <a:spLocks noGrp="1" noChangeArrowheads="1"/>
          </p:cNvSpPr>
          <p:nvPr>
            <p:ph type="body" idx="1"/>
          </p:nvPr>
        </p:nvSpPr>
        <p:spPr>
          <a:xfrm>
            <a:off x="1752600" y="1524000"/>
            <a:ext cx="8686800" cy="4953000"/>
          </a:xfrm>
        </p:spPr>
        <p:txBody>
          <a:bodyPr>
            <a:normAutofit lnSpcReduction="10000"/>
          </a:bodyPr>
          <a:lstStyle/>
          <a:p>
            <a:r>
              <a:rPr lang="en-US" altLang="en-US" sz="2400" dirty="0"/>
              <a:t>Pharmacist may dispense:</a:t>
            </a:r>
          </a:p>
          <a:p>
            <a:pPr lvl="1"/>
            <a:r>
              <a:rPr lang="en-US" altLang="en-US" sz="2000" dirty="0"/>
              <a:t>a one-time 72 hour supply of a refill if the pharmacist is readily unable to obtain a refill authorization</a:t>
            </a:r>
          </a:p>
          <a:p>
            <a:pPr lvl="1"/>
            <a:r>
              <a:rPr lang="en-US" altLang="en-US" sz="2000" dirty="0"/>
              <a:t>a one-time emergency refill of one vial of insulin to treat diabetes mellitus</a:t>
            </a:r>
          </a:p>
          <a:p>
            <a:r>
              <a:rPr lang="en-US" altLang="en-US" sz="2500" dirty="0"/>
              <a:t>May dispense up to a 30 day supply for counties or areas included in a State of Emergency authorized by Governor</a:t>
            </a:r>
          </a:p>
          <a:p>
            <a:pPr lvl="1"/>
            <a:r>
              <a:rPr lang="en-US" altLang="en-US" sz="2000" dirty="0"/>
              <a:t>May do this if:</a:t>
            </a:r>
          </a:p>
          <a:p>
            <a:pPr lvl="2"/>
            <a:r>
              <a:rPr lang="en-US" altLang="en-US" sz="1600" dirty="0"/>
              <a:t>The prescription is not for Schedule II drug</a:t>
            </a:r>
          </a:p>
          <a:p>
            <a:pPr lvl="2"/>
            <a:r>
              <a:rPr lang="en-US" altLang="en-US" sz="1600" dirty="0"/>
              <a:t>The medication is essential to the maintenance of life or to the continuation of therapy in a chronic condition</a:t>
            </a:r>
          </a:p>
          <a:p>
            <a:pPr lvl="2"/>
            <a:r>
              <a:rPr lang="en-US" altLang="en-US" sz="1600" dirty="0"/>
              <a:t>In the pharmacist's professional judgment, the interruption of therapy might reasonably produce undesirable health consequences or may cause physical or mental discomfort</a:t>
            </a:r>
          </a:p>
          <a:p>
            <a:pPr lvl="2"/>
            <a:r>
              <a:rPr lang="en-US" altLang="en-US" sz="1600" dirty="0"/>
              <a:t>Pharmacist must create a written order containing all required prescription information and sign the order</a:t>
            </a:r>
          </a:p>
          <a:p>
            <a:pPr lvl="2"/>
            <a:r>
              <a:rPr lang="en-US" altLang="en-US" sz="1600" dirty="0"/>
              <a:t>Must contact and notify the prescriber of the emergency dispensing within a reasonable time after the dispensing</a:t>
            </a:r>
          </a:p>
          <a:p>
            <a:pPr lvl="2"/>
            <a:r>
              <a:rPr lang="en-US" altLang="en-US" sz="1600" dirty="0"/>
              <a:t>May NOT give emergency prescription refills for Schedule II controlled substances</a:t>
            </a:r>
          </a:p>
        </p:txBody>
      </p:sp>
    </p:spTree>
    <p:extLst>
      <p:ext uri="{BB962C8B-B14F-4D97-AF65-F5344CB8AC3E}">
        <p14:creationId xmlns:p14="http://schemas.microsoft.com/office/powerpoint/2010/main" val="36068382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09800" y="0"/>
            <a:ext cx="7772400" cy="1143000"/>
          </a:xfrm>
        </p:spPr>
        <p:txBody>
          <a:bodyPr/>
          <a:lstStyle/>
          <a:p>
            <a:r>
              <a:rPr lang="en-US" altLang="en-US" dirty="0"/>
              <a:t>Case Study </a:t>
            </a:r>
          </a:p>
        </p:txBody>
      </p:sp>
      <p:sp>
        <p:nvSpPr>
          <p:cNvPr id="71683" name="Rectangle 3"/>
          <p:cNvSpPr>
            <a:spLocks noGrp="1" noChangeArrowheads="1"/>
          </p:cNvSpPr>
          <p:nvPr>
            <p:ph type="body" idx="1"/>
          </p:nvPr>
        </p:nvSpPr>
        <p:spPr>
          <a:xfrm>
            <a:off x="2133600" y="1066800"/>
            <a:ext cx="7924800" cy="4572000"/>
          </a:xfrm>
        </p:spPr>
        <p:txBody>
          <a:bodyPr/>
          <a:lstStyle/>
          <a:p>
            <a:pPr>
              <a:lnSpc>
                <a:spcPct val="90000"/>
              </a:lnSpc>
              <a:buFontTx/>
              <a:buNone/>
            </a:pPr>
            <a:r>
              <a:rPr lang="en-US" altLang="en-US" dirty="0"/>
              <a:t>FL licensed physician Walter White moves his Blue Sky medical clinic across the street from </a:t>
            </a:r>
            <a:r>
              <a:rPr lang="en-US" altLang="en-US" dirty="0" err="1"/>
              <a:t>PowerPuff</a:t>
            </a:r>
            <a:r>
              <a:rPr lang="en-US" altLang="en-US" dirty="0"/>
              <a:t> Pharmacy and builds an exact replica of the pharmacy inside in order to dispense medications to his patients.</a:t>
            </a:r>
          </a:p>
          <a:p>
            <a:pPr>
              <a:lnSpc>
                <a:spcPct val="90000"/>
              </a:lnSpc>
            </a:pPr>
            <a:r>
              <a:rPr lang="en-US" altLang="en-US" dirty="0">
                <a:solidFill>
                  <a:schemeClr val="tx2"/>
                </a:solidFill>
              </a:rPr>
              <a:t>Can the physician do this? </a:t>
            </a:r>
          </a:p>
          <a:p>
            <a:pPr>
              <a:lnSpc>
                <a:spcPct val="90000"/>
              </a:lnSpc>
            </a:pPr>
            <a:r>
              <a:rPr lang="en-US" altLang="en-US" dirty="0">
                <a:solidFill>
                  <a:schemeClr val="tx2"/>
                </a:solidFill>
              </a:rPr>
              <a:t>Can a physician prescribe and dispense controlled substances? </a:t>
            </a:r>
          </a:p>
          <a:p>
            <a:pPr>
              <a:lnSpc>
                <a:spcPct val="90000"/>
              </a:lnSpc>
            </a:pPr>
            <a:r>
              <a:rPr lang="en-US" altLang="en-US" dirty="0">
                <a:solidFill>
                  <a:schemeClr val="tx2"/>
                </a:solidFill>
              </a:rPr>
              <a:t>Can he prescribe and dispense </a:t>
            </a:r>
            <a:r>
              <a:rPr lang="en-US" altLang="en-US" dirty="0" err="1">
                <a:solidFill>
                  <a:schemeClr val="tx2"/>
                </a:solidFill>
              </a:rPr>
              <a:t>noncontrolled</a:t>
            </a:r>
            <a:r>
              <a:rPr lang="en-US" altLang="en-US" dirty="0">
                <a:solidFill>
                  <a:schemeClr val="tx2"/>
                </a:solidFill>
              </a:rPr>
              <a:t> drugs?</a:t>
            </a:r>
          </a:p>
        </p:txBody>
      </p:sp>
    </p:spTree>
    <p:extLst>
      <p:ext uri="{BB962C8B-B14F-4D97-AF65-F5344CB8AC3E}">
        <p14:creationId xmlns:p14="http://schemas.microsoft.com/office/powerpoint/2010/main" val="37023799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981200" y="304800"/>
            <a:ext cx="8382000" cy="1143000"/>
          </a:xfrm>
        </p:spPr>
        <p:txBody>
          <a:bodyPr>
            <a:normAutofit/>
          </a:bodyPr>
          <a:lstStyle/>
          <a:p>
            <a:r>
              <a:rPr lang="en-US" altLang="en-US" sz="2400" dirty="0">
                <a:latin typeface="+mn-lt"/>
              </a:rPr>
              <a:t>Dispensing Practitioner </a:t>
            </a:r>
            <a:br>
              <a:rPr lang="en-US" altLang="en-US" sz="2400" dirty="0">
                <a:latin typeface="+mn-lt"/>
              </a:rPr>
            </a:br>
            <a:r>
              <a:rPr lang="en-US" altLang="en-US" sz="2400" dirty="0">
                <a:latin typeface="+mn-lt"/>
              </a:rPr>
              <a:t>Fla. Stat. § 465.0276</a:t>
            </a:r>
          </a:p>
        </p:txBody>
      </p:sp>
      <p:sp>
        <p:nvSpPr>
          <p:cNvPr id="73731" name="Content Placeholder 2"/>
          <p:cNvSpPr>
            <a:spLocks noGrp="1"/>
          </p:cNvSpPr>
          <p:nvPr>
            <p:ph idx="1"/>
          </p:nvPr>
        </p:nvSpPr>
        <p:spPr>
          <a:xfrm>
            <a:off x="1752600" y="1447800"/>
            <a:ext cx="8458200" cy="4114800"/>
          </a:xfrm>
        </p:spPr>
        <p:txBody>
          <a:bodyPr>
            <a:normAutofit/>
          </a:bodyPr>
          <a:lstStyle/>
          <a:p>
            <a:r>
              <a:rPr lang="en-US" altLang="en-US" dirty="0"/>
              <a:t>“A person may not dispense medicinal drugs unless licensed as a pharmacist or otherwise authorized under this chapter to do so, except that a practitioner authorized by law to prescribe drugs may dispense such drugs to her or his patients in the regular course of her or his practice in compliance with this section.</a:t>
            </a:r>
          </a:p>
          <a:p>
            <a:r>
              <a:rPr lang="en-US" altLang="en-US" dirty="0"/>
              <a:t>Veterinarians may administer a compounded drug to a patient or dispense a compounded drug to the owner or caretaker</a:t>
            </a:r>
          </a:p>
        </p:txBody>
      </p:sp>
    </p:spTree>
    <p:extLst>
      <p:ext uri="{BB962C8B-B14F-4D97-AF65-F5344CB8AC3E}">
        <p14:creationId xmlns:p14="http://schemas.microsoft.com/office/powerpoint/2010/main" val="283374251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981200" y="228600"/>
            <a:ext cx="8458200" cy="1143000"/>
          </a:xfrm>
        </p:spPr>
        <p:txBody>
          <a:bodyPr>
            <a:normAutofit/>
          </a:bodyPr>
          <a:lstStyle/>
          <a:p>
            <a:r>
              <a:rPr lang="en-US" altLang="en-US" sz="2400" dirty="0">
                <a:latin typeface="+mn-lt"/>
              </a:rPr>
              <a:t>Dispensing Practitioner </a:t>
            </a:r>
            <a:br>
              <a:rPr lang="en-US" altLang="en-US" sz="2400" dirty="0">
                <a:latin typeface="+mn-lt"/>
              </a:rPr>
            </a:br>
            <a:r>
              <a:rPr lang="en-US" altLang="en-US" sz="2400" dirty="0">
                <a:latin typeface="+mn-lt"/>
              </a:rPr>
              <a:t>Fla. Stat. § 465.0276</a:t>
            </a:r>
          </a:p>
        </p:txBody>
      </p:sp>
      <p:sp>
        <p:nvSpPr>
          <p:cNvPr id="72707" name="Content Placeholder 2"/>
          <p:cNvSpPr>
            <a:spLocks noGrp="1"/>
          </p:cNvSpPr>
          <p:nvPr>
            <p:ph idx="1"/>
          </p:nvPr>
        </p:nvSpPr>
        <p:spPr>
          <a:xfrm>
            <a:off x="2133600" y="1371600"/>
            <a:ext cx="7772400" cy="4876800"/>
          </a:xfrm>
        </p:spPr>
        <p:txBody>
          <a:bodyPr>
            <a:normAutofit fontScale="92500" lnSpcReduction="20000"/>
          </a:bodyPr>
          <a:lstStyle/>
          <a:p>
            <a:endParaRPr lang="en-US" altLang="en-US" dirty="0"/>
          </a:p>
          <a:p>
            <a:r>
              <a:rPr lang="en-US" altLang="en-US" dirty="0"/>
              <a:t>Practitioners may not dispense a controlled substance listed in Schedule II or Schedule III</a:t>
            </a:r>
          </a:p>
          <a:p>
            <a:pPr marL="0" indent="0">
              <a:buNone/>
            </a:pPr>
            <a:endParaRPr lang="en-US" altLang="en-US" dirty="0"/>
          </a:p>
          <a:p>
            <a:r>
              <a:rPr lang="en-US" altLang="en-US" dirty="0"/>
              <a:t>Exceptions (situations when a practitioner may dispense CII or CIII):</a:t>
            </a:r>
          </a:p>
          <a:p>
            <a:pPr lvl="1"/>
            <a:r>
              <a:rPr lang="en-US" altLang="en-US" dirty="0"/>
              <a:t>Samples</a:t>
            </a:r>
          </a:p>
          <a:p>
            <a:pPr lvl="1"/>
            <a:r>
              <a:rPr lang="en-US" altLang="en-US" dirty="0"/>
              <a:t>Department of Corrections</a:t>
            </a:r>
          </a:p>
          <a:p>
            <a:pPr lvl="1"/>
            <a:r>
              <a:rPr lang="en-US" altLang="en-US" dirty="0"/>
              <a:t>In Connection with a Surgical Procedure (only 14 day supply)</a:t>
            </a:r>
          </a:p>
          <a:p>
            <a:pPr lvl="1"/>
            <a:r>
              <a:rPr lang="en-US" altLang="en-US" dirty="0"/>
              <a:t>In a Clinical trial</a:t>
            </a:r>
          </a:p>
          <a:p>
            <a:pPr lvl="2"/>
            <a:r>
              <a:rPr lang="en-US" altLang="en-US" dirty="0"/>
              <a:t>Clinical trial, in whole or in part, is state or federally funded or is conducted under an investigational new drug application that is reviewed by the United States Food and Drug Administration</a:t>
            </a:r>
          </a:p>
          <a:p>
            <a:pPr lvl="1"/>
            <a:r>
              <a:rPr lang="en-US" altLang="en-US" dirty="0"/>
              <a:t>Methadone in a methadone clinic</a:t>
            </a:r>
          </a:p>
          <a:p>
            <a:pPr lvl="1"/>
            <a:r>
              <a:rPr lang="en-US" altLang="en-US" dirty="0"/>
              <a:t>Hospice patients</a:t>
            </a:r>
          </a:p>
        </p:txBody>
      </p:sp>
    </p:spTree>
    <p:extLst>
      <p:ext uri="{BB962C8B-B14F-4D97-AF65-F5344CB8AC3E}">
        <p14:creationId xmlns:p14="http://schemas.microsoft.com/office/powerpoint/2010/main" val="16623029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905000" y="0"/>
            <a:ext cx="8458200" cy="1143000"/>
          </a:xfrm>
        </p:spPr>
        <p:txBody>
          <a:bodyPr>
            <a:normAutofit/>
          </a:bodyPr>
          <a:lstStyle/>
          <a:p>
            <a:r>
              <a:rPr lang="en-US" altLang="en-US" sz="2400" dirty="0">
                <a:latin typeface="+mn-lt"/>
              </a:rPr>
              <a:t>Dispensing Practitioner </a:t>
            </a:r>
            <a:br>
              <a:rPr lang="en-US" altLang="en-US" sz="2400" dirty="0">
                <a:latin typeface="+mn-lt"/>
              </a:rPr>
            </a:br>
            <a:r>
              <a:rPr lang="en-US" altLang="en-US" sz="2400" dirty="0">
                <a:latin typeface="+mn-lt"/>
              </a:rPr>
              <a:t>Fla. Stat. § 465.0276</a:t>
            </a:r>
          </a:p>
        </p:txBody>
      </p:sp>
      <p:sp>
        <p:nvSpPr>
          <p:cNvPr id="74755" name="Rectangle 3"/>
          <p:cNvSpPr>
            <a:spLocks noGrp="1" noChangeArrowheads="1"/>
          </p:cNvSpPr>
          <p:nvPr>
            <p:ph type="body" idx="1"/>
          </p:nvPr>
        </p:nvSpPr>
        <p:spPr>
          <a:xfrm>
            <a:off x="1676400" y="990600"/>
            <a:ext cx="8915400" cy="5715000"/>
          </a:xfrm>
        </p:spPr>
        <p:txBody>
          <a:bodyPr>
            <a:normAutofit fontScale="70000" lnSpcReduction="20000"/>
          </a:bodyPr>
          <a:lstStyle/>
          <a:p>
            <a:pPr>
              <a:lnSpc>
                <a:spcPct val="90000"/>
              </a:lnSpc>
            </a:pPr>
            <a:r>
              <a:rPr lang="en-US" altLang="en-US" dirty="0"/>
              <a:t>Must register with his professional licensing board as a dispensing practitioner, pay a fee, comply with all laws and rules applicable to pharmacists and pharmacies</a:t>
            </a:r>
          </a:p>
          <a:p>
            <a:pPr>
              <a:lnSpc>
                <a:spcPct val="90000"/>
              </a:lnSpc>
            </a:pPr>
            <a:r>
              <a:rPr lang="en-US" altLang="en-US" dirty="0"/>
              <a:t>Must give the patient a written prescription and orally or in writing advise the patient that the prescription may be filled in the practitioner's office or at any pharmacy</a:t>
            </a:r>
          </a:p>
          <a:p>
            <a:pPr>
              <a:lnSpc>
                <a:spcPct val="90000"/>
              </a:lnSpc>
            </a:pPr>
            <a:r>
              <a:rPr lang="en-US" altLang="en-US" dirty="0"/>
              <a:t>Practitioner's facility subject to inspection</a:t>
            </a:r>
          </a:p>
          <a:p>
            <a:pPr>
              <a:lnSpc>
                <a:spcPct val="90000"/>
              </a:lnSpc>
            </a:pPr>
            <a:r>
              <a:rPr lang="en-US" altLang="en-US" dirty="0"/>
              <a:t>If practitioner violates requirements of this statute, their license shall be subject to suspension or revocation</a:t>
            </a:r>
          </a:p>
          <a:p>
            <a:pPr>
              <a:lnSpc>
                <a:spcPct val="90000"/>
              </a:lnSpc>
            </a:pPr>
            <a:r>
              <a:rPr lang="en-US" altLang="en-US" dirty="0"/>
              <a:t>A practitioner who dispenses only sample/complimentary packages of prescription medication to their own patients in the regular course of her or his practice, without the payment of fee or remuneration of any kind, whether direct or indirect, and who herself or himself dispenses such drugs is not required to register as a dispensing practitioner</a:t>
            </a:r>
          </a:p>
          <a:p>
            <a:pPr lvl="1">
              <a:lnSpc>
                <a:spcPct val="90000"/>
              </a:lnSpc>
            </a:pPr>
            <a:r>
              <a:rPr lang="en-US" altLang="en-US" dirty="0"/>
              <a:t>When dispensing sample/complimentary packages, the practitioner must dispense such drugs in the manufacturer’s labeled package with the practitioner’s name, patient’s name, and date dispensed, or, if such drugs are not dispensed in the manufacturer’s labeled package, they must be dispensed in a container which bears the following information:</a:t>
            </a:r>
          </a:p>
          <a:p>
            <a:pPr lvl="2">
              <a:lnSpc>
                <a:spcPct val="90000"/>
              </a:lnSpc>
            </a:pPr>
            <a:r>
              <a:rPr lang="en-US" altLang="en-US" dirty="0"/>
              <a:t>Practitioner’s name</a:t>
            </a:r>
          </a:p>
          <a:p>
            <a:pPr lvl="2">
              <a:lnSpc>
                <a:spcPct val="90000"/>
              </a:lnSpc>
            </a:pPr>
            <a:r>
              <a:rPr lang="en-US" altLang="en-US" dirty="0"/>
              <a:t>Patient’s name</a:t>
            </a:r>
          </a:p>
          <a:p>
            <a:pPr lvl="2">
              <a:lnSpc>
                <a:spcPct val="90000"/>
              </a:lnSpc>
            </a:pPr>
            <a:r>
              <a:rPr lang="en-US" altLang="en-US" dirty="0"/>
              <a:t>Date dispensed</a:t>
            </a:r>
          </a:p>
          <a:p>
            <a:pPr lvl="2">
              <a:lnSpc>
                <a:spcPct val="90000"/>
              </a:lnSpc>
            </a:pPr>
            <a:r>
              <a:rPr lang="en-US" altLang="en-US" dirty="0"/>
              <a:t>Name and strength of drug</a:t>
            </a:r>
          </a:p>
          <a:p>
            <a:pPr lvl="2">
              <a:lnSpc>
                <a:spcPct val="90000"/>
              </a:lnSpc>
            </a:pPr>
            <a:r>
              <a:rPr lang="en-US" altLang="en-US" dirty="0"/>
              <a:t>Directions for use.</a:t>
            </a:r>
          </a:p>
        </p:txBody>
      </p:sp>
    </p:spTree>
    <p:extLst>
      <p:ext uri="{BB962C8B-B14F-4D97-AF65-F5344CB8AC3E}">
        <p14:creationId xmlns:p14="http://schemas.microsoft.com/office/powerpoint/2010/main" val="16572418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676400" y="457200"/>
            <a:ext cx="8686800" cy="5867400"/>
          </a:xfrm>
        </p:spPr>
        <p:txBody>
          <a:bodyPr>
            <a:normAutofit fontScale="85000" lnSpcReduction="10000"/>
          </a:bodyPr>
          <a:lstStyle/>
          <a:p>
            <a:pPr marL="0" indent="0">
              <a:buNone/>
            </a:pPr>
            <a:r>
              <a:rPr lang="en-US" altLang="en-US" sz="2600" dirty="0"/>
              <a:t>The Girls consider some money making strategies for </a:t>
            </a:r>
            <a:r>
              <a:rPr lang="en-US" altLang="en-US" sz="2600" dirty="0" err="1"/>
              <a:t>Powerpuff</a:t>
            </a:r>
            <a:r>
              <a:rPr lang="en-US" altLang="en-US" sz="2600" dirty="0"/>
              <a:t> pharmacy.</a:t>
            </a:r>
          </a:p>
          <a:p>
            <a:pPr marL="0" indent="0">
              <a:buNone/>
            </a:pPr>
            <a:endParaRPr lang="en-US" altLang="en-US" sz="2600" dirty="0"/>
          </a:p>
          <a:p>
            <a:pPr marL="533400" indent="-533400">
              <a:buFontTx/>
              <a:buAutoNum type="arabicParenR"/>
            </a:pPr>
            <a:r>
              <a:rPr lang="en-US" altLang="en-US" sz="2600" dirty="0"/>
              <a:t>Blossom wants to buy a super fax that can receive 1000 faxes per hour. It automatically faxes back a thank you card with every incoming fax.  </a:t>
            </a:r>
          </a:p>
          <a:p>
            <a:pPr marL="533400" indent="-533400">
              <a:buNone/>
            </a:pPr>
            <a:r>
              <a:rPr lang="en-US" altLang="en-US" sz="2600" dirty="0">
                <a:solidFill>
                  <a:schemeClr val="tx2"/>
                </a:solidFill>
              </a:rPr>
              <a:t>Can </a:t>
            </a:r>
            <a:r>
              <a:rPr lang="en-US" altLang="en-US" sz="2600" dirty="0" err="1">
                <a:solidFill>
                  <a:schemeClr val="tx2"/>
                </a:solidFill>
              </a:rPr>
              <a:t>Powerpuff</a:t>
            </a:r>
            <a:r>
              <a:rPr lang="en-US" altLang="en-US" sz="2600" dirty="0">
                <a:solidFill>
                  <a:schemeClr val="tx2"/>
                </a:solidFill>
              </a:rPr>
              <a:t> Pharmacy receive prescriptions via fax? </a:t>
            </a:r>
          </a:p>
          <a:p>
            <a:pPr marL="533400" indent="-533400">
              <a:buNone/>
            </a:pPr>
            <a:endParaRPr lang="en-US" altLang="en-US" sz="2600" dirty="0">
              <a:solidFill>
                <a:schemeClr val="tx2"/>
              </a:solidFill>
            </a:endParaRPr>
          </a:p>
          <a:p>
            <a:pPr marL="533400" indent="-533400">
              <a:buNone/>
            </a:pPr>
            <a:r>
              <a:rPr lang="en-US" altLang="en-US" sz="2600" dirty="0"/>
              <a:t>2) 	Buttercup is skeptical about the idea of going to Tampa General Hospital and telling each doctor that for each new patient the doctors send to the pharmacy, their names will be entered multiple times into a lottery for a wonderful prize. </a:t>
            </a:r>
          </a:p>
          <a:p>
            <a:pPr marL="533400" indent="-533400">
              <a:buNone/>
            </a:pPr>
            <a:r>
              <a:rPr lang="en-US" altLang="en-US" sz="2600" dirty="0">
                <a:solidFill>
                  <a:schemeClr val="tx2"/>
                </a:solidFill>
              </a:rPr>
              <a:t>Are prescriber inducements legal?</a:t>
            </a:r>
          </a:p>
          <a:p>
            <a:pPr marL="533400" indent="-533400">
              <a:buNone/>
            </a:pPr>
            <a:endParaRPr lang="en-US" altLang="en-US" sz="2600" dirty="0">
              <a:solidFill>
                <a:schemeClr val="tx2"/>
              </a:solidFill>
            </a:endParaRPr>
          </a:p>
          <a:p>
            <a:pPr marL="533400" indent="-533400">
              <a:buNone/>
            </a:pPr>
            <a:r>
              <a:rPr lang="en-US" altLang="en-US" sz="2600" dirty="0"/>
              <a:t>3) 	Bubbles notices no sales tax is charged on prescriptions. A technician asks her if it would be possible to start charging sales tax, but not report it, claiming they didn’t know they were supposed to?</a:t>
            </a:r>
          </a:p>
          <a:p>
            <a:pPr marL="533400" indent="-533400">
              <a:buNone/>
            </a:pPr>
            <a:r>
              <a:rPr lang="en-US" altLang="en-US" sz="2600" dirty="0">
                <a:solidFill>
                  <a:schemeClr val="tx2"/>
                </a:solidFill>
              </a:rPr>
              <a:t>Are prescription drugs taxable?</a:t>
            </a:r>
          </a:p>
        </p:txBody>
      </p:sp>
    </p:spTree>
    <p:extLst>
      <p:ext uri="{BB962C8B-B14F-4D97-AF65-F5344CB8AC3E}">
        <p14:creationId xmlns:p14="http://schemas.microsoft.com/office/powerpoint/2010/main" val="214178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Impaired Practitioner Programs</a:t>
            </a:r>
            <a:br>
              <a:rPr lang="en-US" dirty="0"/>
            </a:br>
            <a:r>
              <a:rPr lang="en-US" dirty="0"/>
              <a:t>456.076</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Definitions</a:t>
            </a:r>
          </a:p>
          <a:p>
            <a:r>
              <a:rPr lang="en-US" dirty="0"/>
              <a:t>“Practitioner” means a person licensed, registered, certified, or regulated by the department including emergency medical technicians and paramedics, acupuncturists, medical doctors, physician assistants, osteopathic physicians, chiropractors, podiatrists, naturopaths, optometrists, nurses, pharmacists, dentists, dental hygienist; dental assistant, anesthesia assistant, licensed midwives, speech pathologists, occupational therapists, nursing home administrators, respiratory therapists, dieticians, athletic trainers, </a:t>
            </a:r>
            <a:r>
              <a:rPr lang="en-US" dirty="0" err="1"/>
              <a:t>orthotists</a:t>
            </a:r>
            <a:r>
              <a:rPr lang="en-US" dirty="0"/>
              <a:t>/</a:t>
            </a:r>
            <a:r>
              <a:rPr lang="en-US" dirty="0" err="1"/>
              <a:t>prosthetists</a:t>
            </a:r>
            <a:r>
              <a:rPr lang="en-US" dirty="0"/>
              <a:t>/</a:t>
            </a:r>
            <a:r>
              <a:rPr lang="en-US" dirty="0" err="1"/>
              <a:t>pedorthists</a:t>
            </a:r>
            <a:r>
              <a:rPr lang="en-US" dirty="0"/>
              <a:t>, electrolysis technicians/</a:t>
            </a:r>
            <a:r>
              <a:rPr lang="en-US" dirty="0" err="1"/>
              <a:t>electrologists</a:t>
            </a:r>
            <a:r>
              <a:rPr lang="en-US" dirty="0"/>
              <a:t>, radiation technicians, massage therapists, clinical laboratory personnel, medical physicists, opticians, audiologists, hearing aid specialists, physical therapists, psychologists, clinical social workers/marriage and family therapist/mental health counselors; or individuals applying for a license, registration, or certification in these professions</a:t>
            </a:r>
          </a:p>
          <a:p>
            <a:pPr lvl="1"/>
            <a:r>
              <a:rPr lang="en-US" dirty="0"/>
              <a:t>PRN (Professionals Resource Network) is the impaired practitioner program for most healthcare professionals in the state; nurses have their own program called IPN (Intervention Project for Nurses). The list of professions helped by PRN as listed on their website: “The scope of professionals included under PRN are: Doctor of Medicine; Doctor of Osteopathy; Dentist; Veterinarian; Podiatrist; Chiropractor; Psychologist; Optometrist; Pharmacist/Pharmacy Technician; Medical Student; Clinical Social Worker; Marriage/Family Therapist; Mental Health Counselor; Physical Therapist; Physician Assistant; Speech and Language Pathologist and Audiologist; Occupational Therapist; Respiratory Therapist; Licensed Midwife; EMT's and Paramedics; </a:t>
            </a:r>
            <a:r>
              <a:rPr lang="en-US" dirty="0" err="1"/>
              <a:t>Orthotist</a:t>
            </a:r>
            <a:r>
              <a:rPr lang="en-US" dirty="0"/>
              <a:t>; </a:t>
            </a:r>
            <a:r>
              <a:rPr lang="en-US" dirty="0" err="1"/>
              <a:t>Prothetist</a:t>
            </a:r>
            <a:r>
              <a:rPr lang="en-US" dirty="0"/>
              <a:t>; Massage Therapist; Optician; Medical Physicist; Acupuncturist; Radiation Technician; Physical Therapy Assistant; Dental Hygienist; Dental Assistant; Anesthesia Assistant; Clinical Laboratory Personnel; Dietician/Nutritionist; Hearing Aid Specialist; Nursing Home Administrator; Athletic Trainer; </a:t>
            </a:r>
            <a:r>
              <a:rPr lang="en-US" dirty="0" err="1"/>
              <a:t>Electrologist</a:t>
            </a:r>
            <a:r>
              <a:rPr lang="en-US" dirty="0"/>
              <a:t>.” </a:t>
            </a:r>
          </a:p>
          <a:p>
            <a:r>
              <a:rPr lang="en-US" dirty="0"/>
              <a:t>“Referral” means a practitioner who has been referred, either as a self-referral or otherwise, or reported to a consultant for impaired practitioner program services, but who is not under a participant contract</a:t>
            </a:r>
          </a:p>
          <a:p>
            <a:r>
              <a:rPr lang="en-US" dirty="0"/>
              <a:t>“Treatment program” means a department-approved or consultant-approved residential, intensive outpatient, partial hospitalization, or other program through which an impaired practitioner is treated based on the impaired practitioner’s diagnosis and the treatment plan approved by the consultant</a:t>
            </a:r>
          </a:p>
          <a:p>
            <a:r>
              <a:rPr lang="en-US" dirty="0"/>
              <a:t>“Treatment provider” means a department-approved or consultant-approved residential state-licensed or nationally certified individual who provides treatment to an impaired practitioner based on the practitioner’s individual diagnosis and a treatment plan approved by the consultant</a:t>
            </a:r>
          </a:p>
        </p:txBody>
      </p:sp>
    </p:spTree>
    <p:extLst>
      <p:ext uri="{BB962C8B-B14F-4D97-AF65-F5344CB8AC3E}">
        <p14:creationId xmlns:p14="http://schemas.microsoft.com/office/powerpoint/2010/main" val="6929315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057400" y="381000"/>
            <a:ext cx="7772400" cy="1143000"/>
          </a:xfrm>
        </p:spPr>
        <p:txBody>
          <a:bodyPr/>
          <a:lstStyle/>
          <a:p>
            <a:r>
              <a:rPr lang="en-US" altLang="en-US"/>
              <a:t>Faxes, Rebates, Sales Tax</a:t>
            </a:r>
          </a:p>
        </p:txBody>
      </p:sp>
      <p:sp>
        <p:nvSpPr>
          <p:cNvPr id="76803" name="Rectangle 3"/>
          <p:cNvSpPr>
            <a:spLocks noGrp="1" noChangeArrowheads="1"/>
          </p:cNvSpPr>
          <p:nvPr>
            <p:ph type="body" idx="1"/>
          </p:nvPr>
        </p:nvSpPr>
        <p:spPr>
          <a:xfrm>
            <a:off x="1981200" y="1447800"/>
            <a:ext cx="8305800" cy="4876800"/>
          </a:xfrm>
        </p:spPr>
        <p:txBody>
          <a:bodyPr>
            <a:normAutofit fontScale="85000" lnSpcReduction="20000"/>
          </a:bodyPr>
          <a:lstStyle/>
          <a:p>
            <a:r>
              <a:rPr lang="en-US" altLang="en-US" dirty="0"/>
              <a:t>Facsimile of Prescription </a:t>
            </a:r>
            <a:r>
              <a:rPr lang="en-US" altLang="en-US" sz="2400" dirty="0"/>
              <a:t>Fla. Stat. § 465.035</a:t>
            </a:r>
          </a:p>
          <a:p>
            <a:pPr lvl="1"/>
            <a:r>
              <a:rPr lang="en-US" altLang="en-US" dirty="0"/>
              <a:t>Prescribers can fax prescriptions (controlled and </a:t>
            </a:r>
            <a:r>
              <a:rPr lang="en-US" altLang="en-US" dirty="0" err="1"/>
              <a:t>noncontrolled</a:t>
            </a:r>
            <a:r>
              <a:rPr lang="en-US" altLang="en-US" dirty="0"/>
              <a:t> substances)</a:t>
            </a:r>
          </a:p>
          <a:p>
            <a:pPr lvl="2"/>
            <a:r>
              <a:rPr lang="en-US" altLang="en-US" dirty="0"/>
              <a:t>Schedule II prescriptions may be dispensed by fax pursuant to what is allowed under 21 CFR 1306.11 – will cover details on this later</a:t>
            </a:r>
          </a:p>
          <a:p>
            <a:pPr lvl="1"/>
            <a:r>
              <a:rPr lang="en-US" altLang="en-US" dirty="0"/>
              <a:t>If someone other than the prescriber faxes you the prescription (like the patient), the faxed prescription must be accompanied by the original (pharmacist must have received the original prescription) before the medication is dispensed</a:t>
            </a:r>
          </a:p>
          <a:p>
            <a:pPr lvl="2"/>
            <a:r>
              <a:rPr lang="en-US" altLang="en-US" dirty="0"/>
              <a:t>Patient/other individual picking up prescription must sign a log including name and address of individual picking up and patient</a:t>
            </a:r>
          </a:p>
          <a:p>
            <a:r>
              <a:rPr lang="en-US" altLang="en-US" dirty="0"/>
              <a:t>Rebates prohibited </a:t>
            </a:r>
            <a:r>
              <a:rPr lang="en-US" altLang="en-US" sz="2400" dirty="0"/>
              <a:t>Fla. Stat. § 465.185</a:t>
            </a:r>
          </a:p>
          <a:p>
            <a:pPr lvl="1"/>
            <a:r>
              <a:rPr lang="en-US" altLang="en-US" dirty="0"/>
              <a:t>Unlawful for any person to pay or receive any rebate, commission, bonus, kickback, or split-fee arrangement in any form whatsoever with any physician, agency, surgeon, organization, or person either directly or indirectly for the referral of patients to their pharmacy</a:t>
            </a:r>
          </a:p>
          <a:p>
            <a:pPr lvl="2"/>
            <a:r>
              <a:rPr lang="en-US" altLang="en-US" sz="1600" dirty="0"/>
              <a:t>Penalty for violation may include fine not to exceed $1000 and/or disciplinary action by agency</a:t>
            </a:r>
          </a:p>
          <a:p>
            <a:r>
              <a:rPr lang="en-US" altLang="en-US" dirty="0"/>
              <a:t>Exemption from sales tax </a:t>
            </a:r>
            <a:r>
              <a:rPr lang="en-US" altLang="en-US" sz="2400" dirty="0"/>
              <a:t>Fla. Stat. § 465.187</a:t>
            </a:r>
          </a:p>
          <a:p>
            <a:pPr lvl="1"/>
            <a:r>
              <a:rPr lang="en-US" altLang="en-US" dirty="0"/>
              <a:t>Prescription drugs are exempt from sales tax</a:t>
            </a:r>
          </a:p>
        </p:txBody>
      </p:sp>
    </p:spTree>
    <p:extLst>
      <p:ext uri="{BB962C8B-B14F-4D97-AF65-F5344CB8AC3E}">
        <p14:creationId xmlns:p14="http://schemas.microsoft.com/office/powerpoint/2010/main" val="23478658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Electronic Prescribing</a:t>
            </a:r>
            <a:br>
              <a:rPr lang="en-US" dirty="0"/>
            </a:br>
            <a:r>
              <a:rPr lang="en-US" sz="3100" dirty="0"/>
              <a:t>§408.0611</a:t>
            </a:r>
          </a:p>
        </p:txBody>
      </p:sp>
      <p:sp>
        <p:nvSpPr>
          <p:cNvPr id="3" name="Content Placeholder 2"/>
          <p:cNvSpPr>
            <a:spLocks noGrp="1"/>
          </p:cNvSpPr>
          <p:nvPr>
            <p:ph idx="1"/>
          </p:nvPr>
        </p:nvSpPr>
        <p:spPr/>
        <p:txBody>
          <a:bodyPr>
            <a:normAutofit fontScale="70000" lnSpcReduction="20000"/>
          </a:bodyPr>
          <a:lstStyle/>
          <a:p>
            <a:r>
              <a:rPr lang="en-US" dirty="0"/>
              <a:t>It is the intent of the Legislature to promote the implementation of electronic prescribing by health care practitioners, health care facilities, and pharmacies in order to prevent prescription drug abuse, improve patient safety, and reduce unnecessary prescriptions. </a:t>
            </a:r>
          </a:p>
          <a:p>
            <a:r>
              <a:rPr lang="en-US" dirty="0"/>
              <a:t>“Electronic prescribing” is at a minimum, the electronic review of the patient’s medication history, the electronic generation of the patient’s prescription, and the electronic transmission of the patient’s prescription to a pharmacy</a:t>
            </a:r>
          </a:p>
          <a:p>
            <a:pPr marL="0" indent="0">
              <a:buNone/>
            </a:pPr>
            <a:endParaRPr lang="en-US" dirty="0"/>
          </a:p>
          <a:p>
            <a:pPr marL="0" indent="0">
              <a:buNone/>
            </a:pPr>
            <a:r>
              <a:rPr lang="en-US" dirty="0"/>
              <a:t>Side Note: </a:t>
            </a:r>
          </a:p>
          <a:p>
            <a:pPr marL="0" indent="0">
              <a:buNone/>
            </a:pPr>
            <a:r>
              <a:rPr lang="en-US" dirty="0"/>
              <a:t>*When we get to federal law, we will go into this more, but it is permissible to fill electronic prescriptions for all non controlled drugs and for CII through CV controlled substances. Electronic prescriptions are transmitted directly to the pharmacy from the prescriber via computer; this is different from a fax that prints out at the pharmacy which is a facsimile prescription.</a:t>
            </a:r>
          </a:p>
          <a:p>
            <a:pPr marL="0" indent="0">
              <a:buNone/>
            </a:pPr>
            <a:r>
              <a:rPr lang="en-US" dirty="0"/>
              <a:t>If pharmacists receive a written prescription that indicates it was already transmitted electronically to the pharmacy, they must make sure the electronic one was filled and mark the written one as “void.”</a:t>
            </a:r>
          </a:p>
          <a:p>
            <a:pPr marL="0" indent="0">
              <a:buNone/>
            </a:pPr>
            <a:endParaRPr lang="en-US" dirty="0"/>
          </a:p>
        </p:txBody>
      </p:sp>
    </p:spTree>
    <p:extLst>
      <p:ext uri="{BB962C8B-B14F-4D97-AF65-F5344CB8AC3E}">
        <p14:creationId xmlns:p14="http://schemas.microsoft.com/office/powerpoint/2010/main" val="9626224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133600" y="0"/>
            <a:ext cx="7772400" cy="1143000"/>
          </a:xfrm>
        </p:spPr>
        <p:txBody>
          <a:bodyPr/>
          <a:lstStyle/>
          <a:p>
            <a:r>
              <a:rPr lang="en-US" altLang="en-US" dirty="0"/>
              <a:t>Case Study</a:t>
            </a:r>
          </a:p>
        </p:txBody>
      </p:sp>
      <p:sp>
        <p:nvSpPr>
          <p:cNvPr id="77827" name="Rectangle 3"/>
          <p:cNvSpPr>
            <a:spLocks noGrp="1" noChangeArrowheads="1"/>
          </p:cNvSpPr>
          <p:nvPr>
            <p:ph type="body" idx="1"/>
          </p:nvPr>
        </p:nvSpPr>
        <p:spPr>
          <a:xfrm>
            <a:off x="2133600" y="1295400"/>
            <a:ext cx="7772400" cy="4724400"/>
          </a:xfrm>
        </p:spPr>
        <p:txBody>
          <a:bodyPr>
            <a:normAutofit lnSpcReduction="10000"/>
          </a:bodyPr>
          <a:lstStyle/>
          <a:p>
            <a:pPr marL="0" indent="0">
              <a:buNone/>
            </a:pPr>
            <a:r>
              <a:rPr lang="en-US" altLang="en-US" dirty="0"/>
              <a:t>A patient asks the pharmacist if she will write a prescription for a topical medication that the Publix pharmacist always writes for her. The patient also asks if pharmacists are able to give flu shots.</a:t>
            </a:r>
          </a:p>
          <a:p>
            <a:pPr marL="0" indent="0">
              <a:buNone/>
            </a:pPr>
            <a:r>
              <a:rPr lang="en-US" altLang="en-US" dirty="0"/>
              <a:t> </a:t>
            </a:r>
            <a:endParaRPr lang="en-US" altLang="en-US" dirty="0">
              <a:solidFill>
                <a:schemeClr val="tx2"/>
              </a:solidFill>
            </a:endParaRPr>
          </a:p>
          <a:p>
            <a:pPr>
              <a:lnSpc>
                <a:spcPct val="90000"/>
              </a:lnSpc>
            </a:pPr>
            <a:r>
              <a:rPr lang="en-US" altLang="en-US" dirty="0">
                <a:solidFill>
                  <a:schemeClr val="tx2"/>
                </a:solidFill>
              </a:rPr>
              <a:t>Does FL have a pharmacist only class of drugs that pharmacists can prescribe from?</a:t>
            </a:r>
          </a:p>
          <a:p>
            <a:pPr>
              <a:lnSpc>
                <a:spcPct val="90000"/>
              </a:lnSpc>
            </a:pPr>
            <a:r>
              <a:rPr lang="en-US" altLang="en-US" dirty="0">
                <a:solidFill>
                  <a:schemeClr val="tx2"/>
                </a:solidFill>
              </a:rPr>
              <a:t>Who establishes the pharmacist only class of drugs formulary?</a:t>
            </a:r>
          </a:p>
          <a:p>
            <a:pPr>
              <a:lnSpc>
                <a:spcPct val="90000"/>
              </a:lnSpc>
            </a:pPr>
            <a:r>
              <a:rPr lang="en-US" altLang="en-US" dirty="0">
                <a:solidFill>
                  <a:schemeClr val="tx2"/>
                </a:solidFill>
              </a:rPr>
              <a:t>What is in the FL statutes regarding pharmacist administration of immunizations to their patients?</a:t>
            </a:r>
          </a:p>
        </p:txBody>
      </p:sp>
    </p:spTree>
    <p:extLst>
      <p:ext uri="{BB962C8B-B14F-4D97-AF65-F5344CB8AC3E}">
        <p14:creationId xmlns:p14="http://schemas.microsoft.com/office/powerpoint/2010/main" val="14849265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a:t>Pharmacist Formulary </a:t>
            </a:r>
            <a:br>
              <a:rPr lang="en-US" altLang="en-US" dirty="0"/>
            </a:br>
            <a:r>
              <a:rPr lang="en-US" altLang="en-US" sz="2400" dirty="0"/>
              <a:t>Fla. Stat. § 465.186</a:t>
            </a:r>
          </a:p>
        </p:txBody>
      </p:sp>
      <p:sp>
        <p:nvSpPr>
          <p:cNvPr id="78851" name="Rectangle 3"/>
          <p:cNvSpPr>
            <a:spLocks noGrp="1" noChangeArrowheads="1"/>
          </p:cNvSpPr>
          <p:nvPr>
            <p:ph type="body" idx="1"/>
          </p:nvPr>
        </p:nvSpPr>
        <p:spPr>
          <a:xfrm>
            <a:off x="1981200" y="1905001"/>
            <a:ext cx="8229600" cy="4221163"/>
          </a:xfrm>
        </p:spPr>
        <p:txBody>
          <a:bodyPr/>
          <a:lstStyle/>
          <a:p>
            <a:pPr>
              <a:lnSpc>
                <a:spcPct val="90000"/>
              </a:lnSpc>
            </a:pPr>
            <a:r>
              <a:rPr lang="en-US" altLang="en-US" dirty="0"/>
              <a:t>Florida is unique compared to other states in that it provides for a pharmacist only class of drugs</a:t>
            </a:r>
          </a:p>
          <a:p>
            <a:pPr>
              <a:lnSpc>
                <a:spcPct val="90000"/>
              </a:lnSpc>
            </a:pPr>
            <a:r>
              <a:rPr lang="en-US" altLang="en-US" dirty="0"/>
              <a:t>Formulary and procedures established by a seven member committee of members representative of the Board of Medicine (2 members), Board of Osteopathic Medicine (1 members), Board of Pharmacy (3 members), and an additional member with health background (1 member)</a:t>
            </a:r>
          </a:p>
        </p:txBody>
      </p:sp>
    </p:spTree>
    <p:extLst>
      <p:ext uri="{BB962C8B-B14F-4D97-AF65-F5344CB8AC3E}">
        <p14:creationId xmlns:p14="http://schemas.microsoft.com/office/powerpoint/2010/main" val="27016854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057400" y="609600"/>
            <a:ext cx="7772400" cy="1143000"/>
          </a:xfrm>
        </p:spPr>
        <p:txBody>
          <a:bodyPr>
            <a:normAutofit fontScale="90000"/>
          </a:bodyPr>
          <a:lstStyle/>
          <a:p>
            <a:r>
              <a:rPr lang="en-US" altLang="en-US" dirty="0"/>
              <a:t>Drugs Allowed to be Considered for Placement on the Formulary</a:t>
            </a:r>
          </a:p>
        </p:txBody>
      </p:sp>
      <p:sp>
        <p:nvSpPr>
          <p:cNvPr id="79875" name="Rectangle 3"/>
          <p:cNvSpPr>
            <a:spLocks noGrp="1" noChangeArrowheads="1"/>
          </p:cNvSpPr>
          <p:nvPr>
            <p:ph type="body" idx="1"/>
          </p:nvPr>
        </p:nvSpPr>
        <p:spPr>
          <a:xfrm>
            <a:off x="2057400" y="1981200"/>
            <a:ext cx="7772400" cy="4114800"/>
          </a:xfrm>
        </p:spPr>
        <p:txBody>
          <a:bodyPr>
            <a:normAutofit fontScale="85000" lnSpcReduction="20000"/>
          </a:bodyPr>
          <a:lstStyle/>
          <a:p>
            <a:r>
              <a:rPr lang="en-US" dirty="0"/>
              <a:t>Any medicinal drug of single or multiple active ingredients in any strengths when such active ingredients have been approved individually or in combination for over-the-counter sale by the United States Food and Drug Administration.</a:t>
            </a:r>
            <a:endParaRPr lang="en-US" altLang="en-US" dirty="0"/>
          </a:p>
          <a:p>
            <a:r>
              <a:rPr lang="en-US" altLang="en-US" dirty="0"/>
              <a:t>Any drug recommended by the FDA Advisory Panel for transfer to over-the-counter sale</a:t>
            </a:r>
          </a:p>
          <a:p>
            <a:r>
              <a:rPr lang="en-US" altLang="en-US" dirty="0"/>
              <a:t>Any antihistamine or decongestant alone or in combination </a:t>
            </a:r>
          </a:p>
          <a:p>
            <a:r>
              <a:rPr lang="en-US" altLang="en-US" dirty="0"/>
              <a:t>Medications containing fluoride in any strength </a:t>
            </a:r>
          </a:p>
          <a:p>
            <a:r>
              <a:rPr lang="en-US" altLang="en-US" dirty="0"/>
              <a:t>Medications containing </a:t>
            </a:r>
            <a:r>
              <a:rPr lang="en-US" altLang="en-US" dirty="0" err="1"/>
              <a:t>lindane</a:t>
            </a:r>
            <a:r>
              <a:rPr lang="en-US" altLang="en-US" dirty="0"/>
              <a:t> in any strength</a:t>
            </a:r>
          </a:p>
          <a:p>
            <a:r>
              <a:rPr lang="en-US" altLang="en-US" dirty="0"/>
              <a:t>Topical anti-</a:t>
            </a:r>
            <a:r>
              <a:rPr lang="en-US" altLang="en-US" dirty="0" err="1"/>
              <a:t>infectives</a:t>
            </a:r>
            <a:r>
              <a:rPr lang="en-US" altLang="en-US" dirty="0"/>
              <a:t> excluding eye and ear</a:t>
            </a:r>
          </a:p>
          <a:p>
            <a:r>
              <a:rPr lang="en-US" sz="2400" dirty="0"/>
              <a:t>Any over-the-counter proprietary drug under federal law that has been approved for reimbursement by the Florida Medicaid Program</a:t>
            </a:r>
            <a:endParaRPr lang="en-US" altLang="en-US" dirty="0"/>
          </a:p>
          <a:p>
            <a:endParaRPr lang="en-US" altLang="en-US" dirty="0"/>
          </a:p>
        </p:txBody>
      </p:sp>
    </p:spTree>
    <p:extLst>
      <p:ext uri="{BB962C8B-B14F-4D97-AF65-F5344CB8AC3E}">
        <p14:creationId xmlns:p14="http://schemas.microsoft.com/office/powerpoint/2010/main" val="35565431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133600" y="228600"/>
            <a:ext cx="8153400" cy="1143000"/>
          </a:xfrm>
        </p:spPr>
        <p:txBody>
          <a:bodyPr>
            <a:normAutofit fontScale="90000"/>
          </a:bodyPr>
          <a:lstStyle/>
          <a:p>
            <a:r>
              <a:rPr lang="en-US" altLang="en-US" dirty="0"/>
              <a:t>Dispensing Requirements for Drugs on Pharmacist Formulary</a:t>
            </a:r>
            <a:endParaRPr lang="en-US" altLang="en-US" sz="2400" dirty="0"/>
          </a:p>
        </p:txBody>
      </p:sp>
      <p:sp>
        <p:nvSpPr>
          <p:cNvPr id="80899" name="Rectangle 3"/>
          <p:cNvSpPr>
            <a:spLocks noGrp="1" noChangeArrowheads="1"/>
          </p:cNvSpPr>
          <p:nvPr>
            <p:ph type="body" idx="1"/>
          </p:nvPr>
        </p:nvSpPr>
        <p:spPr>
          <a:xfrm>
            <a:off x="1752600" y="1371600"/>
            <a:ext cx="8915400" cy="5486400"/>
          </a:xfrm>
        </p:spPr>
        <p:txBody>
          <a:bodyPr/>
          <a:lstStyle/>
          <a:p>
            <a:pPr>
              <a:lnSpc>
                <a:spcPct val="90000"/>
              </a:lnSpc>
              <a:buFontTx/>
              <a:buNone/>
            </a:pPr>
            <a:r>
              <a:rPr lang="en-US" altLang="en-US" dirty="0"/>
              <a:t>Affixed to the container containing a medicinal drug dispensed pursuant to this section shall be a label bearing the following information:</a:t>
            </a:r>
          </a:p>
          <a:p>
            <a:pPr lvl="1">
              <a:lnSpc>
                <a:spcPct val="90000"/>
              </a:lnSpc>
              <a:buFontTx/>
              <a:buNone/>
            </a:pPr>
            <a:r>
              <a:rPr lang="en-US" altLang="en-US" dirty="0"/>
              <a:t>(a)  The name of the pharmacist ordering the medication. </a:t>
            </a:r>
          </a:p>
          <a:p>
            <a:pPr lvl="1">
              <a:lnSpc>
                <a:spcPct val="90000"/>
              </a:lnSpc>
              <a:buFontTx/>
              <a:buNone/>
            </a:pPr>
            <a:r>
              <a:rPr lang="en-US" altLang="en-US" dirty="0"/>
              <a:t>(b)  The name and address of the pharmacy from which the medication was dispensed. </a:t>
            </a:r>
          </a:p>
          <a:p>
            <a:pPr lvl="1">
              <a:lnSpc>
                <a:spcPct val="90000"/>
              </a:lnSpc>
              <a:buFontTx/>
              <a:buNone/>
            </a:pPr>
            <a:r>
              <a:rPr lang="en-US" altLang="en-US" dirty="0"/>
              <a:t>(c)  The date of dispensing. </a:t>
            </a:r>
          </a:p>
          <a:p>
            <a:pPr lvl="1">
              <a:lnSpc>
                <a:spcPct val="90000"/>
              </a:lnSpc>
              <a:buFontTx/>
              <a:buNone/>
            </a:pPr>
            <a:r>
              <a:rPr lang="en-US" altLang="en-US" dirty="0"/>
              <a:t>(d)  The order number or other identification adequate to readily identify the order. </a:t>
            </a:r>
          </a:p>
          <a:p>
            <a:pPr lvl="1">
              <a:lnSpc>
                <a:spcPct val="90000"/>
              </a:lnSpc>
              <a:buFontTx/>
              <a:buNone/>
            </a:pPr>
            <a:r>
              <a:rPr lang="en-US" altLang="en-US" dirty="0"/>
              <a:t>(e)  The name of the patient for whom the medicinal drug was ordered. </a:t>
            </a:r>
          </a:p>
          <a:p>
            <a:pPr lvl="1">
              <a:lnSpc>
                <a:spcPct val="90000"/>
              </a:lnSpc>
              <a:buFontTx/>
              <a:buNone/>
            </a:pPr>
            <a:r>
              <a:rPr lang="en-US" altLang="en-US" dirty="0"/>
              <a:t>(f)  The directions for use of the medicinal drug ordered. </a:t>
            </a:r>
          </a:p>
          <a:p>
            <a:pPr lvl="1">
              <a:lnSpc>
                <a:spcPct val="90000"/>
              </a:lnSpc>
              <a:buFontTx/>
              <a:buNone/>
            </a:pPr>
            <a:r>
              <a:rPr lang="en-US" altLang="en-US" dirty="0"/>
              <a:t>(g)  A clear, concise statement that the order may not be refilled. </a:t>
            </a:r>
          </a:p>
        </p:txBody>
      </p:sp>
    </p:spTree>
    <p:extLst>
      <p:ext uri="{BB962C8B-B14F-4D97-AF65-F5344CB8AC3E}">
        <p14:creationId xmlns:p14="http://schemas.microsoft.com/office/powerpoint/2010/main" val="13909819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Pharmacy Benefits Manager Contracts</a:t>
            </a:r>
            <a:br>
              <a:rPr lang="en-US" dirty="0"/>
            </a:br>
            <a:r>
              <a:rPr lang="en-US" dirty="0"/>
              <a:t>465.1862</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“Maximum allowable cost” means the per-unit amount that a pharmacy benefits manager reimburses a pharmacist for a prescription drug, excluding dispensing fees, prior to the application of copayments, coinsurance, and other cost-sharing charges, if any.</a:t>
            </a:r>
          </a:p>
          <a:p>
            <a:r>
              <a:rPr lang="en-US" dirty="0"/>
              <a:t>“Pharmacy benefits manager” means a person or entity doing business in this state which contracts to administer or manage prescription drug benefits on behalf of a health insurance plan</a:t>
            </a:r>
          </a:p>
          <a:p>
            <a:r>
              <a:rPr lang="en-US" dirty="0"/>
              <a:t>Each contract execution or contract renewal between a pharmacy benefits manager and a pharmacy must include requirements that the pharmacy benefits manager:</a:t>
            </a:r>
          </a:p>
          <a:p>
            <a:pPr lvl="1"/>
            <a:r>
              <a:rPr lang="en-US" dirty="0"/>
              <a:t>Update maximum allowable cost pricing information at least every 7 calendar days; and</a:t>
            </a:r>
          </a:p>
          <a:p>
            <a:pPr lvl="1"/>
            <a:r>
              <a:rPr lang="en-US" dirty="0"/>
              <a:t>Maintain a process that will, in a timely manner, eliminate drugs from maximum allowable cost lists or modify drug prices to remain consistent with changes in pricing data used in formulating maximum allowable cost prices and product availability.</a:t>
            </a:r>
          </a:p>
        </p:txBody>
      </p:sp>
    </p:spTree>
    <p:extLst>
      <p:ext uri="{BB962C8B-B14F-4D97-AF65-F5344CB8AC3E}">
        <p14:creationId xmlns:p14="http://schemas.microsoft.com/office/powerpoint/2010/main" val="21600301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752600" y="381000"/>
            <a:ext cx="8686800" cy="533400"/>
          </a:xfrm>
        </p:spPr>
        <p:txBody>
          <a:bodyPr>
            <a:normAutofit fontScale="90000"/>
          </a:bodyPr>
          <a:lstStyle/>
          <a:p>
            <a:r>
              <a:rPr lang="en-US" altLang="en-US" dirty="0"/>
              <a:t>Administrations of Vaccines and Epinephrine </a:t>
            </a:r>
            <a:r>
              <a:rPr lang="en-US" altLang="en-US" dirty="0" err="1"/>
              <a:t>Autoinjection</a:t>
            </a:r>
            <a:br>
              <a:rPr lang="en-US" altLang="en-US" dirty="0"/>
            </a:br>
            <a:r>
              <a:rPr lang="en-US" altLang="en-US" sz="2400" dirty="0"/>
              <a:t>Fla. Stat. § 465.189</a:t>
            </a:r>
          </a:p>
        </p:txBody>
      </p:sp>
      <p:sp>
        <p:nvSpPr>
          <p:cNvPr id="81923" name="Rectangle 3"/>
          <p:cNvSpPr>
            <a:spLocks noGrp="1" noChangeArrowheads="1"/>
          </p:cNvSpPr>
          <p:nvPr>
            <p:ph type="body" idx="1"/>
          </p:nvPr>
        </p:nvSpPr>
        <p:spPr>
          <a:xfrm>
            <a:off x="1981200" y="1981200"/>
            <a:ext cx="8382000" cy="4724400"/>
          </a:xfrm>
        </p:spPr>
        <p:txBody>
          <a:bodyPr>
            <a:normAutofit fontScale="40000" lnSpcReduction="20000"/>
          </a:bodyPr>
          <a:lstStyle/>
          <a:p>
            <a:pPr>
              <a:lnSpc>
                <a:spcPct val="90000"/>
              </a:lnSpc>
            </a:pPr>
            <a:r>
              <a:rPr lang="en-US" altLang="en-US" sz="4300" dirty="0"/>
              <a:t>In accordance with CDC guidelines, a pharmacist or a registered intern under the supervision of a certified pharmacist may administer:</a:t>
            </a:r>
          </a:p>
          <a:p>
            <a:pPr lvl="1">
              <a:lnSpc>
                <a:spcPct val="90000"/>
              </a:lnSpc>
            </a:pPr>
            <a:endParaRPr lang="en-US" altLang="en-US" sz="4300" dirty="0"/>
          </a:p>
          <a:p>
            <a:pPr lvl="1">
              <a:lnSpc>
                <a:spcPct val="90000"/>
              </a:lnSpc>
            </a:pPr>
            <a:r>
              <a:rPr lang="en-US" altLang="en-US" sz="4300" dirty="0"/>
              <a:t>Immunizations or vaccines listed in the Adult Immunization Schedule as of February 1, 2015, by the CDC:  </a:t>
            </a:r>
            <a:r>
              <a:rPr lang="en-US" altLang="en-US" sz="4300" dirty="0">
                <a:hlinkClick r:id="rId2"/>
              </a:rPr>
              <a:t>http://www.cdc.gov/vaccines/schedules/downloads/adult/adult-schedule.pdf</a:t>
            </a:r>
            <a:r>
              <a:rPr lang="en-US" altLang="en-US" sz="4300" dirty="0"/>
              <a:t> </a:t>
            </a:r>
          </a:p>
          <a:p>
            <a:pPr lvl="1">
              <a:lnSpc>
                <a:spcPct val="90000"/>
              </a:lnSpc>
            </a:pPr>
            <a:r>
              <a:rPr lang="en-US" altLang="en-US" sz="4300" dirty="0">
                <a:hlinkClick r:id="rId3"/>
              </a:rPr>
              <a:t>https://www.walgreens.com/images/pdfs/pharmacy/immunization/details/adultimmunizationrecommendations.pdf</a:t>
            </a:r>
            <a:r>
              <a:rPr lang="en-US" altLang="en-US" sz="4300" dirty="0"/>
              <a:t> </a:t>
            </a:r>
          </a:p>
          <a:p>
            <a:pPr lvl="2">
              <a:lnSpc>
                <a:spcPct val="90000"/>
              </a:lnSpc>
            </a:pPr>
            <a:r>
              <a:rPr lang="en-US" altLang="en-US" sz="4300" dirty="0"/>
              <a:t>Additional immunizations or vaccines added to the Adult Immunization Schedule by the CDC will be added to the list by the Board by rule</a:t>
            </a:r>
          </a:p>
          <a:p>
            <a:pPr lvl="2">
              <a:lnSpc>
                <a:spcPct val="90000"/>
              </a:lnSpc>
            </a:pPr>
            <a:endParaRPr lang="en-US" altLang="en-US" sz="4300" dirty="0"/>
          </a:p>
          <a:p>
            <a:pPr lvl="1">
              <a:lnSpc>
                <a:spcPct val="90000"/>
              </a:lnSpc>
            </a:pPr>
            <a:r>
              <a:rPr lang="en-US" altLang="en-US" sz="4300" dirty="0"/>
              <a:t>Immunizations or vaccines recommended by the CDC for international travel as of July 1, 2015. </a:t>
            </a:r>
          </a:p>
          <a:p>
            <a:pPr lvl="2">
              <a:lnSpc>
                <a:spcPct val="90000"/>
              </a:lnSpc>
            </a:pPr>
            <a:r>
              <a:rPr lang="en-US" altLang="en-US" sz="4300" dirty="0"/>
              <a:t>The Board may authorize, by rule, additional immunizations or vaccines added in the future</a:t>
            </a:r>
          </a:p>
          <a:p>
            <a:pPr lvl="2">
              <a:lnSpc>
                <a:spcPct val="90000"/>
              </a:lnSpc>
            </a:pPr>
            <a:r>
              <a:rPr lang="en-US" altLang="en-US" sz="4300" dirty="0">
                <a:hlinkClick r:id="rId4"/>
              </a:rPr>
              <a:t>http://wwwnc.cdc.gov/travel/</a:t>
            </a:r>
            <a:r>
              <a:rPr lang="en-US" altLang="en-US" sz="4300" dirty="0"/>
              <a:t> </a:t>
            </a:r>
          </a:p>
          <a:p>
            <a:pPr lvl="2">
              <a:lnSpc>
                <a:spcPct val="90000"/>
              </a:lnSpc>
            </a:pPr>
            <a:endParaRPr lang="en-US" altLang="en-US" sz="4300" dirty="0"/>
          </a:p>
          <a:p>
            <a:pPr lvl="1">
              <a:lnSpc>
                <a:spcPct val="90000"/>
              </a:lnSpc>
            </a:pPr>
            <a:r>
              <a:rPr lang="en-US" altLang="en-US" sz="4300" dirty="0"/>
              <a:t>Immunizations or vaccines approved by the board in response to a state of emergency declared by the Governor</a:t>
            </a:r>
          </a:p>
          <a:p>
            <a:pPr>
              <a:lnSpc>
                <a:spcPct val="90000"/>
              </a:lnSpc>
            </a:pPr>
            <a:endParaRPr lang="en-US" altLang="en-US" dirty="0"/>
          </a:p>
        </p:txBody>
      </p:sp>
    </p:spTree>
    <p:extLst>
      <p:ext uri="{BB962C8B-B14F-4D97-AF65-F5344CB8AC3E}">
        <p14:creationId xmlns:p14="http://schemas.microsoft.com/office/powerpoint/2010/main" val="11598104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752600" y="381000"/>
            <a:ext cx="8686800" cy="533400"/>
          </a:xfrm>
        </p:spPr>
        <p:txBody>
          <a:bodyPr>
            <a:normAutofit fontScale="90000"/>
          </a:bodyPr>
          <a:lstStyle/>
          <a:p>
            <a:r>
              <a:rPr lang="en-US" altLang="en-US" dirty="0"/>
              <a:t>Administrations of Vaccines and Epinephrine </a:t>
            </a:r>
            <a:r>
              <a:rPr lang="en-US" altLang="en-US" dirty="0" err="1"/>
              <a:t>Autoinjection</a:t>
            </a:r>
            <a:endParaRPr lang="en-US" altLang="en-US" sz="2400" dirty="0"/>
          </a:p>
        </p:txBody>
      </p:sp>
      <p:sp>
        <p:nvSpPr>
          <p:cNvPr id="81923" name="Rectangle 3"/>
          <p:cNvSpPr>
            <a:spLocks noGrp="1" noChangeArrowheads="1"/>
          </p:cNvSpPr>
          <p:nvPr>
            <p:ph type="body" idx="1"/>
          </p:nvPr>
        </p:nvSpPr>
        <p:spPr>
          <a:xfrm>
            <a:off x="1981200" y="1447800"/>
            <a:ext cx="8382000" cy="5257800"/>
          </a:xfrm>
        </p:spPr>
        <p:txBody>
          <a:bodyPr>
            <a:normAutofit fontScale="55000" lnSpcReduction="20000"/>
          </a:bodyPr>
          <a:lstStyle/>
          <a:p>
            <a:pPr marL="457200" lvl="1" indent="0">
              <a:buNone/>
            </a:pPr>
            <a:endParaRPr lang="en-US" altLang="en-US" sz="4300" dirty="0"/>
          </a:p>
          <a:p>
            <a:pPr marL="457200" lvl="1" indent="0">
              <a:buNone/>
            </a:pPr>
            <a:r>
              <a:rPr lang="en-US" altLang="en-US" sz="4300" dirty="0"/>
              <a:t>Adult Immunization Schedule Vaccines:</a:t>
            </a:r>
          </a:p>
          <a:p>
            <a:pPr lvl="1">
              <a:lnSpc>
                <a:spcPct val="90000"/>
              </a:lnSpc>
            </a:pPr>
            <a:r>
              <a:rPr lang="en-US" altLang="en-US" sz="4300" dirty="0"/>
              <a:t>Influenza vaccine</a:t>
            </a:r>
          </a:p>
          <a:p>
            <a:pPr lvl="1">
              <a:lnSpc>
                <a:spcPct val="90000"/>
              </a:lnSpc>
            </a:pPr>
            <a:r>
              <a:rPr lang="en-US" altLang="en-US" sz="4300" dirty="0"/>
              <a:t>Tetanus, </a:t>
            </a:r>
            <a:r>
              <a:rPr lang="en-US" altLang="en-US" sz="4300" dirty="0" err="1"/>
              <a:t>diphteria</a:t>
            </a:r>
            <a:r>
              <a:rPr lang="en-US" altLang="en-US" sz="4300" dirty="0"/>
              <a:t>, pertussis (Td/</a:t>
            </a:r>
            <a:r>
              <a:rPr lang="en-US" altLang="en-US" sz="4300" dirty="0" err="1"/>
              <a:t>Tdap</a:t>
            </a:r>
            <a:r>
              <a:rPr lang="en-US" altLang="en-US" sz="4300" dirty="0"/>
              <a:t>)</a:t>
            </a:r>
          </a:p>
          <a:p>
            <a:pPr lvl="1">
              <a:lnSpc>
                <a:spcPct val="90000"/>
              </a:lnSpc>
            </a:pPr>
            <a:r>
              <a:rPr lang="en-US" altLang="en-US" sz="4300" dirty="0"/>
              <a:t>Varicella (chickenpox)</a:t>
            </a:r>
          </a:p>
          <a:p>
            <a:pPr lvl="1">
              <a:lnSpc>
                <a:spcPct val="90000"/>
              </a:lnSpc>
            </a:pPr>
            <a:r>
              <a:rPr lang="en-US" altLang="en-US" sz="4300" dirty="0"/>
              <a:t>HPV</a:t>
            </a:r>
          </a:p>
          <a:p>
            <a:pPr lvl="1">
              <a:lnSpc>
                <a:spcPct val="90000"/>
              </a:lnSpc>
            </a:pPr>
            <a:r>
              <a:rPr lang="en-US" altLang="en-US" sz="4300" dirty="0"/>
              <a:t>Zoster (shingles)</a:t>
            </a:r>
          </a:p>
          <a:p>
            <a:pPr lvl="1">
              <a:lnSpc>
                <a:spcPct val="90000"/>
              </a:lnSpc>
            </a:pPr>
            <a:r>
              <a:rPr lang="en-US" altLang="en-US" sz="4300" dirty="0"/>
              <a:t>Measles, Mumps, Rubella (MMR)</a:t>
            </a:r>
          </a:p>
          <a:p>
            <a:pPr lvl="1">
              <a:lnSpc>
                <a:spcPct val="90000"/>
              </a:lnSpc>
            </a:pPr>
            <a:r>
              <a:rPr lang="en-US" altLang="en-US" sz="4300" dirty="0"/>
              <a:t>Pneumococcal vaccines (Pneumococcal 13-valent conjugate PCV13; Pneumococcal polysaccharide PPSV23)</a:t>
            </a:r>
          </a:p>
          <a:p>
            <a:pPr lvl="1">
              <a:lnSpc>
                <a:spcPct val="90000"/>
              </a:lnSpc>
            </a:pPr>
            <a:r>
              <a:rPr lang="en-US" altLang="en-US" sz="4300" dirty="0"/>
              <a:t>Meningococcal vaccine</a:t>
            </a:r>
          </a:p>
          <a:p>
            <a:pPr lvl="1">
              <a:lnSpc>
                <a:spcPct val="90000"/>
              </a:lnSpc>
            </a:pPr>
            <a:r>
              <a:rPr lang="en-US" altLang="en-US" sz="4300" dirty="0"/>
              <a:t>Hepatitis A</a:t>
            </a:r>
          </a:p>
          <a:p>
            <a:pPr lvl="1">
              <a:lnSpc>
                <a:spcPct val="90000"/>
              </a:lnSpc>
            </a:pPr>
            <a:r>
              <a:rPr lang="en-US" altLang="en-US" sz="4300" dirty="0"/>
              <a:t>Hepatitis B</a:t>
            </a:r>
          </a:p>
          <a:p>
            <a:pPr marL="457200" lvl="1" indent="0">
              <a:buNone/>
            </a:pPr>
            <a:endParaRPr lang="en-US" altLang="en-US" sz="4300" dirty="0"/>
          </a:p>
          <a:p>
            <a:pPr>
              <a:lnSpc>
                <a:spcPct val="90000"/>
              </a:lnSpc>
            </a:pPr>
            <a:r>
              <a:rPr lang="en-US" altLang="en-US" sz="4300" dirty="0"/>
              <a:t>Pharmacists may also administer epinephrine </a:t>
            </a:r>
            <a:r>
              <a:rPr lang="en-US" altLang="en-US" sz="4300" dirty="0" err="1"/>
              <a:t>autoinjection</a:t>
            </a:r>
            <a:r>
              <a:rPr lang="en-US" altLang="en-US" sz="4300" dirty="0"/>
              <a:t> to address any unforeseen allergic reactions</a:t>
            </a:r>
          </a:p>
          <a:p>
            <a:pPr>
              <a:lnSpc>
                <a:spcPct val="90000"/>
              </a:lnSpc>
            </a:pPr>
            <a:endParaRPr lang="en-US" altLang="en-US" dirty="0"/>
          </a:p>
        </p:txBody>
      </p:sp>
    </p:spTree>
    <p:extLst>
      <p:ext uri="{BB962C8B-B14F-4D97-AF65-F5344CB8AC3E}">
        <p14:creationId xmlns:p14="http://schemas.microsoft.com/office/powerpoint/2010/main" val="11613332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752600" y="381000"/>
            <a:ext cx="8686800" cy="533400"/>
          </a:xfrm>
        </p:spPr>
        <p:txBody>
          <a:bodyPr>
            <a:normAutofit fontScale="90000"/>
          </a:bodyPr>
          <a:lstStyle/>
          <a:p>
            <a:r>
              <a:rPr lang="en-US" altLang="en-US" dirty="0"/>
              <a:t>Administrations of Vaccines and Epinephrine </a:t>
            </a:r>
            <a:r>
              <a:rPr lang="en-US" altLang="en-US" dirty="0" err="1"/>
              <a:t>Autoinjection</a:t>
            </a:r>
            <a:endParaRPr lang="en-US" altLang="en-US" sz="2400" dirty="0"/>
          </a:p>
        </p:txBody>
      </p:sp>
      <p:sp>
        <p:nvSpPr>
          <p:cNvPr id="81923" name="Rectangle 3"/>
          <p:cNvSpPr>
            <a:spLocks noGrp="1" noChangeArrowheads="1"/>
          </p:cNvSpPr>
          <p:nvPr>
            <p:ph type="body" idx="1"/>
          </p:nvPr>
        </p:nvSpPr>
        <p:spPr>
          <a:xfrm>
            <a:off x="1981200" y="1447800"/>
            <a:ext cx="8382000" cy="5257800"/>
          </a:xfrm>
        </p:spPr>
        <p:txBody>
          <a:bodyPr>
            <a:normAutofit fontScale="55000" lnSpcReduction="20000"/>
          </a:bodyPr>
          <a:lstStyle/>
          <a:p>
            <a:pPr marL="457200" lvl="1" indent="0">
              <a:buNone/>
            </a:pPr>
            <a:endParaRPr lang="en-US" altLang="en-US" sz="4300" dirty="0"/>
          </a:p>
          <a:p>
            <a:pPr marL="457200" lvl="1" indent="0">
              <a:buNone/>
            </a:pPr>
            <a:r>
              <a:rPr lang="en-US" altLang="en-US" sz="4300" dirty="0"/>
              <a:t>International Travel Vaccines*:</a:t>
            </a:r>
          </a:p>
          <a:p>
            <a:pPr lvl="1">
              <a:lnSpc>
                <a:spcPct val="90000"/>
              </a:lnSpc>
            </a:pPr>
            <a:r>
              <a:rPr lang="en-US" altLang="en-US" sz="4300" dirty="0"/>
              <a:t>Yellow Fever</a:t>
            </a:r>
          </a:p>
          <a:p>
            <a:pPr lvl="1">
              <a:lnSpc>
                <a:spcPct val="90000"/>
              </a:lnSpc>
            </a:pPr>
            <a:r>
              <a:rPr lang="en-US" altLang="en-US" sz="4300" dirty="0"/>
              <a:t>Meningitis (Meningococcal)</a:t>
            </a:r>
          </a:p>
          <a:p>
            <a:pPr lvl="1">
              <a:lnSpc>
                <a:spcPct val="90000"/>
              </a:lnSpc>
            </a:pPr>
            <a:r>
              <a:rPr lang="en-US" altLang="en-US" sz="4300" dirty="0"/>
              <a:t>Japanese Encephalitis</a:t>
            </a:r>
          </a:p>
          <a:p>
            <a:pPr lvl="1">
              <a:lnSpc>
                <a:spcPct val="90000"/>
              </a:lnSpc>
            </a:pPr>
            <a:r>
              <a:rPr lang="en-US" altLang="en-US" sz="4300" dirty="0"/>
              <a:t>Typhoid</a:t>
            </a:r>
          </a:p>
          <a:p>
            <a:pPr lvl="1">
              <a:lnSpc>
                <a:spcPct val="90000"/>
              </a:lnSpc>
            </a:pPr>
            <a:r>
              <a:rPr lang="en-US" altLang="en-US" sz="4300" dirty="0"/>
              <a:t>Rabies</a:t>
            </a:r>
          </a:p>
          <a:p>
            <a:pPr lvl="1">
              <a:lnSpc>
                <a:spcPct val="90000"/>
              </a:lnSpc>
            </a:pPr>
            <a:r>
              <a:rPr lang="en-US" altLang="en-US" sz="4300" dirty="0"/>
              <a:t>Polio</a:t>
            </a:r>
          </a:p>
          <a:p>
            <a:pPr lvl="1">
              <a:lnSpc>
                <a:spcPct val="90000"/>
              </a:lnSpc>
            </a:pPr>
            <a:r>
              <a:rPr lang="en-US" altLang="en-US" sz="4300" dirty="0"/>
              <a:t>Hepatitis A (</a:t>
            </a:r>
            <a:r>
              <a:rPr lang="en-US" altLang="en-US" sz="4300" dirty="0" err="1"/>
              <a:t>Hep</a:t>
            </a:r>
            <a:r>
              <a:rPr lang="en-US" altLang="en-US" sz="4300" dirty="0"/>
              <a:t> A)</a:t>
            </a:r>
          </a:p>
          <a:p>
            <a:pPr lvl="1">
              <a:lnSpc>
                <a:spcPct val="90000"/>
              </a:lnSpc>
            </a:pPr>
            <a:r>
              <a:rPr lang="en-US" altLang="en-US" sz="4300" dirty="0"/>
              <a:t>Hepatitis A/Hepatitis B combination</a:t>
            </a:r>
          </a:p>
          <a:p>
            <a:pPr lvl="1">
              <a:lnSpc>
                <a:spcPct val="90000"/>
              </a:lnSpc>
            </a:pPr>
            <a:r>
              <a:rPr lang="en-US" altLang="en-US" sz="4300" dirty="0"/>
              <a:t>Hepatitis B (</a:t>
            </a:r>
            <a:r>
              <a:rPr lang="en-US" altLang="en-US" sz="4300" dirty="0" err="1"/>
              <a:t>Hep</a:t>
            </a:r>
            <a:r>
              <a:rPr lang="en-US" altLang="en-US" sz="4300" dirty="0"/>
              <a:t> B)</a:t>
            </a:r>
          </a:p>
          <a:p>
            <a:pPr marL="914400" lvl="2" indent="0">
              <a:buNone/>
            </a:pPr>
            <a:endParaRPr lang="en-US" altLang="en-US" sz="3900" dirty="0"/>
          </a:p>
          <a:p>
            <a:pPr marL="914400" lvl="2" indent="0">
              <a:buNone/>
            </a:pPr>
            <a:r>
              <a:rPr lang="en-US" altLang="en-US" sz="3900" dirty="0"/>
              <a:t>*list of immunizations currently offered by Walgreens pharmacists</a:t>
            </a:r>
          </a:p>
          <a:p>
            <a:pPr marL="457200" lvl="1" indent="0">
              <a:buNone/>
            </a:pPr>
            <a:endParaRPr lang="en-US" altLang="en-US" sz="4300" dirty="0"/>
          </a:p>
          <a:p>
            <a:pPr marL="457200" lvl="1" indent="0">
              <a:buNone/>
            </a:pPr>
            <a:r>
              <a:rPr lang="en-US" altLang="en-US" sz="4300" dirty="0"/>
              <a:t>Yellow fever vaccinations require additional qualifications to administer: CDC online course</a:t>
            </a:r>
          </a:p>
          <a:p>
            <a:pPr marL="457200" lvl="1" indent="0">
              <a:buNone/>
            </a:pPr>
            <a:endParaRPr lang="en-US" altLang="en-US" sz="4300" dirty="0"/>
          </a:p>
          <a:p>
            <a:pPr>
              <a:lnSpc>
                <a:spcPct val="90000"/>
              </a:lnSpc>
            </a:pPr>
            <a:endParaRPr lang="en-US" altLang="en-US" dirty="0"/>
          </a:p>
        </p:txBody>
      </p:sp>
    </p:spTree>
    <p:extLst>
      <p:ext uri="{BB962C8B-B14F-4D97-AF65-F5344CB8AC3E}">
        <p14:creationId xmlns:p14="http://schemas.microsoft.com/office/powerpoint/2010/main" val="333318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Impaired Practitioner Programs</a:t>
            </a:r>
            <a:br>
              <a:rPr lang="en-US" dirty="0"/>
            </a:br>
            <a:r>
              <a:rPr lang="en-US" dirty="0"/>
              <a:t>456.076</a:t>
            </a:r>
          </a:p>
        </p:txBody>
      </p:sp>
      <p:sp>
        <p:nvSpPr>
          <p:cNvPr id="3" name="Content Placeholder 2"/>
          <p:cNvSpPr>
            <a:spLocks noGrp="1"/>
          </p:cNvSpPr>
          <p:nvPr>
            <p:ph idx="1"/>
          </p:nvPr>
        </p:nvSpPr>
        <p:spPr/>
        <p:txBody>
          <a:bodyPr>
            <a:normAutofit fontScale="77500" lnSpcReduction="20000"/>
          </a:bodyPr>
          <a:lstStyle/>
          <a:p>
            <a:r>
              <a:rPr lang="en-US" dirty="0"/>
              <a:t>DOH may retain one or more consultants to operate its impaired practitioner program</a:t>
            </a:r>
          </a:p>
          <a:p>
            <a:r>
              <a:rPr lang="en-US" dirty="0"/>
              <a:t>Consultants must be: </a:t>
            </a:r>
          </a:p>
          <a:p>
            <a:pPr lvl="1"/>
            <a:r>
              <a:rPr lang="en-US" dirty="0"/>
              <a:t>A practitioner who is a licensed MD, DO, or nurse</a:t>
            </a:r>
          </a:p>
          <a:p>
            <a:pPr lvl="1"/>
            <a:r>
              <a:rPr lang="en-US" dirty="0"/>
              <a:t>Or, an entity that employs a medical director who is an MD or DO or an executive director who is a nurse</a:t>
            </a:r>
          </a:p>
          <a:p>
            <a:r>
              <a:rPr lang="en-US" dirty="0"/>
              <a:t>The impaired practitioner program is established by the DOH and consultant to protect the health, safety, and welfare of the public and at a minimum must provide:</a:t>
            </a:r>
          </a:p>
          <a:p>
            <a:pPr lvl="1"/>
            <a:r>
              <a:rPr lang="en-US" dirty="0"/>
              <a:t>That the consultant accepts referrals</a:t>
            </a:r>
          </a:p>
          <a:p>
            <a:pPr lvl="1"/>
            <a:r>
              <a:rPr lang="en-US" dirty="0"/>
              <a:t>The consultant arranges for the evaluation and treatment of impaired practitioners by a treatment provider when the consultant deems it necessary</a:t>
            </a:r>
          </a:p>
          <a:p>
            <a:pPr lvl="1"/>
            <a:r>
              <a:rPr lang="en-US" dirty="0"/>
              <a:t>The consultant monitors the recovery progress and status of impaired practitioners to ensure they are able to practice their profession with skill and safety. </a:t>
            </a:r>
          </a:p>
          <a:p>
            <a:pPr lvl="2"/>
            <a:r>
              <a:rPr lang="en-US" dirty="0"/>
              <a:t>Monitoring must continue until the consultant or department concludes that it is no longer required for the protection of the public or until the practitioner’s participation in the program is terminated for material noncompliance or inability to progress</a:t>
            </a:r>
          </a:p>
          <a:p>
            <a:pPr lvl="1"/>
            <a:r>
              <a:rPr lang="en-US" dirty="0"/>
              <a:t>The consultant does not directly evaluate, treat, or otherwise provide patient care to a practitioner in the operation of the impaired practitioner program</a:t>
            </a:r>
          </a:p>
        </p:txBody>
      </p:sp>
    </p:spTree>
    <p:extLst>
      <p:ext uri="{BB962C8B-B14F-4D97-AF65-F5344CB8AC3E}">
        <p14:creationId xmlns:p14="http://schemas.microsoft.com/office/powerpoint/2010/main" val="53911180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Additional Immunizations or Vaccines Which May Be Administered</a:t>
            </a:r>
            <a:br>
              <a:rPr lang="en-US" dirty="0"/>
            </a:br>
            <a:r>
              <a:rPr lang="en-US" sz="2700" dirty="0"/>
              <a:t>64B16-27.630</a:t>
            </a:r>
            <a:endParaRPr lang="en-US" dirty="0"/>
          </a:p>
        </p:txBody>
      </p:sp>
      <p:sp>
        <p:nvSpPr>
          <p:cNvPr id="3" name="Content Placeholder 2"/>
          <p:cNvSpPr>
            <a:spLocks noGrp="1"/>
          </p:cNvSpPr>
          <p:nvPr>
            <p:ph idx="1"/>
          </p:nvPr>
        </p:nvSpPr>
        <p:spPr/>
        <p:txBody>
          <a:bodyPr>
            <a:normAutofit/>
          </a:bodyPr>
          <a:lstStyle/>
          <a:p>
            <a:pPr marL="0" indent="0">
              <a:buNone/>
            </a:pPr>
            <a:r>
              <a:rPr lang="en-US" sz="2100" dirty="0"/>
              <a:t>The Board added another vaccine to the list. They cannot make a clause in the immunization rule that says that they automatically accept new versions of the Adult Immunization Schedule because they are not allowed to make self-</a:t>
            </a:r>
            <a:r>
              <a:rPr lang="en-US" sz="2100" dirty="0" err="1"/>
              <a:t>propogating</a:t>
            </a:r>
            <a:r>
              <a:rPr lang="en-US" sz="2100" dirty="0"/>
              <a:t> rules and must therefore add anything new that comes up.</a:t>
            </a:r>
          </a:p>
          <a:p>
            <a:endParaRPr lang="en-US" dirty="0"/>
          </a:p>
          <a:p>
            <a:r>
              <a:rPr lang="en-US" dirty="0"/>
              <a:t>In addition to the immunizations or vaccines listed in the United States Centers for Disease Control and Prevention Adult Immunization Schedule as of February 1, 2015, the Board authorizes administration of Meningococcal B (</a:t>
            </a:r>
            <a:r>
              <a:rPr lang="en-US" dirty="0" err="1"/>
              <a:t>MenB</a:t>
            </a:r>
            <a:r>
              <a:rPr lang="en-US" dirty="0"/>
              <a:t>) vaccine</a:t>
            </a:r>
          </a:p>
          <a:p>
            <a:endParaRPr lang="en-US" dirty="0"/>
          </a:p>
        </p:txBody>
      </p:sp>
    </p:spTree>
    <p:extLst>
      <p:ext uri="{BB962C8B-B14F-4D97-AF65-F5344CB8AC3E}">
        <p14:creationId xmlns:p14="http://schemas.microsoft.com/office/powerpoint/2010/main" val="22355838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133600" y="304800"/>
            <a:ext cx="7772400" cy="1143000"/>
          </a:xfrm>
        </p:spPr>
        <p:txBody>
          <a:bodyPr/>
          <a:lstStyle/>
          <a:p>
            <a:r>
              <a:rPr lang="en-US" altLang="en-US"/>
              <a:t>Vaccinations / Epinephrine </a:t>
            </a:r>
          </a:p>
        </p:txBody>
      </p:sp>
      <p:sp>
        <p:nvSpPr>
          <p:cNvPr id="82947" name="Content Placeholder 2"/>
          <p:cNvSpPr>
            <a:spLocks noGrp="1"/>
          </p:cNvSpPr>
          <p:nvPr>
            <p:ph idx="1"/>
          </p:nvPr>
        </p:nvSpPr>
        <p:spPr>
          <a:xfrm>
            <a:off x="1987379" y="1923535"/>
            <a:ext cx="7772400" cy="4114800"/>
          </a:xfrm>
        </p:spPr>
        <p:txBody>
          <a:bodyPr>
            <a:normAutofit fontScale="77500" lnSpcReduction="20000"/>
          </a:bodyPr>
          <a:lstStyle/>
          <a:p>
            <a:r>
              <a:rPr lang="en-US" altLang="en-US" dirty="0"/>
              <a:t>A registered intern who administers an immunization or vaccine must be supervised by a certified pharmacist at a ratio of one pharmacist to one registered intern (1:1)</a:t>
            </a:r>
          </a:p>
          <a:p>
            <a:r>
              <a:rPr lang="en-US" altLang="en-US" dirty="0"/>
              <a:t>May administer vaccinations only to adults</a:t>
            </a:r>
          </a:p>
          <a:p>
            <a:r>
              <a:rPr lang="en-US" altLang="en-US" dirty="0"/>
              <a:t>Requires a Protocol/Agreement with licensed physician (MD or DO)</a:t>
            </a:r>
          </a:p>
          <a:p>
            <a:r>
              <a:rPr lang="en-US" altLang="en-US" dirty="0"/>
              <a:t>Submitted to Board</a:t>
            </a:r>
          </a:p>
          <a:p>
            <a:r>
              <a:rPr lang="en-US" altLang="en-US" dirty="0"/>
              <a:t>Certification course required prior to administration (minimum 20 </a:t>
            </a:r>
            <a:r>
              <a:rPr lang="en-US" altLang="en-US" dirty="0" err="1"/>
              <a:t>hrs</a:t>
            </a:r>
            <a:r>
              <a:rPr lang="en-US" altLang="en-US" dirty="0"/>
              <a:t>)</a:t>
            </a:r>
          </a:p>
          <a:p>
            <a:r>
              <a:rPr lang="en-US" altLang="en-US" dirty="0"/>
              <a:t>Must carry minimum $200,000 liability insurance</a:t>
            </a:r>
          </a:p>
          <a:p>
            <a:r>
              <a:rPr lang="en-US" altLang="en-US" dirty="0"/>
              <a:t>Maintain records minimum five years</a:t>
            </a:r>
          </a:p>
          <a:p>
            <a:r>
              <a:rPr lang="en-US" altLang="en-US" dirty="0"/>
              <a:t>Must submit records to the department to be included in the state registry of immunization information</a:t>
            </a:r>
          </a:p>
          <a:p>
            <a:endParaRPr lang="en-US" altLang="en-US" dirty="0"/>
          </a:p>
        </p:txBody>
      </p:sp>
    </p:spTree>
    <p:extLst>
      <p:ext uri="{BB962C8B-B14F-4D97-AF65-F5344CB8AC3E}">
        <p14:creationId xmlns:p14="http://schemas.microsoft.com/office/powerpoint/2010/main" val="37529423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dirty="0"/>
              <a:t>Case Study Medicaid Audit</a:t>
            </a:r>
          </a:p>
        </p:txBody>
      </p:sp>
      <p:sp>
        <p:nvSpPr>
          <p:cNvPr id="83971" name="Rectangle 3"/>
          <p:cNvSpPr>
            <a:spLocks noGrp="1" noChangeArrowheads="1"/>
          </p:cNvSpPr>
          <p:nvPr>
            <p:ph type="body" idx="1"/>
          </p:nvPr>
        </p:nvSpPr>
        <p:spPr>
          <a:xfrm>
            <a:off x="2209800" y="2057400"/>
            <a:ext cx="7772400" cy="4572000"/>
          </a:xfrm>
        </p:spPr>
        <p:txBody>
          <a:bodyPr/>
          <a:lstStyle/>
          <a:p>
            <a:pPr>
              <a:buFontTx/>
              <a:buNone/>
            </a:pPr>
            <a:r>
              <a:rPr lang="en-US" altLang="en-US" dirty="0"/>
              <a:t>On October 29, the pharmacist receives a call on his cell phone from a gentleman saying he is with the state and will be conducting a Medicaid Audit on Halloween at noon and asks the pharmacist if he is available.  The pharmacist avails himself at noon and the auditor asks him to open his books. Is the timing of this audit compliant with FL law?</a:t>
            </a:r>
          </a:p>
        </p:txBody>
      </p:sp>
    </p:spTree>
    <p:extLst>
      <p:ext uri="{BB962C8B-B14F-4D97-AF65-F5344CB8AC3E}">
        <p14:creationId xmlns:p14="http://schemas.microsoft.com/office/powerpoint/2010/main" val="114461219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09800" y="228600"/>
            <a:ext cx="7772400" cy="1143000"/>
          </a:xfrm>
        </p:spPr>
        <p:txBody>
          <a:bodyPr/>
          <a:lstStyle/>
          <a:p>
            <a:r>
              <a:rPr lang="en-US" altLang="en-US" dirty="0"/>
              <a:t>Medicaid Audit </a:t>
            </a:r>
            <a:br>
              <a:rPr lang="en-US" altLang="en-US" dirty="0"/>
            </a:br>
            <a:r>
              <a:rPr lang="en-US" altLang="en-US" sz="2400" dirty="0"/>
              <a:t>Fla. Stat. § 465.188</a:t>
            </a:r>
          </a:p>
        </p:txBody>
      </p:sp>
      <p:sp>
        <p:nvSpPr>
          <p:cNvPr id="84995" name="Rectangle 3"/>
          <p:cNvSpPr>
            <a:spLocks noGrp="1" noChangeArrowheads="1"/>
          </p:cNvSpPr>
          <p:nvPr>
            <p:ph type="body" idx="1"/>
          </p:nvPr>
        </p:nvSpPr>
        <p:spPr>
          <a:xfrm>
            <a:off x="847897" y="1219200"/>
            <a:ext cx="10382597" cy="5410200"/>
          </a:xfrm>
        </p:spPr>
        <p:txBody>
          <a:bodyPr>
            <a:normAutofit fontScale="70000" lnSpcReduction="20000"/>
          </a:bodyPr>
          <a:lstStyle/>
          <a:p>
            <a:pPr>
              <a:lnSpc>
                <a:spcPct val="90000"/>
              </a:lnSpc>
            </a:pPr>
            <a:r>
              <a:rPr lang="en-US" altLang="en-US" dirty="0"/>
              <a:t>Agency must give at least one week’s notice to pharmacist for initial audit in the cycle</a:t>
            </a:r>
          </a:p>
          <a:p>
            <a:pPr>
              <a:lnSpc>
                <a:spcPct val="90000"/>
              </a:lnSpc>
            </a:pPr>
            <a:r>
              <a:rPr lang="en-US" altLang="en-US" dirty="0"/>
              <a:t>Audit to be conducted by a FL licensed pharmacist</a:t>
            </a:r>
          </a:p>
          <a:p>
            <a:pPr>
              <a:lnSpc>
                <a:spcPct val="90000"/>
              </a:lnSpc>
            </a:pPr>
            <a:r>
              <a:rPr lang="en-US" altLang="en-US" dirty="0"/>
              <a:t>Audit must be conducted under consistent standards and parameters</a:t>
            </a:r>
          </a:p>
          <a:p>
            <a:pPr>
              <a:lnSpc>
                <a:spcPct val="90000"/>
              </a:lnSpc>
            </a:pPr>
            <a:r>
              <a:rPr lang="en-US" altLang="en-US" dirty="0"/>
              <a:t>Audited period may not exceed 1 year</a:t>
            </a:r>
          </a:p>
          <a:p>
            <a:pPr>
              <a:lnSpc>
                <a:spcPct val="90000"/>
              </a:lnSpc>
            </a:pPr>
            <a:r>
              <a:rPr lang="en-US" altLang="en-US" dirty="0"/>
              <a:t>Honest errors (typos) in bookkeeping are not violations</a:t>
            </a:r>
          </a:p>
          <a:p>
            <a:pPr>
              <a:lnSpc>
                <a:spcPct val="90000"/>
              </a:lnSpc>
            </a:pPr>
            <a:r>
              <a:rPr lang="en-US" altLang="en-US" dirty="0"/>
              <a:t>Pharmacist must be given 10 days to address any discrepancies</a:t>
            </a:r>
          </a:p>
          <a:p>
            <a:pPr>
              <a:lnSpc>
                <a:spcPct val="90000"/>
              </a:lnSpc>
            </a:pPr>
            <a:r>
              <a:rPr lang="en-US" altLang="en-US" dirty="0"/>
              <a:t>Report must be given to pharmacist within 90 days after conclusion of the audit; a final audit report shall be delivered to the pharmacist within 6 months after receipt of the preliminary audit report or final appeal,</a:t>
            </a:r>
          </a:p>
          <a:p>
            <a:pPr>
              <a:lnSpc>
                <a:spcPct val="90000"/>
              </a:lnSpc>
            </a:pPr>
            <a:r>
              <a:rPr lang="en-US" altLang="en-US" dirty="0"/>
              <a:t>Pharmacist has right to appeal</a:t>
            </a:r>
          </a:p>
          <a:p>
            <a:pPr lvl="1">
              <a:lnSpc>
                <a:spcPct val="90000"/>
              </a:lnSpc>
            </a:pPr>
            <a:r>
              <a:rPr lang="en-US" altLang="en-US" dirty="0"/>
              <a:t>Preliminary review of the audit report by a peer review panel appointed by the Board consisting of active practicing pharmacists</a:t>
            </a:r>
          </a:p>
          <a:p>
            <a:pPr lvl="2">
              <a:lnSpc>
                <a:spcPct val="90000"/>
              </a:lnSpc>
            </a:pPr>
            <a:r>
              <a:rPr lang="en-US" altLang="en-US" dirty="0"/>
              <a:t>If the panel or the agency determine the unfavorable report is unsubstantiated, the agency will dismiss the report</a:t>
            </a:r>
          </a:p>
          <a:p>
            <a:pPr>
              <a:lnSpc>
                <a:spcPct val="90000"/>
              </a:lnSpc>
            </a:pPr>
            <a:r>
              <a:rPr lang="en-US" altLang="en-US" dirty="0"/>
              <a:t>May not be conducted during first five days of the month due to high volume of prescriptions filled at that time</a:t>
            </a:r>
          </a:p>
          <a:p>
            <a:pPr>
              <a:lnSpc>
                <a:spcPct val="90000"/>
              </a:lnSpc>
            </a:pPr>
            <a:r>
              <a:rPr lang="en-US" altLang="en-US" dirty="0"/>
              <a:t>Section 465.188 does not apply to audits for the Medicaid Fraud Control Unit or to audits by the Agency for Health Care Administration when they have reliable evidence of fraud, willful misrepresentation, or abuse under the Medicaid program</a:t>
            </a:r>
          </a:p>
        </p:txBody>
      </p:sp>
    </p:spTree>
    <p:extLst>
      <p:ext uri="{BB962C8B-B14F-4D97-AF65-F5344CB8AC3E}">
        <p14:creationId xmlns:p14="http://schemas.microsoft.com/office/powerpoint/2010/main" val="41249988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Pharmacy Audit</a:t>
            </a:r>
            <a:br>
              <a:rPr lang="en-US" dirty="0"/>
            </a:br>
            <a:r>
              <a:rPr lang="en-US" altLang="en-US" dirty="0"/>
              <a:t>Fla. Stat. § 465.1885</a:t>
            </a:r>
            <a:endParaRPr lang="en-US" dirty="0"/>
          </a:p>
        </p:txBody>
      </p:sp>
      <p:sp>
        <p:nvSpPr>
          <p:cNvPr id="3" name="Content Placeholder 2"/>
          <p:cNvSpPr>
            <a:spLocks noGrp="1"/>
          </p:cNvSpPr>
          <p:nvPr>
            <p:ph idx="1"/>
          </p:nvPr>
        </p:nvSpPr>
        <p:spPr>
          <a:xfrm>
            <a:off x="838199" y="1600200"/>
            <a:ext cx="10575175" cy="5105400"/>
          </a:xfrm>
        </p:spPr>
        <p:txBody>
          <a:bodyPr>
            <a:normAutofit fontScale="62500" lnSpcReduction="20000"/>
          </a:bodyPr>
          <a:lstStyle/>
          <a:p>
            <a:r>
              <a:rPr lang="en-US" dirty="0"/>
              <a:t>For pharmacy audits conducted directly or indirectly by a managed care company, an insurance company, a third-party </a:t>
            </a:r>
            <a:r>
              <a:rPr lang="en-US" dirty="0" err="1"/>
              <a:t>payor</a:t>
            </a:r>
            <a:r>
              <a:rPr lang="en-US" dirty="0"/>
              <a:t>, a pharmacy benefit manager or an entity that represents them, the pharmacy has the following rights</a:t>
            </a:r>
          </a:p>
          <a:p>
            <a:pPr lvl="1"/>
            <a:r>
              <a:rPr lang="en-US" dirty="0"/>
              <a:t>To be notified at least 7 calendar days ahead of audit </a:t>
            </a:r>
          </a:p>
          <a:p>
            <a:pPr lvl="1"/>
            <a:r>
              <a:rPr lang="en-US" dirty="0"/>
              <a:t>To have audit scheduled after first 3 days of the month unless pharmacist consents otherwise</a:t>
            </a:r>
          </a:p>
          <a:p>
            <a:pPr lvl="1"/>
            <a:r>
              <a:rPr lang="en-US" dirty="0"/>
              <a:t>Audit period limited to 24 months after the date a claim is submitted to or adjudicated by the entity</a:t>
            </a:r>
          </a:p>
          <a:p>
            <a:pPr lvl="1"/>
            <a:r>
              <a:rPr lang="en-US" dirty="0"/>
              <a:t>To have audits requiring clinical or professional judgment conducted by or in consultation with a pharmacist </a:t>
            </a:r>
          </a:p>
          <a:p>
            <a:pPr lvl="1"/>
            <a:r>
              <a:rPr lang="en-US" dirty="0"/>
              <a:t>To be reimbursed for a claim that was retroactively denied for a clerical error, typographical error, scrivener’s error, or computer error if the prescription was properly and correctly dispensed, unless a pattern of such errors exists, fraudulent billing is alleged, or the error results in actual financial loss to the entity</a:t>
            </a:r>
          </a:p>
          <a:p>
            <a:pPr lvl="1"/>
            <a:r>
              <a:rPr lang="en-US" dirty="0"/>
              <a:t>To use the written and verifiable records of a hospital, physician, or other authorized practitioner, which are transmitted by any means of communication, to validate the pharmacy records in accordance with state and federal law.</a:t>
            </a:r>
          </a:p>
          <a:p>
            <a:pPr lvl="1"/>
            <a:r>
              <a:rPr lang="en-US" dirty="0"/>
              <a:t>To receive the preliminary audit report within 120 days after the conclusion of the audit.</a:t>
            </a:r>
          </a:p>
          <a:p>
            <a:pPr lvl="1"/>
            <a:r>
              <a:rPr lang="en-US" dirty="0"/>
              <a:t>To produce documentation to address a discrepancy or audit finding within 10 business days after the preliminary audit report is delivered to the pharmacy.</a:t>
            </a:r>
          </a:p>
          <a:p>
            <a:pPr lvl="1"/>
            <a:r>
              <a:rPr lang="en-US" dirty="0"/>
              <a:t>To receive the final audit report within 6 months after receiving the preliminary audit report.</a:t>
            </a:r>
          </a:p>
          <a:p>
            <a:pPr lvl="1"/>
            <a:r>
              <a:rPr lang="en-US" dirty="0"/>
              <a:t>To have recoupment or penalties based on actual overpayments and not according to the accounting practice of extrapolation.</a:t>
            </a:r>
          </a:p>
          <a:p>
            <a:r>
              <a:rPr lang="en-US" dirty="0"/>
              <a:t>Rights in this section don’t apply to:</a:t>
            </a:r>
          </a:p>
          <a:p>
            <a:pPr lvl="1"/>
            <a:r>
              <a:rPr lang="en-US" dirty="0"/>
              <a:t>Suspected fraudulent activity or other intentional or willful misrepresentation is evidenced by a physical review, review of claims data or statements, or other investigative methods;</a:t>
            </a:r>
          </a:p>
          <a:p>
            <a:pPr lvl="1"/>
            <a:r>
              <a:rPr lang="en-US" dirty="0"/>
              <a:t>Audits of claims paid for by federally funded programs;</a:t>
            </a:r>
          </a:p>
          <a:p>
            <a:pPr lvl="1"/>
            <a:r>
              <a:rPr lang="en-US" dirty="0"/>
              <a:t>Concurrent reviews or desk audits that occur within 3 business days of transmission of a claim and where no chargeback or recoupment is demanded.</a:t>
            </a:r>
          </a:p>
        </p:txBody>
      </p:sp>
    </p:spTree>
    <p:extLst>
      <p:ext uri="{BB962C8B-B14F-4D97-AF65-F5344CB8AC3E}">
        <p14:creationId xmlns:p14="http://schemas.microsoft.com/office/powerpoint/2010/main" val="65990018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Practice of Orthotics and </a:t>
            </a:r>
            <a:r>
              <a:rPr lang="en-US" sz="2800" dirty="0" err="1"/>
              <a:t>Pedorthics</a:t>
            </a:r>
            <a:br>
              <a:rPr lang="en-US" sz="2800" dirty="0"/>
            </a:br>
            <a:r>
              <a:rPr lang="en-US" altLang="en-US" sz="2800" dirty="0"/>
              <a:t>Fla. Stat. § </a:t>
            </a:r>
            <a:r>
              <a:rPr lang="en-US" sz="2800" dirty="0"/>
              <a:t>465.1901</a:t>
            </a:r>
          </a:p>
        </p:txBody>
      </p:sp>
      <p:sp>
        <p:nvSpPr>
          <p:cNvPr id="3" name="Content Placeholder 2"/>
          <p:cNvSpPr>
            <a:spLocks noGrp="1"/>
          </p:cNvSpPr>
          <p:nvPr>
            <p:ph idx="1"/>
          </p:nvPr>
        </p:nvSpPr>
        <p:spPr>
          <a:xfrm>
            <a:off x="1030777" y="1600200"/>
            <a:ext cx="10208029" cy="5029200"/>
          </a:xfrm>
        </p:spPr>
        <p:txBody>
          <a:bodyPr>
            <a:normAutofit fontScale="85000" lnSpcReduction="20000"/>
          </a:bodyPr>
          <a:lstStyle/>
          <a:p>
            <a:r>
              <a:rPr lang="en-US" dirty="0"/>
              <a:t>The practice of orthotics or </a:t>
            </a:r>
            <a:r>
              <a:rPr lang="en-US" dirty="0" err="1"/>
              <a:t>pedorthics</a:t>
            </a:r>
            <a:r>
              <a:rPr lang="en-US" dirty="0"/>
              <a:t> by a pharmacist or any of the pharmacist’s employees acting under the supervision of a pharmacist shall be construed to be within the meaning of the term “practice of the profession of pharmacy” and shall be subject to regulation in the same manner as any other pharmacy practice. </a:t>
            </a:r>
          </a:p>
          <a:p>
            <a:r>
              <a:rPr lang="en-US" dirty="0"/>
              <a:t>There were provisions relating to orthotics and </a:t>
            </a:r>
            <a:r>
              <a:rPr lang="en-US" dirty="0" err="1"/>
              <a:t>pedorthics</a:t>
            </a:r>
            <a:r>
              <a:rPr lang="en-US" dirty="0"/>
              <a:t> added to Chapter 468 and this statute clarifies that those rules do not apply to pharmacists</a:t>
            </a:r>
          </a:p>
          <a:p>
            <a:r>
              <a:rPr lang="en-US" dirty="0"/>
              <a:t>“Orthotics” means the practice of evaluating, treatment formulating, measuring, designing, fabricating, assembling, fitting, adjusting, servicing, or providing the initial training necessary to accomplish the fitting of an </a:t>
            </a:r>
            <a:r>
              <a:rPr lang="en-US" dirty="0" err="1"/>
              <a:t>orthosis</a:t>
            </a:r>
            <a:r>
              <a:rPr lang="en-US" dirty="0"/>
              <a:t> or </a:t>
            </a:r>
            <a:r>
              <a:rPr lang="en-US" dirty="0" err="1"/>
              <a:t>pedorthic</a:t>
            </a:r>
            <a:r>
              <a:rPr lang="en-US" dirty="0"/>
              <a:t> device</a:t>
            </a:r>
          </a:p>
          <a:p>
            <a:r>
              <a:rPr lang="en-US" dirty="0"/>
              <a:t>“</a:t>
            </a:r>
            <a:r>
              <a:rPr lang="en-US" dirty="0" err="1"/>
              <a:t>Pedorthics</a:t>
            </a:r>
            <a:r>
              <a:rPr lang="en-US" dirty="0"/>
              <a:t>” means the practice of evaluating, treatment formulating, measuring, designing, fabricating, assembling, fitting, adjusting, servicing, or providing the initial training necessary to accomplish the fitting of a </a:t>
            </a:r>
            <a:r>
              <a:rPr lang="en-US" dirty="0" err="1"/>
              <a:t>pedorthic</a:t>
            </a:r>
            <a:r>
              <a:rPr lang="en-US" dirty="0"/>
              <a:t> device which means therapeutic shoes, shoe modifications made for therapeutic purposes, </a:t>
            </a:r>
            <a:r>
              <a:rPr lang="en-US" dirty="0" err="1"/>
              <a:t>nondynamic</a:t>
            </a:r>
            <a:r>
              <a:rPr lang="en-US" dirty="0"/>
              <a:t> prosthetic fillers of the forefoot, and foot </a:t>
            </a:r>
            <a:r>
              <a:rPr lang="en-US" dirty="0" err="1"/>
              <a:t>orthoses</a:t>
            </a:r>
            <a:r>
              <a:rPr lang="en-US" dirty="0"/>
              <a:t> for use on the human foot</a:t>
            </a:r>
          </a:p>
          <a:p>
            <a:endParaRPr lang="en-US" dirty="0"/>
          </a:p>
          <a:p>
            <a:endParaRPr lang="en-US" dirty="0"/>
          </a:p>
        </p:txBody>
      </p:sp>
    </p:spTree>
    <p:extLst>
      <p:ext uri="{BB962C8B-B14F-4D97-AF65-F5344CB8AC3E}">
        <p14:creationId xmlns:p14="http://schemas.microsoft.com/office/powerpoint/2010/main" val="171612640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 y="365125"/>
            <a:ext cx="12071350" cy="6035675"/>
          </a:xfrm>
          <a:prstGeom prst="rect">
            <a:avLst/>
          </a:prstGeom>
        </p:spPr>
      </p:pic>
      <p:sp>
        <p:nvSpPr>
          <p:cNvPr id="2" name="Title 1"/>
          <p:cNvSpPr>
            <a:spLocks noGrp="1"/>
          </p:cNvSpPr>
          <p:nvPr>
            <p:ph type="title"/>
          </p:nvPr>
        </p:nvSpPr>
        <p:spPr/>
        <p:txBody>
          <a:bodyPr/>
          <a:lstStyle/>
          <a:p>
            <a:pPr algn="ctr"/>
            <a:r>
              <a:rPr lang="en-US" dirty="0">
                <a:solidFill>
                  <a:schemeClr val="bg1"/>
                </a:solidFill>
              </a:rPr>
              <a:t>Prescription Refills and Expiration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3511" y="1869989"/>
            <a:ext cx="9104977" cy="3459891"/>
          </a:xfrm>
        </p:spPr>
      </p:pic>
      <p:sp>
        <p:nvSpPr>
          <p:cNvPr id="6" name="TextBox 5"/>
          <p:cNvSpPr txBox="1"/>
          <p:nvPr/>
        </p:nvSpPr>
        <p:spPr>
          <a:xfrm>
            <a:off x="3632886" y="6488668"/>
            <a:ext cx="5238614" cy="369332"/>
          </a:xfrm>
          <a:prstGeom prst="rect">
            <a:avLst/>
          </a:prstGeom>
          <a:noFill/>
        </p:spPr>
        <p:txBody>
          <a:bodyPr wrap="none" rtlCol="0">
            <a:spAutoFit/>
          </a:bodyPr>
          <a:lstStyle/>
          <a:p>
            <a:r>
              <a:rPr lang="en-US" dirty="0"/>
              <a:t>View this in slideshow to see the water and Leo move!</a:t>
            </a:r>
          </a:p>
        </p:txBody>
      </p:sp>
    </p:spTree>
    <p:extLst>
      <p:ext uri="{BB962C8B-B14F-4D97-AF65-F5344CB8AC3E}">
        <p14:creationId xmlns:p14="http://schemas.microsoft.com/office/powerpoint/2010/main" val="2169114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Impaired Practitioner Programs</a:t>
            </a:r>
            <a:br>
              <a:rPr lang="en-US" dirty="0"/>
            </a:br>
            <a:r>
              <a:rPr lang="en-US" dirty="0"/>
              <a:t>456.076</a:t>
            </a:r>
          </a:p>
        </p:txBody>
      </p:sp>
      <p:sp>
        <p:nvSpPr>
          <p:cNvPr id="3" name="Content Placeholder 2"/>
          <p:cNvSpPr>
            <a:spLocks noGrp="1"/>
          </p:cNvSpPr>
          <p:nvPr>
            <p:ph idx="1"/>
          </p:nvPr>
        </p:nvSpPr>
        <p:spPr/>
        <p:txBody>
          <a:bodyPr>
            <a:normAutofit fontScale="77500" lnSpcReduction="20000"/>
          </a:bodyPr>
          <a:lstStyle/>
          <a:p>
            <a:r>
              <a:rPr lang="en-US" dirty="0"/>
              <a:t>The department shall specify, in its contract with each consultant, the types of licenses, registrations, or certifications of the practitioners to be served by the consultant</a:t>
            </a:r>
          </a:p>
          <a:p>
            <a:r>
              <a:rPr lang="en-US" dirty="0"/>
              <a:t>A consultant shall enter into a participant contract with an impaired practitioner and shall establish the terms of monitoring and the terms in a participant contract </a:t>
            </a:r>
          </a:p>
          <a:p>
            <a:pPr lvl="1"/>
            <a:r>
              <a:rPr lang="en-US" dirty="0"/>
              <a:t>In establishing the terms of monitoring, the consultant may consider the recommendations of one or more approved evaluators, treatment programs, or treatment providers</a:t>
            </a:r>
          </a:p>
          <a:p>
            <a:pPr lvl="1"/>
            <a:r>
              <a:rPr lang="en-US" dirty="0"/>
              <a:t>A consultant may modify the terms of monitoring if the consultant concludes that extended, additional, or amended terms of monitoring are required for the protection of the health, safety, and welfare of the public</a:t>
            </a:r>
          </a:p>
          <a:p>
            <a:r>
              <a:rPr lang="en-US" dirty="0"/>
              <a:t>A consultant is not required to be licensed as a substance abuse provider or mental health treatment provider to provide services under this program</a:t>
            </a:r>
          </a:p>
          <a:p>
            <a:r>
              <a:rPr lang="en-US" dirty="0"/>
              <a:t>Each consultant shall assist the department and licensure boards on matters of impaired practitioners, including the determination of whether a practitioner is impaired, as specified in the consultant’s contract with the department</a:t>
            </a:r>
          </a:p>
        </p:txBody>
      </p:sp>
    </p:spTree>
    <p:extLst>
      <p:ext uri="{BB962C8B-B14F-4D97-AF65-F5344CB8AC3E}">
        <p14:creationId xmlns:p14="http://schemas.microsoft.com/office/powerpoint/2010/main" val="147051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Impaired Practitioner Programs</a:t>
            </a:r>
            <a:br>
              <a:rPr lang="en-US" dirty="0"/>
            </a:br>
            <a:r>
              <a:rPr lang="en-US" dirty="0"/>
              <a:t>456.076</a:t>
            </a:r>
          </a:p>
        </p:txBody>
      </p:sp>
      <p:sp>
        <p:nvSpPr>
          <p:cNvPr id="3" name="Content Placeholder 2"/>
          <p:cNvSpPr>
            <a:spLocks noGrp="1"/>
          </p:cNvSpPr>
          <p:nvPr>
            <p:ph idx="1"/>
          </p:nvPr>
        </p:nvSpPr>
        <p:spPr/>
        <p:txBody>
          <a:bodyPr>
            <a:normAutofit fontScale="92500" lnSpcReduction="20000"/>
          </a:bodyPr>
          <a:lstStyle/>
          <a:p>
            <a:r>
              <a:rPr lang="en-US" dirty="0"/>
              <a:t>Before approving or denying an application for licensure, the Board may delegate to its chair or other designee its authority to determine that an applicant for licensure under its jurisdiction may have an impairment</a:t>
            </a:r>
          </a:p>
          <a:p>
            <a:r>
              <a:rPr lang="en-US" dirty="0"/>
              <a:t>Upon such determination, the chair or other designee may refer the applicant to the consultant to facilitate an evaluation before the Board approves or denies their application</a:t>
            </a:r>
          </a:p>
          <a:p>
            <a:r>
              <a:rPr lang="en-US" dirty="0"/>
              <a:t>If the applicant agrees to be evaluated, the department’s deadline for approving or denying the application is tolled until the evaluation is completed and the result of the evaluation and recommendation is communicated to the board by the consultant </a:t>
            </a:r>
          </a:p>
          <a:p>
            <a:r>
              <a:rPr lang="en-US" dirty="0"/>
              <a:t>If the applicant declines to be evaluated, the board shall approve or deny the applicant’s application notwithstanding the lack of an evaluation and recommendation by the consultant</a:t>
            </a:r>
          </a:p>
        </p:txBody>
      </p:sp>
    </p:spTree>
    <p:extLst>
      <p:ext uri="{BB962C8B-B14F-4D97-AF65-F5344CB8AC3E}">
        <p14:creationId xmlns:p14="http://schemas.microsoft.com/office/powerpoint/2010/main" val="419885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Impaired Practitioner Programs</a:t>
            </a:r>
            <a:br>
              <a:rPr lang="en-US" dirty="0"/>
            </a:br>
            <a:r>
              <a:rPr lang="en-US" dirty="0"/>
              <a:t>456.076</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Complaint against licensee + voluntary enrollment, acknowledgment of problem, voluntary withdrawal from practice, &amp; disclosure of medical records = Not grounds for discipline with Board</a:t>
            </a:r>
          </a:p>
          <a:p>
            <a:r>
              <a:rPr lang="en-US" dirty="0"/>
              <a:t>When the department receives a written or oral legally sufficient complaint alleging that a licensee has an impairment and no complaint against the licensee other than impairment exists, the department shall refer the practitioner to the consultant along with all the information the department possesses relating to the impairment</a:t>
            </a:r>
          </a:p>
          <a:p>
            <a:pPr lvl="1"/>
            <a:r>
              <a:rPr lang="en-US" dirty="0"/>
              <a:t>The impairment </a:t>
            </a:r>
            <a:r>
              <a:rPr lang="en-US" b="1" u="sng" dirty="0"/>
              <a:t>shall not </a:t>
            </a:r>
            <a:r>
              <a:rPr lang="en-US" dirty="0"/>
              <a:t>constitute grounds for discipline if:</a:t>
            </a:r>
          </a:p>
          <a:p>
            <a:pPr lvl="2"/>
            <a:r>
              <a:rPr lang="en-US" dirty="0"/>
              <a:t>The practitioner has acknowledged the impairment problem</a:t>
            </a:r>
          </a:p>
          <a:p>
            <a:pPr lvl="2"/>
            <a:r>
              <a:rPr lang="en-US" dirty="0"/>
              <a:t>The practitioner becomes a participant in an impaired practitioner program and successfully completes a participant contract under terms established by the consultant </a:t>
            </a:r>
          </a:p>
          <a:p>
            <a:pPr lvl="2"/>
            <a:r>
              <a:rPr lang="en-US" dirty="0"/>
              <a:t>The practitioner has voluntarily withdrawn from practice or has limited the scope of his or her practice if required by the consultant</a:t>
            </a:r>
          </a:p>
          <a:p>
            <a:pPr lvl="2"/>
            <a:r>
              <a:rPr lang="en-US" dirty="0"/>
              <a:t>The practitioner has provided to the consultant, or has authorized the consultant to obtain, all records and information relating to the impairment from any source and all other medical records of the practitioner requested by the consultant</a:t>
            </a:r>
          </a:p>
          <a:p>
            <a:pPr lvl="2"/>
            <a:r>
              <a:rPr lang="en-US" dirty="0"/>
              <a:t>The practitioner has authorized the consultant, in the event of the practitioner’s termination from the impaired practitioner program, to report the termination to the department and provide the department with copies of all information in the consultant’s possession relating to the practitioner</a:t>
            </a:r>
          </a:p>
        </p:txBody>
      </p:sp>
    </p:spTree>
    <p:extLst>
      <p:ext uri="{BB962C8B-B14F-4D97-AF65-F5344CB8AC3E}">
        <p14:creationId xmlns:p14="http://schemas.microsoft.com/office/powerpoint/2010/main" val="408924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Impaired Practitioner Programs</a:t>
            </a:r>
            <a:br>
              <a:rPr lang="en-US" dirty="0"/>
            </a:br>
            <a:r>
              <a:rPr lang="en-US" dirty="0"/>
              <a:t>456.076</a:t>
            </a:r>
          </a:p>
        </p:txBody>
      </p:sp>
      <p:sp>
        <p:nvSpPr>
          <p:cNvPr id="3" name="Content Placeholder 2"/>
          <p:cNvSpPr>
            <a:spLocks noGrp="1"/>
          </p:cNvSpPr>
          <p:nvPr>
            <p:ph idx="1"/>
          </p:nvPr>
        </p:nvSpPr>
        <p:spPr/>
        <p:txBody>
          <a:bodyPr>
            <a:normAutofit/>
          </a:bodyPr>
          <a:lstStyle/>
          <a:p>
            <a:pPr marL="0" indent="0">
              <a:buNone/>
            </a:pPr>
            <a:r>
              <a:rPr lang="en-US" sz="1800" b="1" dirty="0"/>
              <a:t>This part doesn’t relate to us, but I wanted to put it in, in case there are people reading the actual law and wondering what that is (all the chapter 401 business) – so this is what that is: </a:t>
            </a:r>
          </a:p>
          <a:p>
            <a:r>
              <a:rPr lang="en-US" sz="1800" dirty="0"/>
              <a:t>For EMTs and paramedics, the department may not refer the practitioner to the consultant, when the practitioner has already been referred by his or her employer to an employee assistance program used by the governmental entity who employs them. If the practitioner fails to satisfactorily complete the employee assistance program or his or her employment is terminated, the employer shall immediately notify the department, which shall then refer the practitioner to the consultant</a:t>
            </a:r>
          </a:p>
          <a:p>
            <a:pPr marL="0" indent="0">
              <a:buNone/>
            </a:pPr>
            <a:r>
              <a:rPr lang="en-US" sz="1800" b="1" dirty="0"/>
              <a:t>Encouraging self referral – consultant won’t report to DOH if the practitioner self refers and makes progress and the consultant isn’t aware of any investigations/complaints/disciplinary actions against the practitioner</a:t>
            </a:r>
          </a:p>
          <a:p>
            <a:r>
              <a:rPr lang="en-US" sz="1800" dirty="0"/>
              <a:t>To encourage practitioners to voluntarily self refer themselves to PRN, the consultant may not provide information to DOH relating to that self referring practitioner (unless the practitioner authorizes it) if the consultant is not aware of any pending investigations, complaints or disciplinary actions against the practitioner and the practitioner is making progress in the impaired practitioner program under the terms of their contract</a:t>
            </a:r>
          </a:p>
          <a:p>
            <a:endParaRPr lang="en-US" sz="1800" dirty="0"/>
          </a:p>
        </p:txBody>
      </p:sp>
    </p:spTree>
    <p:extLst>
      <p:ext uri="{BB962C8B-B14F-4D97-AF65-F5344CB8AC3E}">
        <p14:creationId xmlns:p14="http://schemas.microsoft.com/office/powerpoint/2010/main" val="207430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57400" y="0"/>
            <a:ext cx="7772400" cy="1143000"/>
          </a:xfrm>
        </p:spPr>
        <p:txBody>
          <a:bodyPr/>
          <a:lstStyle/>
          <a:p>
            <a:r>
              <a:rPr lang="en-US" altLang="en-US" dirty="0"/>
              <a:t>Brief Review</a:t>
            </a:r>
          </a:p>
        </p:txBody>
      </p:sp>
      <p:sp>
        <p:nvSpPr>
          <p:cNvPr id="3075" name="Rectangle 3"/>
          <p:cNvSpPr>
            <a:spLocks noGrp="1" noChangeArrowheads="1"/>
          </p:cNvSpPr>
          <p:nvPr>
            <p:ph type="body" idx="1"/>
          </p:nvPr>
        </p:nvSpPr>
        <p:spPr>
          <a:xfrm>
            <a:off x="2057400" y="990600"/>
            <a:ext cx="8153400" cy="5410200"/>
          </a:xfrm>
        </p:spPr>
        <p:txBody>
          <a:bodyPr>
            <a:normAutofit fontScale="92500" lnSpcReduction="20000"/>
          </a:bodyPr>
          <a:lstStyle/>
          <a:p>
            <a:pPr marL="533400" indent="-533400"/>
            <a:r>
              <a:rPr lang="en-US" altLang="en-US" dirty="0"/>
              <a:t>Statutes [Laws]</a:t>
            </a:r>
          </a:p>
          <a:p>
            <a:pPr marL="914400" lvl="1" indent="-457200"/>
            <a:r>
              <a:rPr lang="en-US" altLang="en-US" dirty="0"/>
              <a:t>Made by the legislature [Congress]</a:t>
            </a:r>
          </a:p>
          <a:p>
            <a:pPr marL="1295400" lvl="2" indent="-381000"/>
            <a:r>
              <a:rPr lang="en-US" altLang="en-US" dirty="0"/>
              <a:t>Elected officials</a:t>
            </a:r>
          </a:p>
          <a:p>
            <a:pPr marL="914400" lvl="1" indent="-457200"/>
            <a:r>
              <a:rPr lang="en-US" altLang="en-US" dirty="0"/>
              <a:t>The content of statutes is more general; they are a general blueprint of the ideas</a:t>
            </a:r>
          </a:p>
          <a:p>
            <a:pPr marL="1314450" lvl="2" indent="-457200"/>
            <a:r>
              <a:rPr lang="en-US" altLang="en-US" dirty="0"/>
              <a:t>Statutes create legislation which gives the big picture of the goal that needs to be accomplished and authorizes agencies to create the details of specifically how those goals will be accomplished in the regulations the agencies make</a:t>
            </a:r>
          </a:p>
          <a:p>
            <a:pPr marL="914400" lvl="1" indent="-457200"/>
            <a:r>
              <a:rPr lang="en-US" altLang="en-US" dirty="0"/>
              <a:t>Available @ Online Sunshine [www.leg.state.fl.us]</a:t>
            </a:r>
          </a:p>
          <a:p>
            <a:pPr marL="1295400" lvl="2" indent="-381000"/>
            <a:r>
              <a:rPr lang="en-US" altLang="en-US" dirty="0"/>
              <a:t>Title XXXII Regulation of Professions and Occupations</a:t>
            </a:r>
          </a:p>
          <a:p>
            <a:pPr marL="533400" indent="-533400"/>
            <a:r>
              <a:rPr lang="en-US" altLang="en-US" dirty="0"/>
              <a:t>Regulations [Rules]</a:t>
            </a:r>
          </a:p>
          <a:p>
            <a:pPr marL="914400" lvl="1" indent="-457200"/>
            <a:r>
              <a:rPr lang="en-US" altLang="en-US" dirty="0"/>
              <a:t>Promulgated by administrative agencies [Board of Pharmacy]</a:t>
            </a:r>
          </a:p>
          <a:p>
            <a:pPr marL="1295400" lvl="2" indent="-381000"/>
            <a:r>
              <a:rPr lang="en-US" altLang="en-US" dirty="0"/>
              <a:t>Members of the Board are appointed by the Governor</a:t>
            </a:r>
          </a:p>
          <a:p>
            <a:pPr marL="1295400" lvl="2" indent="-381000"/>
            <a:r>
              <a:rPr lang="en-US" altLang="en-US" dirty="0"/>
              <a:t>Implementation of legislative principles</a:t>
            </a:r>
          </a:p>
          <a:p>
            <a:pPr marL="914400" lvl="1" indent="-457200"/>
            <a:r>
              <a:rPr lang="en-US" altLang="en-US" dirty="0"/>
              <a:t>Regulations provide specificity, guidance, direction, relevancy, and completeness to statutes</a:t>
            </a:r>
          </a:p>
          <a:p>
            <a:pPr marL="914400" lvl="1" indent="-457200"/>
            <a:r>
              <a:rPr lang="en-US" altLang="en-US" dirty="0"/>
              <a:t>Published in the Florida Administrative Code</a:t>
            </a:r>
          </a:p>
          <a:p>
            <a:pPr marL="914400" lvl="1" indent="-457200"/>
            <a:r>
              <a:rPr lang="en-US" altLang="en-US" dirty="0"/>
              <a:t>Available online at www.leg.state.fl.us</a:t>
            </a:r>
          </a:p>
        </p:txBody>
      </p:sp>
    </p:spTree>
    <p:extLst>
      <p:ext uri="{BB962C8B-B14F-4D97-AF65-F5344CB8AC3E}">
        <p14:creationId xmlns:p14="http://schemas.microsoft.com/office/powerpoint/2010/main" val="399832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Impaired Practitioner Programs</a:t>
            </a:r>
            <a:br>
              <a:rPr lang="en-US" dirty="0"/>
            </a:br>
            <a:r>
              <a:rPr lang="en-US" dirty="0"/>
              <a:t>456.076</a:t>
            </a:r>
          </a:p>
        </p:txBody>
      </p:sp>
      <p:sp>
        <p:nvSpPr>
          <p:cNvPr id="3" name="Content Placeholder 2"/>
          <p:cNvSpPr>
            <a:spLocks noGrp="1"/>
          </p:cNvSpPr>
          <p:nvPr>
            <p:ph idx="1"/>
          </p:nvPr>
        </p:nvSpPr>
        <p:spPr>
          <a:xfrm>
            <a:off x="838200" y="1620982"/>
            <a:ext cx="10515600" cy="4946073"/>
          </a:xfrm>
        </p:spPr>
        <p:txBody>
          <a:bodyPr>
            <a:normAutofit fontScale="85000" lnSpcReduction="10000"/>
          </a:bodyPr>
          <a:lstStyle/>
          <a:p>
            <a:pPr marL="0" indent="0">
              <a:buNone/>
            </a:pPr>
            <a:r>
              <a:rPr lang="en-US" sz="1800" b="1" dirty="0"/>
              <a:t>If the practitioner is in trouble for a violation other than the impairment, but can connect their other violation to the impairment, the Board may consider their participation in the impairment program as a mitigating factor in deciding a penalty for the other violation.</a:t>
            </a:r>
          </a:p>
          <a:p>
            <a:r>
              <a:rPr lang="en-US" sz="1800" dirty="0"/>
              <a:t>In any disciplinary action for a violation other than impairment in which a practitioner establishes the violation for which the practitioner is being prosecuted was due to or connected with impairment and further establishes the practitioner is satisfactorily progressing through or has successfully completed an impaired practitioner program pursuant to this section, such information may be considered by the board, or the department when there is no board, as a mitigating factor in determining the appropriate penalty. This subsection does not limit mitigating factors the board may consider.</a:t>
            </a:r>
          </a:p>
          <a:p>
            <a:pPr marL="0" indent="0">
              <a:buNone/>
            </a:pPr>
            <a:r>
              <a:rPr lang="en-US" sz="1800" b="1" dirty="0"/>
              <a:t>Evaluators and treatment programs shall disclose information to the consultant or face withdrawal of their approval as evaluators</a:t>
            </a:r>
          </a:p>
          <a:p>
            <a:r>
              <a:rPr lang="en-US" sz="1800" dirty="0"/>
              <a:t>Upon request by the consultant, and with the authorization of the practitioner when required by law, an approved evaluator, treatment program, or treatment provider shall disclose to the consultant all information in its possession regarding a referral or participant. Failure to provide such information to the consultant is grounds for withdrawal of approval of such evaluator, treatment program, or treatment provider.</a:t>
            </a:r>
          </a:p>
          <a:p>
            <a:pPr marL="0" indent="0">
              <a:buNone/>
            </a:pPr>
            <a:r>
              <a:rPr lang="en-US" sz="1800" b="1" dirty="0"/>
              <a:t>Two Times when the consultant will disclose the participant’s information and turn them in to DOH: </a:t>
            </a:r>
          </a:p>
          <a:p>
            <a:r>
              <a:rPr lang="en-US" sz="1800" b="1" dirty="0"/>
              <a:t>When they are terminated from the program for noncompliance or inability to progress or any other reason</a:t>
            </a:r>
          </a:p>
          <a:p>
            <a:pPr lvl="1"/>
            <a:r>
              <a:rPr lang="en-US" sz="1400" dirty="0"/>
              <a:t>When a referral or participant is terminated from the impaired practitioner program for material noncompliance with a participant contract, inability to progress, or any other reason than completion of the program, the consultant shall disclose all information in the consultant’s possession relating to the practitioner to the department. </a:t>
            </a:r>
            <a:r>
              <a:rPr lang="en-US" sz="1400" b="1" dirty="0"/>
              <a:t>Such disclosure shall constitute a complaint under the disciplinary statute </a:t>
            </a:r>
            <a:r>
              <a:rPr lang="en-US" sz="1400" dirty="0"/>
              <a:t>(s. 456.073). </a:t>
            </a:r>
          </a:p>
          <a:p>
            <a:r>
              <a:rPr lang="en-US" sz="1800" b="1" dirty="0"/>
              <a:t>Whenever the consultant concludes they are a danger to public health</a:t>
            </a:r>
          </a:p>
          <a:p>
            <a:pPr lvl="1"/>
            <a:r>
              <a:rPr lang="en-US" sz="1400" dirty="0"/>
              <a:t>In addition, whenever the consultant concludes that impairment affects a practitioner’s practice and constitutes an immediate, serious danger to the public health, safety, or welfare, the consultant shall immediately communicate such conclusion to the department and disclose all information in the consultant’s possession relating to the practitioner to the department</a:t>
            </a:r>
          </a:p>
        </p:txBody>
      </p:sp>
    </p:spTree>
    <p:extLst>
      <p:ext uri="{BB962C8B-B14F-4D97-AF65-F5344CB8AC3E}">
        <p14:creationId xmlns:p14="http://schemas.microsoft.com/office/powerpoint/2010/main" val="4041298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Impaired Practitioner Programs</a:t>
            </a:r>
            <a:br>
              <a:rPr lang="en-US" dirty="0"/>
            </a:br>
            <a:r>
              <a:rPr lang="en-US" dirty="0"/>
              <a:t>456.076</a:t>
            </a:r>
          </a:p>
        </p:txBody>
      </p:sp>
      <p:sp>
        <p:nvSpPr>
          <p:cNvPr id="3" name="Content Placeholder 2"/>
          <p:cNvSpPr>
            <a:spLocks noGrp="1"/>
          </p:cNvSpPr>
          <p:nvPr>
            <p:ph idx="1"/>
          </p:nvPr>
        </p:nvSpPr>
        <p:spPr/>
        <p:txBody>
          <a:bodyPr>
            <a:normAutofit fontScale="40000" lnSpcReduction="20000"/>
          </a:bodyPr>
          <a:lstStyle/>
          <a:p>
            <a:pPr marL="0" indent="0">
              <a:buNone/>
            </a:pPr>
            <a:r>
              <a:rPr lang="en-US" b="1" dirty="0"/>
              <a:t>This is procedural information regarding consultant disclosure of information and liability: </a:t>
            </a:r>
          </a:p>
          <a:p>
            <a:r>
              <a:rPr lang="en-US" dirty="0"/>
              <a:t>All information obtained by the consultant is confidential and not considered public record</a:t>
            </a:r>
          </a:p>
          <a:p>
            <a:r>
              <a:rPr lang="en-US" dirty="0"/>
              <a:t>Any consultant and the consultant’s directors, officers, employees, or agents is not subject to liability in regards to providing information relating to a participant to a medical review committee if the participant authorizes such disclosure</a:t>
            </a:r>
          </a:p>
          <a:p>
            <a:pPr lvl="1"/>
            <a:r>
              <a:rPr lang="en-US" dirty="0"/>
              <a:t>They are considered agent of the department and the Department of Financial Services shall defend claims, suits or actions against them brought as a result of an action or omission relating to the impaired practitioner program</a:t>
            </a:r>
          </a:p>
          <a:p>
            <a:r>
              <a:rPr lang="en-US" dirty="0"/>
              <a:t>A consultant may disclose to a referral or participant, or to the legal representative of the referral or participant:</a:t>
            </a:r>
          </a:p>
          <a:p>
            <a:pPr lvl="1"/>
            <a:r>
              <a:rPr lang="en-US" dirty="0"/>
              <a:t>the documents, records, or other information from the consultant’s file, including information received by the consultant from other sources</a:t>
            </a:r>
          </a:p>
          <a:p>
            <a:pPr lvl="1"/>
            <a:r>
              <a:rPr lang="en-US" dirty="0"/>
              <a:t>information on the terms required for the referral’s or participant’s monitoring contract, the referral’s or participant’s progress or inability to progress, or the referral’s or participant’s discharge or termination</a:t>
            </a:r>
          </a:p>
          <a:p>
            <a:pPr lvl="1"/>
            <a:r>
              <a:rPr lang="en-US" dirty="0"/>
              <a:t>information supporting the conclusion of material noncompliance</a:t>
            </a:r>
          </a:p>
          <a:p>
            <a:pPr lvl="1"/>
            <a:r>
              <a:rPr lang="en-US" dirty="0"/>
              <a:t>or any other information required by law</a:t>
            </a:r>
          </a:p>
          <a:p>
            <a:r>
              <a:rPr lang="en-US" dirty="0"/>
              <a:t>If a consultant discloses information to the department in accordance with this part, a referral or participant, or his or her legal representative, may obtain a complete copy of the consultant’s file from the consultant or the department</a:t>
            </a:r>
          </a:p>
          <a:p>
            <a:pPr marL="0" indent="0">
              <a:buNone/>
            </a:pPr>
            <a:r>
              <a:rPr lang="en-US" b="1" dirty="0"/>
              <a:t>The consultant may contract with schools to assist students with impairments:</a:t>
            </a:r>
          </a:p>
          <a:p>
            <a:r>
              <a:rPr lang="en-US" dirty="0"/>
              <a:t>The consultant may contract with a school or program to provide impaired practitioner program services to a student enrolled for the purpose of preparing for licensure as a health care practitioner if the student has or is suspected of having an impairment. </a:t>
            </a:r>
          </a:p>
          <a:p>
            <a:pPr lvl="1"/>
            <a:r>
              <a:rPr lang="en-US" dirty="0"/>
              <a:t>The department is not responsible for paying for the care provided by approved treatment providers or approved treatment programs or for the services provided by a consultant to a student</a:t>
            </a:r>
          </a:p>
          <a:p>
            <a:pPr marL="0" indent="0">
              <a:buNone/>
            </a:pPr>
            <a:r>
              <a:rPr lang="en-US" b="1" dirty="0"/>
              <a:t>Schools are not liable to be sued by students for referring the student to the consultant if the school follows due process and has not committed intentional fraud in doing so:</a:t>
            </a:r>
          </a:p>
          <a:p>
            <a:r>
              <a:rPr lang="en-US" dirty="0"/>
              <a:t>Schools governed by accreditation standards requiring notice and the provision of due process procedures to students, are not liable in any civil action for referring a student to the consultant retained by the department or for disciplinary actions that adversely affect the status of a student when the disciplinary actions are instituted in reasonable reliance on the recommendations, reports, or conclusions provided by such consultant, if the school, in referring the student or taking disciplinary action, adheres to the due process procedures adopted by the applicable accreditation entities and if the school committed no intentional fraud in carrying out the provisions of this section</a:t>
            </a:r>
          </a:p>
        </p:txBody>
      </p:sp>
    </p:spTree>
    <p:extLst>
      <p:ext uri="{BB962C8B-B14F-4D97-AF65-F5344CB8AC3E}">
        <p14:creationId xmlns:p14="http://schemas.microsoft.com/office/powerpoint/2010/main" val="1765781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Professionals Resource Network, Inc.</a:t>
            </a:r>
            <a:br>
              <a:rPr lang="en-US" dirty="0"/>
            </a:br>
            <a:r>
              <a:rPr lang="en-US" sz="2800" dirty="0"/>
              <a:t>The impaired practitioners program of Florida</a:t>
            </a:r>
          </a:p>
        </p:txBody>
      </p:sp>
      <p:sp>
        <p:nvSpPr>
          <p:cNvPr id="3" name="Content Placeholder 2"/>
          <p:cNvSpPr>
            <a:spLocks noGrp="1"/>
          </p:cNvSpPr>
          <p:nvPr>
            <p:ph idx="1"/>
          </p:nvPr>
        </p:nvSpPr>
        <p:spPr>
          <a:xfrm>
            <a:off x="838200" y="1825625"/>
            <a:ext cx="10515600" cy="4832870"/>
          </a:xfrm>
        </p:spPr>
        <p:txBody>
          <a:bodyPr>
            <a:normAutofit fontScale="62500" lnSpcReduction="20000"/>
          </a:bodyPr>
          <a:lstStyle/>
          <a:p>
            <a:r>
              <a:rPr lang="en-US" dirty="0"/>
              <a:t>For licensed healthcare professionals who are affected with various categories of impairment: </a:t>
            </a:r>
          </a:p>
          <a:p>
            <a:pPr lvl="1"/>
            <a:r>
              <a:rPr lang="en-US" dirty="0"/>
              <a:t>Substance related and addictive disorders – use of any drug including alcohol that does or may impair practice and is not limited to use while working</a:t>
            </a:r>
          </a:p>
          <a:p>
            <a:pPr lvl="1"/>
            <a:r>
              <a:rPr lang="en-US" dirty="0"/>
              <a:t>Boundary violations – inappropriate relationships with patients or patient family members; sexual harassment in the workplace</a:t>
            </a:r>
          </a:p>
          <a:p>
            <a:pPr lvl="1"/>
            <a:r>
              <a:rPr lang="en-US" dirty="0"/>
              <a:t>Mental health – mood disorders, depression, anxiety, psychotic disorders, work related stress, stress related to divorce, family or health issues</a:t>
            </a:r>
          </a:p>
          <a:p>
            <a:pPr lvl="1"/>
            <a:r>
              <a:rPr lang="en-US" dirty="0"/>
              <a:t>Behavioral – disruptive healthcare practitioners whose behavior can lead to patient harm  (Ex: charting inappropriately, not responding to pages, verbal aggression or physical fighting, behaviors that prevent effective communication with other team members)</a:t>
            </a:r>
          </a:p>
          <a:p>
            <a:pPr lvl="1"/>
            <a:r>
              <a:rPr lang="en-US" dirty="0"/>
              <a:t>Physical health – serious physical problems that could preclude them from performing their job functions with skill and safety (Ex: stroke, Parkinson’s, impaired mobility/coordination, fatigue, visual disturbances, chronic pain)</a:t>
            </a:r>
          </a:p>
          <a:p>
            <a:pPr lvl="1"/>
            <a:r>
              <a:rPr lang="en-US" dirty="0"/>
              <a:t>Cognitive – impaired memory, verbal comprehension, executive functioning, attention, or problem solving</a:t>
            </a:r>
          </a:p>
          <a:p>
            <a:r>
              <a:rPr lang="en-US" dirty="0"/>
              <a:t>PRN is for most healthcare professionals (i.e. pharmacists, physicians, dentists, optometrists, </a:t>
            </a:r>
            <a:r>
              <a:rPr lang="en-US" dirty="0" err="1"/>
              <a:t>etc</a:t>
            </a:r>
            <a:r>
              <a:rPr lang="en-US" dirty="0"/>
              <a:t>), but not for nurses; nurses have their own version called Intervention Project for Nurses (IPN)</a:t>
            </a:r>
          </a:p>
          <a:p>
            <a:r>
              <a:rPr lang="en-US" dirty="0"/>
              <a:t>Is commonly an alternative to the DOH disciplinary process</a:t>
            </a:r>
          </a:p>
          <a:p>
            <a:pPr lvl="1"/>
            <a:r>
              <a:rPr lang="en-US" dirty="0"/>
              <a:t>Licensed healthcare practitioners can voluntarily participate in PRN instead of being reported to DOH or reported to PRN by the DOH</a:t>
            </a:r>
          </a:p>
          <a:p>
            <a:pPr lvl="2"/>
            <a:r>
              <a:rPr lang="en-US" dirty="0"/>
              <a:t>Helps to maintain confidentiality and limit the negative impact of the impairment on the practitioner’s life </a:t>
            </a:r>
          </a:p>
          <a:p>
            <a:pPr lvl="2"/>
            <a:r>
              <a:rPr lang="en-US" dirty="0"/>
              <a:t>*But if the practitioner has allegations of sexual misconduct with patients, PRN is required to report that to DOH and will not contract with the individual unless DOH approves</a:t>
            </a:r>
          </a:p>
        </p:txBody>
      </p:sp>
    </p:spTree>
    <p:extLst>
      <p:ext uri="{BB962C8B-B14F-4D97-AF65-F5344CB8AC3E}">
        <p14:creationId xmlns:p14="http://schemas.microsoft.com/office/powerpoint/2010/main" val="48850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of PRN Participants</a:t>
            </a:r>
          </a:p>
        </p:txBody>
      </p:sp>
      <p:sp>
        <p:nvSpPr>
          <p:cNvPr id="3" name="Content Placeholder 2"/>
          <p:cNvSpPr>
            <a:spLocks noGrp="1"/>
          </p:cNvSpPr>
          <p:nvPr>
            <p:ph idx="1"/>
          </p:nvPr>
        </p:nvSpPr>
        <p:spPr/>
        <p:txBody>
          <a:bodyPr>
            <a:normAutofit fontScale="77500" lnSpcReduction="20000"/>
          </a:bodyPr>
          <a:lstStyle/>
          <a:p>
            <a:r>
              <a:rPr lang="en-US" dirty="0"/>
              <a:t>About 80% of participants in PRN do not have disciplinary cases pursued against them by the State</a:t>
            </a:r>
          </a:p>
          <a:p>
            <a:r>
              <a:rPr lang="en-US" dirty="0"/>
              <a:t>Their names are not revealed to the DOH, Department of Business and Professional Regulation, or the Board without written consent of the participant as long as they remain in compliance with PRN requirements</a:t>
            </a:r>
          </a:p>
          <a:p>
            <a:r>
              <a:rPr lang="en-US" dirty="0"/>
              <a:t>Once they’ve completed their contract with PRN, all information about their past involvement with PRN is kept confidential</a:t>
            </a:r>
          </a:p>
          <a:p>
            <a:r>
              <a:rPr lang="en-US" dirty="0"/>
              <a:t>If asked, PRN will neither confirm or deny involvement</a:t>
            </a:r>
          </a:p>
          <a:p>
            <a:pPr lvl="1"/>
            <a:r>
              <a:rPr lang="en-US" dirty="0"/>
              <a:t>Participation is disclosed only through written consent of the participant or through court order</a:t>
            </a:r>
          </a:p>
          <a:p>
            <a:r>
              <a:rPr lang="en-US" dirty="0"/>
              <a:t>But if you do go to PRN and you are terminated from the program due to noncompliance with contract, inability to progress, or any other reason and they find you are a risk, they will refer you to DOH and you may be subject to discipline</a:t>
            </a:r>
          </a:p>
          <a:p>
            <a:pPr lvl="1"/>
            <a:r>
              <a:rPr lang="en-US" dirty="0"/>
              <a:t>“If a licensee becomes known to PRN and PRN has reason to believe that the licensee is at elevated risk for potential impairment and the practitioner refuses to cooperate with PRN then PRN will refer the practitioner to the DOH, who will investigate and could potentially discipline the licensee for being unable to practice with reasonable skill and safety.”</a:t>
            </a:r>
          </a:p>
        </p:txBody>
      </p:sp>
    </p:spTree>
    <p:extLst>
      <p:ext uri="{BB962C8B-B14F-4D97-AF65-F5344CB8AC3E}">
        <p14:creationId xmlns:p14="http://schemas.microsoft.com/office/powerpoint/2010/main" val="352931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Compliance with PRN</a:t>
            </a:r>
          </a:p>
        </p:txBody>
      </p:sp>
      <p:sp>
        <p:nvSpPr>
          <p:cNvPr id="3" name="Content Placeholder 2"/>
          <p:cNvSpPr>
            <a:spLocks noGrp="1"/>
          </p:cNvSpPr>
          <p:nvPr>
            <p:ph idx="1"/>
          </p:nvPr>
        </p:nvSpPr>
        <p:spPr/>
        <p:txBody>
          <a:bodyPr>
            <a:normAutofit lnSpcReduction="10000"/>
          </a:bodyPr>
          <a:lstStyle/>
          <a:p>
            <a:r>
              <a:rPr lang="en-US" dirty="0"/>
              <a:t>First incident – licensee continue enrollment in treatment and must refrain from practice until PRN allows them to resume practice</a:t>
            </a:r>
          </a:p>
          <a:p>
            <a:r>
              <a:rPr lang="en-US" dirty="0"/>
              <a:t>Second incident – 2 options:</a:t>
            </a:r>
          </a:p>
          <a:p>
            <a:pPr lvl="1"/>
            <a:r>
              <a:rPr lang="en-US" dirty="0"/>
              <a:t>Dismissal from PRN and referral to DOH &amp; Board for prosecution</a:t>
            </a:r>
          </a:p>
          <a:p>
            <a:pPr lvl="1"/>
            <a:r>
              <a:rPr lang="en-US" dirty="0"/>
              <a:t>Voluntarily withdraw from practice which is forwarded to the DOH</a:t>
            </a:r>
          </a:p>
          <a:p>
            <a:pPr lvl="2"/>
            <a:r>
              <a:rPr lang="en-US" dirty="0"/>
              <a:t>License of the individual will reflect this voluntary withdrawal</a:t>
            </a:r>
          </a:p>
          <a:p>
            <a:r>
              <a:rPr lang="en-US" dirty="0"/>
              <a:t>Third incident – PRN may: </a:t>
            </a:r>
          </a:p>
          <a:p>
            <a:pPr lvl="1"/>
            <a:r>
              <a:rPr lang="en-US" dirty="0"/>
              <a:t>Dismiss the individual from PRN</a:t>
            </a:r>
          </a:p>
          <a:p>
            <a:pPr lvl="1"/>
            <a:r>
              <a:rPr lang="en-US" dirty="0"/>
              <a:t>Continue voluntary withdrawal from practice if still in effect</a:t>
            </a:r>
          </a:p>
          <a:p>
            <a:pPr lvl="1"/>
            <a:r>
              <a:rPr lang="en-US" dirty="0"/>
              <a:t>Allow the licensee to again enter into a voluntary withdrawal with continued monitoring</a:t>
            </a:r>
          </a:p>
        </p:txBody>
      </p:sp>
    </p:spTree>
    <p:extLst>
      <p:ext uri="{BB962C8B-B14F-4D97-AF65-F5344CB8AC3E}">
        <p14:creationId xmlns:p14="http://schemas.microsoft.com/office/powerpoint/2010/main" val="131057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Need to Report an Impaired Pharmacist or Other Practitioner Under the Law? </a:t>
            </a:r>
          </a:p>
        </p:txBody>
      </p:sp>
      <p:sp>
        <p:nvSpPr>
          <p:cNvPr id="3" name="Content Placeholder 2"/>
          <p:cNvSpPr>
            <a:spLocks noGrp="1"/>
          </p:cNvSpPr>
          <p:nvPr>
            <p:ph idx="1"/>
          </p:nvPr>
        </p:nvSpPr>
        <p:spPr>
          <a:xfrm>
            <a:off x="838200" y="1825624"/>
            <a:ext cx="10515600" cy="4807931"/>
          </a:xfrm>
        </p:spPr>
        <p:txBody>
          <a:bodyPr>
            <a:normAutofit fontScale="47500" lnSpcReduction="20000"/>
          </a:bodyPr>
          <a:lstStyle/>
          <a:p>
            <a:pPr marL="0" indent="0">
              <a:buNone/>
            </a:pPr>
            <a:r>
              <a:rPr lang="en-US" b="1" dirty="0"/>
              <a:t>Short answer: Yes, either to the Department or the consultant (PRN program) – explanation with citations below: </a:t>
            </a:r>
          </a:p>
          <a:p>
            <a:r>
              <a:rPr lang="en-US" dirty="0"/>
              <a:t>In 2017, updates to the impaired practitioner law were implemented</a:t>
            </a:r>
          </a:p>
          <a:p>
            <a:pPr lvl="1"/>
            <a:r>
              <a:rPr lang="en-US" dirty="0"/>
              <a:t>Prior to the changes, licensees who were aware of impaired practitioners were required to report them to the Department or face disciplinary actions themselves (First time penalty minimum $500 fine and 12 </a:t>
            </a:r>
            <a:r>
              <a:rPr lang="en-US" dirty="0" err="1"/>
              <a:t>hr</a:t>
            </a:r>
            <a:r>
              <a:rPr lang="en-US" dirty="0"/>
              <a:t> Law CE course or the MPJE – lol! It’s inflicted on people as a punishment!; maximum is $1500 fine and 12 </a:t>
            </a:r>
            <a:r>
              <a:rPr lang="en-US" dirty="0" err="1"/>
              <a:t>hr</a:t>
            </a:r>
            <a:r>
              <a:rPr lang="en-US" dirty="0"/>
              <a:t> Law CE course or the MPJE to 1 year suspension or revocation)</a:t>
            </a:r>
          </a:p>
          <a:p>
            <a:r>
              <a:rPr lang="en-US" dirty="0"/>
              <a:t>But with the new changes, licensees have the option to report to the consultant (PRN program) instead of the department</a:t>
            </a:r>
          </a:p>
          <a:p>
            <a:r>
              <a:rPr lang="en-US" dirty="0"/>
              <a:t>So basically, you still have to report, but you don’t have to expose the person to the Department immediately – you can try to help them by reporting them to PRN instead</a:t>
            </a:r>
          </a:p>
          <a:p>
            <a:pPr marL="0" indent="0">
              <a:buNone/>
            </a:pPr>
            <a:r>
              <a:rPr lang="en-US" b="1" dirty="0"/>
              <a:t>REPORTING MDs and DOs - Chapter 465.016 Disciplinary actions (1)(o)</a:t>
            </a:r>
          </a:p>
          <a:p>
            <a:r>
              <a:rPr lang="en-US" dirty="0"/>
              <a:t>Failing to report to the department any licensee under chapter 458 (medical doctors) or under chapter 459 (osteopathic physicians) who the pharmacist knows has violated the grounds for disciplinary action set out in the law under which that person is licensed and who provides health care services or a health maintenance organization in which the pharmacist also provides services constitutes grounds for denial of a license or disciplinary action</a:t>
            </a:r>
          </a:p>
          <a:p>
            <a:r>
              <a:rPr lang="en-US" b="1" dirty="0"/>
              <a:t>However</a:t>
            </a:r>
            <a:r>
              <a:rPr lang="en-US" dirty="0"/>
              <a:t>, a person who the licensee knows is unable to practice medicine or osteopathic medicine with reasonable skill and safety to patients by reason of illness or use of alcohol, drugs, narcotics, chemicals, or any other type of material, or as a result of a mental or physical condition, may be reported to a consultant operating an impaired practitioner program rather than to the department</a:t>
            </a:r>
          </a:p>
          <a:p>
            <a:pPr marL="0" indent="0">
              <a:buNone/>
            </a:pPr>
            <a:r>
              <a:rPr lang="en-US" b="1" dirty="0"/>
              <a:t>REPORTING ANYONE OTHER THAN AN MD OR DO - Chapter 456.072 Grounds for discipline (1)(</a:t>
            </a:r>
            <a:r>
              <a:rPr lang="en-US" b="1" dirty="0" err="1"/>
              <a:t>i</a:t>
            </a:r>
            <a:r>
              <a:rPr lang="en-US" b="1" dirty="0"/>
              <a:t>)</a:t>
            </a:r>
          </a:p>
          <a:p>
            <a:r>
              <a:rPr lang="en-US" dirty="0"/>
              <a:t>Except as provided in s. 465.016, failing to report to the department </a:t>
            </a:r>
            <a:r>
              <a:rPr lang="en-US" b="1" dirty="0"/>
              <a:t>any person </a:t>
            </a:r>
            <a:r>
              <a:rPr lang="en-US" dirty="0"/>
              <a:t>who the licensee knows is in violation of this chapter, the chapter regulating the alleged violator, or the rules of the department or the board constitutes grounds for disciplinary action</a:t>
            </a:r>
          </a:p>
          <a:p>
            <a:r>
              <a:rPr lang="en-US" b="1" dirty="0"/>
              <a:t>However</a:t>
            </a:r>
            <a:r>
              <a:rPr lang="en-US" dirty="0"/>
              <a:t>, a person who the licensee knows is unable to practice with reasonable skill and safety to patients by reason of illness or use of alcohol, drugs, narcotics, chemicals, or any other type of material, or as a result of a mental or physical condition, may be reported to a consultant operating an impaired practitioner program rather than to the department</a:t>
            </a:r>
          </a:p>
        </p:txBody>
      </p:sp>
    </p:spTree>
    <p:extLst>
      <p:ext uri="{BB962C8B-B14F-4D97-AF65-F5344CB8AC3E}">
        <p14:creationId xmlns:p14="http://schemas.microsoft.com/office/powerpoint/2010/main" val="176545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Certain health care practitioners; immediate suspension of license</a:t>
            </a:r>
            <a:br>
              <a:rPr lang="en-US" dirty="0"/>
            </a:br>
            <a:r>
              <a:rPr lang="en-US" dirty="0"/>
              <a:t>456.074 </a:t>
            </a:r>
          </a:p>
        </p:txBody>
      </p:sp>
      <p:sp>
        <p:nvSpPr>
          <p:cNvPr id="3" name="Content Placeholder 2"/>
          <p:cNvSpPr>
            <a:spLocks noGrp="1"/>
          </p:cNvSpPr>
          <p:nvPr>
            <p:ph idx="1"/>
          </p:nvPr>
        </p:nvSpPr>
        <p:spPr/>
        <p:txBody>
          <a:bodyPr>
            <a:normAutofit fontScale="55000" lnSpcReduction="20000"/>
          </a:bodyPr>
          <a:lstStyle/>
          <a:p>
            <a:r>
              <a:rPr lang="en-US" dirty="0"/>
              <a:t>DOH shall issue an emergency order suspending the license of a pharmacist (or many other healthcare professionals) who pleads guilty to, is convicted or found guilty of, or who enters a plea of nolo contendere to, regardless of adjudication, to:</a:t>
            </a:r>
          </a:p>
          <a:p>
            <a:pPr lvl="1"/>
            <a:r>
              <a:rPr lang="en-US" dirty="0"/>
              <a:t>A felony relating to healthcare fraud or controlled substances</a:t>
            </a:r>
          </a:p>
          <a:p>
            <a:pPr lvl="1"/>
            <a:r>
              <a:rPr lang="en-US" dirty="0"/>
              <a:t>A misdemeanor or felony for healthcare fraud relating to Medicaid</a:t>
            </a:r>
          </a:p>
          <a:p>
            <a:pPr lvl="1"/>
            <a:r>
              <a:rPr lang="en-US" dirty="0"/>
              <a:t>any health care practitioner who tests positive for any drug on any government or private sector </a:t>
            </a:r>
            <a:r>
              <a:rPr lang="en-US" dirty="0" err="1"/>
              <a:t>preemployment</a:t>
            </a:r>
            <a:r>
              <a:rPr lang="en-US" dirty="0"/>
              <a:t> or employer-ordered confirmed drug test when the practitioner does not have a lawful prescription and legitimate medical reason for using such drug. The practitioner shall be given 48 hours from the time of notification to the practitioner of the confirmed test result to produce a lawful prescription for the drug before an emergency order is issued.</a:t>
            </a:r>
          </a:p>
          <a:p>
            <a:r>
              <a:rPr lang="en-US" dirty="0"/>
              <a:t>DOH may also suspend or restrict the license of healthcare practitioners who test positive for any drug on any government or private sector </a:t>
            </a:r>
            <a:r>
              <a:rPr lang="en-US" dirty="0" err="1"/>
              <a:t>preemployment</a:t>
            </a:r>
            <a:r>
              <a:rPr lang="en-US" dirty="0"/>
              <a:t> or employer-ordered confirmed drug test when the practitioner does not have a lawful prescription and legitimate medical reason for using such drug</a:t>
            </a:r>
          </a:p>
          <a:p>
            <a:pPr lvl="1"/>
            <a:r>
              <a:rPr lang="en-US" dirty="0"/>
              <a:t>The practitioner shall be given 48 hours from the time of notification to the practitioner of the confirmed test result to produce a lawful prescription for the drug before an emergency order is issued</a:t>
            </a:r>
          </a:p>
          <a:p>
            <a:r>
              <a:rPr lang="en-US" dirty="0"/>
              <a:t>DOH investigates to see if health care practitioners have defaulted on their student loans. Once they obtain information that the practitioner has defaulted on a student loan issued or guaranteed by the state or the Federal Government, the department shall notify the licensee by certified mail that he or she shall be subject to immediate suspension of license unless, within 45 days after the date of mailing, the licensee provides proof that new payment terms have been agreed upon by all parties to the loan</a:t>
            </a:r>
          </a:p>
          <a:p>
            <a:pPr lvl="1"/>
            <a:r>
              <a:rPr lang="en-US" dirty="0"/>
              <a:t>The department shall issue an emergency order suspending the license of any licensee who, after 45 days following the date of mailing from the department, has failed to provide such proof. Production of such proof shall not prohibit the department from proceeding with disciplinary action against the licensee</a:t>
            </a:r>
          </a:p>
        </p:txBody>
      </p:sp>
    </p:spTree>
    <p:extLst>
      <p:ext uri="{BB962C8B-B14F-4D97-AF65-F5344CB8AC3E}">
        <p14:creationId xmlns:p14="http://schemas.microsoft.com/office/powerpoint/2010/main" val="2967403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28800" y="533400"/>
            <a:ext cx="8534400" cy="1143000"/>
          </a:xfrm>
        </p:spPr>
        <p:txBody>
          <a:bodyPr>
            <a:normAutofit fontScale="90000"/>
          </a:bodyPr>
          <a:lstStyle/>
          <a:p>
            <a:r>
              <a:rPr lang="en-US" altLang="en-US" dirty="0"/>
              <a:t>Chapter 499:</a:t>
            </a:r>
            <a:br>
              <a:rPr lang="en-US" altLang="en-US" dirty="0"/>
            </a:br>
            <a:r>
              <a:rPr lang="en-US" altLang="en-US" dirty="0"/>
              <a:t>Florida Drug and Cosmetic Act</a:t>
            </a:r>
          </a:p>
        </p:txBody>
      </p:sp>
      <p:sp>
        <p:nvSpPr>
          <p:cNvPr id="18435" name="Rectangle 3"/>
          <p:cNvSpPr>
            <a:spLocks noGrp="1" noChangeArrowheads="1"/>
          </p:cNvSpPr>
          <p:nvPr>
            <p:ph type="body" idx="1"/>
          </p:nvPr>
        </p:nvSpPr>
        <p:spPr>
          <a:xfrm>
            <a:off x="1981200" y="1752601"/>
            <a:ext cx="8229600" cy="4373563"/>
          </a:xfrm>
        </p:spPr>
        <p:txBody>
          <a:bodyPr>
            <a:normAutofit fontScale="92500" lnSpcReduction="20000"/>
          </a:bodyPr>
          <a:lstStyle/>
          <a:p>
            <a:pPr marL="0" indent="0">
              <a:buNone/>
            </a:pPr>
            <a:r>
              <a:rPr lang="en-US" altLang="en-US" dirty="0"/>
              <a:t>Overview</a:t>
            </a:r>
          </a:p>
          <a:p>
            <a:pPr>
              <a:lnSpc>
                <a:spcPct val="90000"/>
              </a:lnSpc>
            </a:pPr>
            <a:r>
              <a:rPr lang="en-US" altLang="en-US" dirty="0"/>
              <a:t>Adulteration, Misbranding, Seizures</a:t>
            </a:r>
          </a:p>
          <a:p>
            <a:pPr>
              <a:lnSpc>
                <a:spcPct val="90000"/>
              </a:lnSpc>
            </a:pPr>
            <a:r>
              <a:rPr lang="en-US" altLang="en-US" dirty="0"/>
              <a:t>Advertising requirements</a:t>
            </a:r>
          </a:p>
          <a:p>
            <a:pPr>
              <a:lnSpc>
                <a:spcPct val="90000"/>
              </a:lnSpc>
            </a:pPr>
            <a:r>
              <a:rPr lang="en-US" altLang="en-US" dirty="0"/>
              <a:t>Distribution of drug samples</a:t>
            </a:r>
          </a:p>
          <a:p>
            <a:pPr>
              <a:lnSpc>
                <a:spcPct val="90000"/>
              </a:lnSpc>
            </a:pPr>
            <a:r>
              <a:rPr lang="en-US" altLang="en-US" dirty="0"/>
              <a:t>Pedigree paper requirements</a:t>
            </a:r>
          </a:p>
          <a:p>
            <a:pPr>
              <a:lnSpc>
                <a:spcPct val="90000"/>
              </a:lnSpc>
            </a:pPr>
            <a:r>
              <a:rPr lang="en-US" altLang="en-US" dirty="0"/>
              <a:t>New Drug requirements</a:t>
            </a:r>
          </a:p>
          <a:p>
            <a:pPr>
              <a:lnSpc>
                <a:spcPct val="90000"/>
              </a:lnSpc>
            </a:pPr>
            <a:r>
              <a:rPr lang="en-US" altLang="en-US" dirty="0"/>
              <a:t>Registration of manufacturers, packagers, labelers</a:t>
            </a:r>
          </a:p>
          <a:p>
            <a:pPr>
              <a:lnSpc>
                <a:spcPct val="90000"/>
              </a:lnSpc>
            </a:pPr>
            <a:r>
              <a:rPr lang="en-US" altLang="en-US" dirty="0"/>
              <a:t>Rights to inspect and investigate</a:t>
            </a:r>
          </a:p>
          <a:p>
            <a:pPr>
              <a:lnSpc>
                <a:spcPct val="90000"/>
              </a:lnSpc>
            </a:pPr>
            <a:r>
              <a:rPr lang="en-US" altLang="en-US" dirty="0"/>
              <a:t>Oral dosage form imprint requirement</a:t>
            </a:r>
          </a:p>
          <a:p>
            <a:pPr>
              <a:lnSpc>
                <a:spcPct val="90000"/>
              </a:lnSpc>
            </a:pPr>
            <a:r>
              <a:rPr lang="en-US" altLang="en-US" dirty="0"/>
              <a:t>Drug samples</a:t>
            </a:r>
          </a:p>
        </p:txBody>
      </p:sp>
    </p:spTree>
    <p:extLst>
      <p:ext uri="{BB962C8B-B14F-4D97-AF65-F5344CB8AC3E}">
        <p14:creationId xmlns:p14="http://schemas.microsoft.com/office/powerpoint/2010/main" val="3498056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8887" y="3256006"/>
            <a:ext cx="7772400" cy="1470025"/>
          </a:xfrm>
        </p:spPr>
        <p:txBody>
          <a:bodyPr>
            <a:noAutofit/>
          </a:bodyPr>
          <a:lstStyle/>
          <a:p>
            <a:r>
              <a:rPr lang="en-US" sz="2800" dirty="0"/>
              <a:t>Note: Adulteration and Misbranding are important at both federal and state levels, so please read and learn this! (We will go over the federal definitions which are similar, but not exactly the same as the state definitions, in the FDCA lectures)</a:t>
            </a:r>
            <a:br>
              <a:rPr lang="en-US" sz="2800" dirty="0"/>
            </a:br>
            <a:r>
              <a:rPr lang="en-US" sz="2800" dirty="0"/>
              <a:t>There will be questions on both on my exam and on the MPJE!</a:t>
            </a:r>
          </a:p>
        </p:txBody>
      </p:sp>
      <p:sp>
        <p:nvSpPr>
          <p:cNvPr id="4" name="Subtitle 3"/>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762068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Adulteration &amp; Misbranding</a:t>
            </a:r>
          </a:p>
        </p:txBody>
      </p:sp>
      <p:sp>
        <p:nvSpPr>
          <p:cNvPr id="3" name="Content Placeholder 2"/>
          <p:cNvSpPr>
            <a:spLocks noGrp="1"/>
          </p:cNvSpPr>
          <p:nvPr>
            <p:ph idx="1"/>
          </p:nvPr>
        </p:nvSpPr>
        <p:spPr/>
        <p:txBody>
          <a:bodyPr>
            <a:normAutofit/>
          </a:bodyPr>
          <a:lstStyle/>
          <a:p>
            <a:r>
              <a:rPr lang="en-US" dirty="0"/>
              <a:t>General Rules of Thumb: </a:t>
            </a:r>
          </a:p>
          <a:p>
            <a:pPr lvl="1"/>
            <a:r>
              <a:rPr lang="en-US" dirty="0"/>
              <a:t>Adulteration involves a problem inside of the drug</a:t>
            </a:r>
          </a:p>
          <a:p>
            <a:pPr lvl="2"/>
            <a:r>
              <a:rPr lang="en-US" dirty="0"/>
              <a:t>Ex: Composition, integrity of the drug</a:t>
            </a:r>
          </a:p>
          <a:p>
            <a:pPr lvl="1"/>
            <a:r>
              <a:rPr lang="en-US" dirty="0"/>
              <a:t>Misbranding involves a problem outside of the drug</a:t>
            </a:r>
          </a:p>
          <a:p>
            <a:pPr lvl="2"/>
            <a:r>
              <a:rPr lang="en-US" dirty="0"/>
              <a:t>Ex: Labeling, where manufactured</a:t>
            </a:r>
          </a:p>
          <a:p>
            <a:r>
              <a:rPr lang="en-US" dirty="0"/>
              <a:t>Please be warned – most cases follow this general rule, but not all of them, so make sure to read ALL of the parts of the statute</a:t>
            </a:r>
          </a:p>
        </p:txBody>
      </p:sp>
    </p:spTree>
    <p:extLst>
      <p:ext uri="{BB962C8B-B14F-4D97-AF65-F5344CB8AC3E}">
        <p14:creationId xmlns:p14="http://schemas.microsoft.com/office/powerpoint/2010/main" val="163719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304800"/>
            <a:ext cx="7772400" cy="1143000"/>
          </a:xfrm>
        </p:spPr>
        <p:txBody>
          <a:bodyPr>
            <a:normAutofit fontScale="90000"/>
          </a:bodyPr>
          <a:lstStyle/>
          <a:p>
            <a:r>
              <a:rPr lang="en-US" altLang="en-US" dirty="0"/>
              <a:t>Relevant Florida Statute &amp; Regulations Overview </a:t>
            </a:r>
            <a:br>
              <a:rPr lang="en-US" altLang="en-US" dirty="0"/>
            </a:br>
            <a:r>
              <a:rPr lang="en-US" altLang="en-US" sz="2700" dirty="0"/>
              <a:t>(No Need to Memorize – Just Be Familiar)</a:t>
            </a:r>
          </a:p>
        </p:txBody>
      </p:sp>
      <p:sp>
        <p:nvSpPr>
          <p:cNvPr id="10243" name="Rectangle 3"/>
          <p:cNvSpPr>
            <a:spLocks noGrp="1" noChangeArrowheads="1"/>
          </p:cNvSpPr>
          <p:nvPr>
            <p:ph type="body" idx="1"/>
          </p:nvPr>
        </p:nvSpPr>
        <p:spPr>
          <a:xfrm>
            <a:off x="831272" y="1796935"/>
            <a:ext cx="10598727" cy="4876800"/>
          </a:xfrm>
        </p:spPr>
        <p:txBody>
          <a:bodyPr>
            <a:normAutofit/>
          </a:bodyPr>
          <a:lstStyle/>
          <a:p>
            <a:r>
              <a:rPr lang="en-US" altLang="en-US" u="sng" dirty="0"/>
              <a:t>Statutes</a:t>
            </a:r>
          </a:p>
          <a:p>
            <a:pPr lvl="1"/>
            <a:r>
              <a:rPr lang="en-US" altLang="en-US" dirty="0"/>
              <a:t>120 Administrative Procedure Act</a:t>
            </a:r>
          </a:p>
          <a:p>
            <a:pPr lvl="1"/>
            <a:r>
              <a:rPr lang="en-US" altLang="en-US" dirty="0"/>
              <a:t>456 Health Professions</a:t>
            </a:r>
          </a:p>
          <a:p>
            <a:pPr lvl="1"/>
            <a:r>
              <a:rPr lang="en-US" altLang="en-US" b="1" dirty="0"/>
              <a:t>465 Pharmacy – key chapter</a:t>
            </a:r>
          </a:p>
          <a:p>
            <a:pPr lvl="1"/>
            <a:r>
              <a:rPr lang="en-US" altLang="en-US" dirty="0"/>
              <a:t>499 Drugs</a:t>
            </a:r>
          </a:p>
          <a:p>
            <a:pPr lvl="1"/>
            <a:r>
              <a:rPr lang="en-US" altLang="en-US" b="1" dirty="0"/>
              <a:t>893 Drug Abuse and Prevention- key chapter (Florida Controlled Substance law)</a:t>
            </a:r>
          </a:p>
          <a:p>
            <a:r>
              <a:rPr lang="en-US" altLang="en-US" u="sng" dirty="0"/>
              <a:t>Administrative Regulations</a:t>
            </a:r>
          </a:p>
          <a:p>
            <a:pPr lvl="1"/>
            <a:r>
              <a:rPr lang="en-US" altLang="en-US" b="1" dirty="0"/>
              <a:t>64B16 Pharmacy</a:t>
            </a:r>
          </a:p>
          <a:p>
            <a:pPr lvl="1"/>
            <a:r>
              <a:rPr lang="en-US" altLang="en-US" dirty="0"/>
              <a:t>64F-12 Drugs</a:t>
            </a:r>
          </a:p>
        </p:txBody>
      </p:sp>
    </p:spTree>
    <p:extLst>
      <p:ext uri="{BB962C8B-B14F-4D97-AF65-F5344CB8AC3E}">
        <p14:creationId xmlns:p14="http://schemas.microsoft.com/office/powerpoint/2010/main" val="591536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Adulteration in Florida Statutes</a:t>
            </a:r>
            <a:br>
              <a:rPr lang="en-US" dirty="0"/>
            </a:br>
            <a:r>
              <a:rPr lang="en-US" altLang="en-US" dirty="0"/>
              <a:t>Fla. Stat. §</a:t>
            </a:r>
            <a:r>
              <a:rPr lang="en-US" dirty="0"/>
              <a:t>499.006</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A drug or device is adulterated if it:</a:t>
            </a:r>
          </a:p>
          <a:p>
            <a:pPr marL="0" indent="0">
              <a:buNone/>
            </a:pPr>
            <a:endParaRPr lang="en-US" dirty="0"/>
          </a:p>
          <a:p>
            <a:r>
              <a:rPr lang="en-US" dirty="0"/>
              <a:t>(1) Consists in whole or in part of any filthy, putrid, or decomposed substance</a:t>
            </a:r>
          </a:p>
          <a:p>
            <a:r>
              <a:rPr lang="en-US" dirty="0"/>
              <a:t>(2) Has been produced, prepared, packed, or held under conditions whereby it could have been contaminated with filth or rendered injurious to health</a:t>
            </a:r>
          </a:p>
          <a:p>
            <a:r>
              <a:rPr lang="en-US" dirty="0"/>
              <a:t>(3) Is a drug and the methods, facilities, or controls used for its manufacture, processing, packing, or holding do not conform to, or are not operated or administered in conformity with, current good manufacturing practices to assure that the drug meets the requirements of this part and that the drug has the identity and strength, and meets the standard of quality and purity, which it purports or is represented to possess</a:t>
            </a:r>
          </a:p>
          <a:p>
            <a:r>
              <a:rPr lang="en-US" dirty="0"/>
              <a:t>(4) Is a drug and its container is composed, in whole or in part, of any poisonous or harmful substance which could render the contents injurious to health</a:t>
            </a:r>
          </a:p>
          <a:p>
            <a:r>
              <a:rPr lang="en-US" dirty="0"/>
              <a:t>(5) Is a drug and it bears or contains, for the purpose of coloring only, a color additive that is unsafe within the meaning of the federal act; or, if it is a color additive, the intended use of which in or on drugs is for the purpose of coloring only, and it is unsafe within the meaning of the federal act</a:t>
            </a:r>
          </a:p>
        </p:txBody>
      </p:sp>
    </p:spTree>
    <p:extLst>
      <p:ext uri="{BB962C8B-B14F-4D97-AF65-F5344CB8AC3E}">
        <p14:creationId xmlns:p14="http://schemas.microsoft.com/office/powerpoint/2010/main" val="1512873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Adulteration in Florida Statutes</a:t>
            </a:r>
            <a:br>
              <a:rPr lang="en-US" dirty="0"/>
            </a:br>
            <a:r>
              <a:rPr lang="en-US" altLang="en-US" dirty="0"/>
              <a:t>Fla. Stat. §</a:t>
            </a:r>
            <a:r>
              <a:rPr lang="en-US" dirty="0"/>
              <a:t>499.006</a:t>
            </a:r>
          </a:p>
        </p:txBody>
      </p:sp>
      <p:sp>
        <p:nvSpPr>
          <p:cNvPr id="3" name="Content Placeholder 2"/>
          <p:cNvSpPr>
            <a:spLocks noGrp="1"/>
          </p:cNvSpPr>
          <p:nvPr>
            <p:ph idx="1"/>
          </p:nvPr>
        </p:nvSpPr>
        <p:spPr>
          <a:xfrm>
            <a:off x="631767" y="1600200"/>
            <a:ext cx="10939549" cy="5141422"/>
          </a:xfrm>
        </p:spPr>
        <p:txBody>
          <a:bodyPr>
            <a:noAutofit/>
          </a:bodyPr>
          <a:lstStyle/>
          <a:p>
            <a:r>
              <a:rPr lang="en-US" sz="1600" dirty="0"/>
              <a:t>(6) A drug recognized in the official compendium and its strength differs or quality or purity falls below, the compendium’s standards. A drug defined in the official compendium is not adulterated merely because it differs from the compendium standards of strength, quality, or purity if this difference in strength, quality, or purity is plainly stated on its label</a:t>
            </a:r>
          </a:p>
          <a:p>
            <a:r>
              <a:rPr lang="en-US" sz="1600" dirty="0"/>
              <a:t>(7) A drug not in an official compendium and its strength differs or its purity or quality falls below the standard it purports or is represented to possess</a:t>
            </a:r>
          </a:p>
          <a:p>
            <a:r>
              <a:rPr lang="en-US" sz="1600" dirty="0"/>
              <a:t>(8) Is a drug mixed with any substance or packed in a way that reduces the quality or strength of the drug; or a drug that has been substituted in whole or in part with any other substance</a:t>
            </a:r>
          </a:p>
          <a:p>
            <a:r>
              <a:rPr lang="en-US" sz="1600" dirty="0"/>
              <a:t>(9) An expired drug or device</a:t>
            </a:r>
          </a:p>
          <a:p>
            <a:r>
              <a:rPr lang="en-US" sz="1600" dirty="0"/>
              <a:t>(10) A prescription drug requiring a pedigree paper and the paper either doesn’t exist, is fraudulent, or incomplete; or a prescription drug requiring a pedigree paper that has been purchased, held, sold, or distributed at any time by a person not authorized under federal or state law to do so</a:t>
            </a:r>
          </a:p>
          <a:p>
            <a:r>
              <a:rPr lang="en-US" sz="1600" dirty="0"/>
              <a:t>(11) Is a compounded drug which has been returned by a veterinarian to a limited prescription drug veterinary wholesale distributor</a:t>
            </a:r>
          </a:p>
        </p:txBody>
      </p:sp>
    </p:spTree>
    <p:extLst>
      <p:ext uri="{BB962C8B-B14F-4D97-AF65-F5344CB8AC3E}">
        <p14:creationId xmlns:p14="http://schemas.microsoft.com/office/powerpoint/2010/main" val="4097806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Misbranding in Florida Statutes</a:t>
            </a:r>
            <a:br>
              <a:rPr lang="en-US" dirty="0"/>
            </a:br>
            <a:r>
              <a:rPr lang="en-US" altLang="en-US" sz="1800" dirty="0"/>
              <a:t>Fla. Stat. §</a:t>
            </a:r>
            <a:r>
              <a:rPr lang="en-US" sz="1800" dirty="0"/>
              <a:t>499.007</a:t>
            </a:r>
          </a:p>
        </p:txBody>
      </p:sp>
      <p:sp>
        <p:nvSpPr>
          <p:cNvPr id="3" name="Content Placeholder 2"/>
          <p:cNvSpPr>
            <a:spLocks noGrp="1"/>
          </p:cNvSpPr>
          <p:nvPr>
            <p:ph idx="1"/>
          </p:nvPr>
        </p:nvSpPr>
        <p:spPr>
          <a:xfrm>
            <a:off x="399011" y="1219200"/>
            <a:ext cx="11172305" cy="5306291"/>
          </a:xfrm>
        </p:spPr>
        <p:txBody>
          <a:bodyPr>
            <a:normAutofit fontScale="70000" lnSpcReduction="20000"/>
          </a:bodyPr>
          <a:lstStyle/>
          <a:p>
            <a:pPr marL="0" indent="0">
              <a:buNone/>
            </a:pPr>
            <a:r>
              <a:rPr lang="en-US" dirty="0"/>
              <a:t>A drug or device is misbranded if:</a:t>
            </a:r>
          </a:p>
          <a:p>
            <a:r>
              <a:rPr lang="en-US" dirty="0"/>
              <a:t>(1) Its labeling is false or misleading in any way</a:t>
            </a:r>
          </a:p>
          <a:p>
            <a:r>
              <a:rPr lang="en-US" dirty="0"/>
              <a:t>(2) Packaged form’s does not bear a label containing:</a:t>
            </a:r>
          </a:p>
          <a:p>
            <a:pPr lvl="1"/>
            <a:r>
              <a:rPr lang="en-US" dirty="0"/>
              <a:t>The name and place of business of the manufacturer, </a:t>
            </a:r>
            <a:r>
              <a:rPr lang="en-US" dirty="0" err="1"/>
              <a:t>repackager</a:t>
            </a:r>
            <a:r>
              <a:rPr lang="en-US" dirty="0"/>
              <a:t>, or distributor of the finished dosage form of the prescription drug which is or is intended to be, dispensed or administered to the patient</a:t>
            </a:r>
          </a:p>
          <a:p>
            <a:pPr lvl="1"/>
            <a:r>
              <a:rPr lang="en-US" dirty="0"/>
              <a:t>An accurate statement of the quantity in terms of weight, measure, or numerical count. Some reasonable variations are allowed, and some rules may be made by agency for exemptions for small packages.</a:t>
            </a:r>
          </a:p>
          <a:p>
            <a:r>
              <a:rPr lang="en-US" dirty="0"/>
              <a:t>(3) It is an active pharmaceutical ingredient in bulk form and does not bear a label containing:</a:t>
            </a:r>
          </a:p>
          <a:p>
            <a:pPr lvl="1"/>
            <a:r>
              <a:rPr lang="en-US" dirty="0"/>
              <a:t>The name and place of business of the manufacturer, </a:t>
            </a:r>
            <a:r>
              <a:rPr lang="en-US" dirty="0" err="1"/>
              <a:t>repackager</a:t>
            </a:r>
            <a:r>
              <a:rPr lang="en-US" dirty="0"/>
              <a:t>, or distributor; and</a:t>
            </a:r>
          </a:p>
          <a:p>
            <a:pPr lvl="1"/>
            <a:r>
              <a:rPr lang="en-US" dirty="0"/>
              <a:t>An accurate statement of the quantity of the contents in terms of weight, measure, or numerical count.</a:t>
            </a:r>
          </a:p>
          <a:p>
            <a:r>
              <a:rPr lang="en-US" dirty="0"/>
              <a:t>(4) If any word, statement, or other information required by or under this part to appear on the label or labeling is not </a:t>
            </a:r>
            <a:r>
              <a:rPr lang="en-US" b="1" u="sng" dirty="0"/>
              <a:t>prominently placed </a:t>
            </a:r>
            <a:r>
              <a:rPr lang="en-US" dirty="0"/>
              <a:t>thereon with such </a:t>
            </a:r>
            <a:r>
              <a:rPr lang="en-US" b="1" u="sng" dirty="0"/>
              <a:t>conspicuousness</a:t>
            </a:r>
            <a:r>
              <a:rPr lang="en-US" dirty="0"/>
              <a:t> as compared with other words, statements, designs, or devices in the labeling, and in such terms, as to render the word, statement, or other information </a:t>
            </a:r>
            <a:r>
              <a:rPr lang="en-US" b="1" u="sng" dirty="0"/>
              <a:t>likely to be read and understood</a:t>
            </a:r>
            <a:r>
              <a:rPr lang="en-US" dirty="0"/>
              <a:t> under customary conditions of purchase and use.</a:t>
            </a:r>
          </a:p>
          <a:p>
            <a:r>
              <a:rPr lang="en-US" dirty="0"/>
              <a:t>(5) It is a drug and is not designated solely by a name recognized in an official compendium and its label does not bear:</a:t>
            </a:r>
          </a:p>
          <a:p>
            <a:pPr lvl="1"/>
            <a:r>
              <a:rPr lang="en-US" dirty="0"/>
              <a:t>The common or usual name of the drug, if any; and</a:t>
            </a:r>
          </a:p>
          <a:p>
            <a:pPr lvl="1"/>
            <a:r>
              <a:rPr lang="en-US" dirty="0"/>
              <a:t>If made with two or more ingredients, the common or usual name and quantity of each active ingredient.</a:t>
            </a:r>
          </a:p>
        </p:txBody>
      </p:sp>
    </p:spTree>
    <p:extLst>
      <p:ext uri="{BB962C8B-B14F-4D97-AF65-F5344CB8AC3E}">
        <p14:creationId xmlns:p14="http://schemas.microsoft.com/office/powerpoint/2010/main" val="949345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dirty="0"/>
              <a:t>Misbranding in Florida Statutes</a:t>
            </a:r>
            <a:br>
              <a:rPr lang="en-US" dirty="0"/>
            </a:br>
            <a:r>
              <a:rPr lang="en-US" altLang="en-US" sz="1800" dirty="0"/>
              <a:t>Fla. Stat. §</a:t>
            </a:r>
            <a:r>
              <a:rPr lang="en-US" sz="1800" dirty="0"/>
              <a:t>499.007</a:t>
            </a:r>
          </a:p>
        </p:txBody>
      </p:sp>
      <p:sp>
        <p:nvSpPr>
          <p:cNvPr id="3" name="Content Placeholder 2"/>
          <p:cNvSpPr>
            <a:spLocks noGrp="1"/>
          </p:cNvSpPr>
          <p:nvPr>
            <p:ph idx="1"/>
          </p:nvPr>
        </p:nvSpPr>
        <p:spPr>
          <a:xfrm>
            <a:off x="689955" y="1371600"/>
            <a:ext cx="10931237" cy="5029200"/>
          </a:xfrm>
        </p:spPr>
        <p:txBody>
          <a:bodyPr>
            <a:normAutofit fontScale="70000" lnSpcReduction="20000"/>
          </a:bodyPr>
          <a:lstStyle/>
          <a:p>
            <a:pPr marL="0" indent="0">
              <a:buNone/>
            </a:pPr>
            <a:r>
              <a:rPr lang="en-US" dirty="0"/>
              <a:t>A drug or device is misbranded if:</a:t>
            </a:r>
          </a:p>
          <a:p>
            <a:pPr marL="0" indent="0">
              <a:buNone/>
            </a:pPr>
            <a:endParaRPr lang="en-US" dirty="0"/>
          </a:p>
          <a:p>
            <a:r>
              <a:rPr lang="en-US" dirty="0"/>
              <a:t>(6) Its labeling does not bear:</a:t>
            </a:r>
          </a:p>
          <a:p>
            <a:pPr lvl="1"/>
            <a:r>
              <a:rPr lang="en-US" dirty="0"/>
              <a:t>Adequate directions for use; and</a:t>
            </a:r>
          </a:p>
          <a:p>
            <a:pPr lvl="1"/>
            <a:r>
              <a:rPr lang="en-US" dirty="0"/>
              <a:t>Adequate warnings against contraindicated uses or danger of use in children if that is the case, or against unsafe dosage or methods or duration of administration or application</a:t>
            </a:r>
          </a:p>
          <a:p>
            <a:r>
              <a:rPr lang="en-US" dirty="0"/>
              <a:t> (7) It is a drug listed in the official compendium and it is not packaged and labeled as described in the compendium. However, the method of packaging may be modified with agency consent.</a:t>
            </a:r>
          </a:p>
          <a:p>
            <a:r>
              <a:rPr lang="en-US" dirty="0"/>
              <a:t> (8) It is a drug liable to deterioration and it is not packaged in such form and manner, and its label bears a statement of such precautions. The agency must give notice to the compendium revisers of the need for these packaging or labeling requirements and may apply this rule after they have failed to comply within a reasonable time </a:t>
            </a:r>
          </a:p>
          <a:p>
            <a:r>
              <a:rPr lang="en-US" dirty="0"/>
              <a:t>(9) It is:</a:t>
            </a:r>
          </a:p>
          <a:p>
            <a:pPr lvl="1"/>
            <a:r>
              <a:rPr lang="en-US" dirty="0"/>
              <a:t>A drug and its container or finished dosage form is made, formed, or filled to be misleading</a:t>
            </a:r>
          </a:p>
          <a:p>
            <a:pPr lvl="1"/>
            <a:r>
              <a:rPr lang="en-US" dirty="0"/>
              <a:t>An imitation of another drug</a:t>
            </a:r>
          </a:p>
          <a:p>
            <a:pPr lvl="1"/>
            <a:r>
              <a:rPr lang="en-US" dirty="0"/>
              <a:t>Offered for sale under the name of another drug</a:t>
            </a:r>
          </a:p>
          <a:p>
            <a:r>
              <a:rPr lang="en-US" dirty="0"/>
              <a:t>(10) If it is dangerous to health when used in the dosage or with the frequency or duration prescribed, recommended, or suggested in the labeling of the drug.</a:t>
            </a:r>
          </a:p>
        </p:txBody>
      </p:sp>
    </p:spTree>
    <p:extLst>
      <p:ext uri="{BB962C8B-B14F-4D97-AF65-F5344CB8AC3E}">
        <p14:creationId xmlns:p14="http://schemas.microsoft.com/office/powerpoint/2010/main" val="3366551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dirty="0"/>
              <a:t>Misbranding in Florida Statutes</a:t>
            </a:r>
            <a:br>
              <a:rPr lang="en-US" dirty="0"/>
            </a:br>
            <a:r>
              <a:rPr lang="en-US" altLang="en-US" sz="1800" dirty="0"/>
              <a:t>Fla. Stat. §</a:t>
            </a:r>
            <a:r>
              <a:rPr lang="en-US" sz="1800" dirty="0"/>
              <a:t>499.007</a:t>
            </a:r>
          </a:p>
        </p:txBody>
      </p:sp>
      <p:sp>
        <p:nvSpPr>
          <p:cNvPr id="3" name="Content Placeholder 2"/>
          <p:cNvSpPr>
            <a:spLocks noGrp="1"/>
          </p:cNvSpPr>
          <p:nvPr>
            <p:ph idx="1"/>
          </p:nvPr>
        </p:nvSpPr>
        <p:spPr>
          <a:xfrm>
            <a:off x="606829" y="1143000"/>
            <a:ext cx="10665229" cy="5715000"/>
          </a:xfrm>
        </p:spPr>
        <p:txBody>
          <a:bodyPr>
            <a:normAutofit fontScale="70000" lnSpcReduction="20000"/>
          </a:bodyPr>
          <a:lstStyle/>
          <a:p>
            <a:pPr marL="0" indent="0">
              <a:buNone/>
            </a:pPr>
            <a:endParaRPr lang="en-US" dirty="0"/>
          </a:p>
          <a:p>
            <a:pPr marL="0" indent="0">
              <a:buNone/>
            </a:pPr>
            <a:r>
              <a:rPr lang="en-US" dirty="0"/>
              <a:t>A drug or device is misbranded if:</a:t>
            </a:r>
          </a:p>
          <a:p>
            <a:r>
              <a:rPr lang="en-US" dirty="0"/>
              <a:t>(11) &amp; (12) If it is, purports to be, or is represented as: 1) a drug composed wholly or partly of insulin and it is not from a batch certified under s. 506 of the federal act; or 2) a drug composed wholly or partly of any kind of antibiotic requiring certification under the federal act and it is not certified under s. 507 of the federal act. However, this subsection does not apply to any drug or class of drugs exempted by regulations adopted under s. 507(c) or (d) of the federal act.</a:t>
            </a:r>
          </a:p>
          <a:p>
            <a:pPr lvl="1"/>
            <a:r>
              <a:rPr lang="en-US" b="1" dirty="0"/>
              <a:t>This is an old piece of the definition referring to drugs made years ago for use in times of war; don’t worry too much about these two!</a:t>
            </a:r>
          </a:p>
          <a:p>
            <a:endParaRPr lang="en-US" dirty="0"/>
          </a:p>
          <a:p>
            <a:r>
              <a:rPr lang="en-US" dirty="0"/>
              <a:t>(13) If it is a drug for humans that is habit forming  (a controlled substance) or because of its toxicity or other potential for harmful effect, or the method of its use, or the collateral measures necessary to its use, is not safe for use except under the supervision of a licensed practitioner ( a legend drug,  i.e. a prescription drug), if it is not dispensed only: </a:t>
            </a:r>
          </a:p>
          <a:p>
            <a:pPr lvl="1"/>
            <a:r>
              <a:rPr lang="en-US" dirty="0"/>
              <a:t>Upon the written prescription of a practitioner licensed by law to prescribe such drug</a:t>
            </a:r>
          </a:p>
          <a:p>
            <a:pPr lvl="1"/>
            <a:r>
              <a:rPr lang="en-US" dirty="0"/>
              <a:t>Upon an oral prescription of such practitioner, which is reduced promptly to writing and filled by the pharmacist</a:t>
            </a:r>
          </a:p>
          <a:p>
            <a:pPr lvl="1"/>
            <a:r>
              <a:rPr lang="en-US" dirty="0"/>
              <a:t>By refilling any such written or oral prescription, if such refilling is authorized by the prescriber in the original prescription or by oral order which is reduced promptly to writing and filled by the pharmacist</a:t>
            </a:r>
          </a:p>
          <a:p>
            <a:r>
              <a:rPr lang="en-US" dirty="0"/>
              <a:t>This subsection does not relieve any person from any requirement prescribed by law with respect to controlled substances as defined in the applicable federal and state laws.</a:t>
            </a:r>
          </a:p>
        </p:txBody>
      </p:sp>
    </p:spTree>
    <p:extLst>
      <p:ext uri="{BB962C8B-B14F-4D97-AF65-F5344CB8AC3E}">
        <p14:creationId xmlns:p14="http://schemas.microsoft.com/office/powerpoint/2010/main" val="2252139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Misbranding in Florida Statutes</a:t>
            </a:r>
            <a:br>
              <a:rPr lang="en-US" dirty="0"/>
            </a:br>
            <a:r>
              <a:rPr lang="en-US" altLang="en-US" sz="1800" dirty="0"/>
              <a:t>Fla. Stat. §</a:t>
            </a:r>
            <a:r>
              <a:rPr lang="en-US" sz="1800" dirty="0"/>
              <a:t>499.007</a:t>
            </a:r>
          </a:p>
        </p:txBody>
      </p:sp>
      <p:sp>
        <p:nvSpPr>
          <p:cNvPr id="3" name="Content Placeholder 2"/>
          <p:cNvSpPr>
            <a:spLocks noGrp="1"/>
          </p:cNvSpPr>
          <p:nvPr>
            <p:ph idx="1"/>
          </p:nvPr>
        </p:nvSpPr>
        <p:spPr>
          <a:xfrm>
            <a:off x="623455" y="1371600"/>
            <a:ext cx="10798232" cy="5029200"/>
          </a:xfrm>
        </p:spPr>
        <p:txBody>
          <a:bodyPr>
            <a:normAutofit lnSpcReduction="10000"/>
          </a:bodyPr>
          <a:lstStyle/>
          <a:p>
            <a:r>
              <a:rPr lang="en-US" dirty="0"/>
              <a:t>(14) If it is a controlled substance and if, at any time before it is dispensed, its label does not bear the statement:</a:t>
            </a:r>
          </a:p>
          <a:p>
            <a:pPr lvl="1"/>
            <a:r>
              <a:rPr lang="en-US" dirty="0"/>
              <a:t>“Caution: Federal Law Prohibits Dispensing Without Prescription”;</a:t>
            </a:r>
          </a:p>
          <a:p>
            <a:pPr lvl="1"/>
            <a:r>
              <a:rPr lang="en-US" dirty="0"/>
              <a:t>“Rx Only”;</a:t>
            </a:r>
          </a:p>
          <a:p>
            <a:pPr lvl="1"/>
            <a:r>
              <a:rPr lang="en-US" dirty="0"/>
              <a:t>The prescription symbol followed by the word “Only”; or</a:t>
            </a:r>
          </a:p>
          <a:p>
            <a:pPr lvl="1"/>
            <a:r>
              <a:rPr lang="en-US" dirty="0"/>
              <a:t>“Caution: State Law Prohibits Dispensing Without Prescription.”</a:t>
            </a:r>
          </a:p>
          <a:p>
            <a:r>
              <a:rPr lang="en-US" dirty="0"/>
              <a:t>(15) If it is a drug that is a prescription drug but not a controlled substance and it bears the statement of caution label at any time before it is dispensed </a:t>
            </a:r>
          </a:p>
          <a:p>
            <a:r>
              <a:rPr lang="en-US" dirty="0"/>
              <a:t>(16) If it is a color additive, the intended use of which in or on drugs is for the purpose of coloring only and its packaging and labeling are not in conformity with the packaging and labeling requirements that apply to such color additive and are prescribed under the federal act.</a:t>
            </a:r>
          </a:p>
        </p:txBody>
      </p:sp>
    </p:spTree>
    <p:extLst>
      <p:ext uri="{BB962C8B-B14F-4D97-AF65-F5344CB8AC3E}">
        <p14:creationId xmlns:p14="http://schemas.microsoft.com/office/powerpoint/2010/main" val="3532987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Misbranding in Florida Statutes</a:t>
            </a:r>
            <a:br>
              <a:rPr lang="en-US" dirty="0"/>
            </a:br>
            <a:r>
              <a:rPr lang="en-US" altLang="en-US" sz="1800" dirty="0"/>
              <a:t>Fla. Stat. §</a:t>
            </a:r>
            <a:r>
              <a:rPr lang="en-US" sz="1800" dirty="0"/>
              <a:t>499.007</a:t>
            </a:r>
          </a:p>
        </p:txBody>
      </p:sp>
      <p:sp>
        <p:nvSpPr>
          <p:cNvPr id="3" name="Content Placeholder 2"/>
          <p:cNvSpPr>
            <a:spLocks noGrp="1"/>
          </p:cNvSpPr>
          <p:nvPr>
            <p:ph idx="1"/>
          </p:nvPr>
        </p:nvSpPr>
        <p:spPr>
          <a:xfrm>
            <a:off x="864524" y="1676400"/>
            <a:ext cx="10706792" cy="4475018"/>
          </a:xfrm>
        </p:spPr>
        <p:txBody>
          <a:bodyPr>
            <a:normAutofit fontScale="77500" lnSpcReduction="20000"/>
          </a:bodyPr>
          <a:lstStyle/>
          <a:p>
            <a:r>
              <a:rPr lang="en-US" dirty="0"/>
              <a:t>(17) A drug dispensed by filling or refilling a written or oral prescription of a practitioner licensed by law to prescribe such drug is exempt from the misbranding requirements, except for subsections (1) , (9), (11), and (12) and the packaging requirements of subsections (7) and (8), if the drug bears a label containing:</a:t>
            </a:r>
          </a:p>
          <a:p>
            <a:pPr lvl="1"/>
            <a:r>
              <a:rPr lang="en-US" dirty="0"/>
              <a:t>the name and address of the dispenser or seller</a:t>
            </a:r>
          </a:p>
          <a:p>
            <a:pPr lvl="1"/>
            <a:r>
              <a:rPr lang="en-US" dirty="0"/>
              <a:t>the prescription number</a:t>
            </a:r>
          </a:p>
          <a:p>
            <a:pPr lvl="1"/>
            <a:r>
              <a:rPr lang="en-US" dirty="0"/>
              <a:t>the date the prescription was written or filled</a:t>
            </a:r>
          </a:p>
          <a:p>
            <a:pPr lvl="1"/>
            <a:r>
              <a:rPr lang="en-US" dirty="0"/>
              <a:t>the name of the prescriber</a:t>
            </a:r>
          </a:p>
          <a:p>
            <a:pPr lvl="1"/>
            <a:r>
              <a:rPr lang="en-US" dirty="0"/>
              <a:t>the name of the patient</a:t>
            </a:r>
          </a:p>
          <a:p>
            <a:pPr lvl="1"/>
            <a:r>
              <a:rPr lang="en-US" dirty="0"/>
              <a:t>the directions for use</a:t>
            </a:r>
          </a:p>
          <a:p>
            <a:pPr lvl="1"/>
            <a:r>
              <a:rPr lang="en-US" dirty="0"/>
              <a:t>cautionary statements</a:t>
            </a:r>
          </a:p>
          <a:p>
            <a:r>
              <a:rPr lang="en-US" dirty="0"/>
              <a:t>This exemption does not apply to any drug dispensed in the course of the conduct of a business of dispensing drugs pursuant to diagnosis by mail or to any drug dispensed in violation of subsection (13). The department may, by rule, exempt drugs subject to s. 499.062 (seizure and condemnation of drugs, devices, and cosmetics) from subsection (13) if compliance with that subsection is not necessary to protect the public health, safety, and welfare.</a:t>
            </a:r>
          </a:p>
        </p:txBody>
      </p:sp>
    </p:spTree>
    <p:extLst>
      <p:ext uri="{BB962C8B-B14F-4D97-AF65-F5344CB8AC3E}">
        <p14:creationId xmlns:p14="http://schemas.microsoft.com/office/powerpoint/2010/main" val="3539733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676400"/>
          </a:xfrm>
        </p:spPr>
        <p:txBody>
          <a:bodyPr>
            <a:normAutofit/>
          </a:bodyPr>
          <a:lstStyle/>
          <a:p>
            <a:r>
              <a:rPr lang="en-US" sz="2800" dirty="0"/>
              <a:t>Drug Supply Chain</a:t>
            </a:r>
            <a:br>
              <a:rPr lang="en-US" dirty="0"/>
            </a:br>
            <a:r>
              <a:rPr lang="en-US" sz="1200" dirty="0"/>
              <a:t>The upcoming statutes deal with the integrity of the drug supply chain and laws applicable to wholesale distributors. (You know  a couple of the biggest ones: Cardinal  and McKesson). Counterfeit drugs can make their way into the  drug supply chain and legitimate drugs may be diverted or stolen, so laws are needed to regulate the process.  This graphic helps to illustrate  the wholesale distributors’ middle man role with regards to supplying pharmacies with drugs from manufacturers.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1" y="1600201"/>
            <a:ext cx="8919599" cy="4555487"/>
          </a:xfrm>
        </p:spPr>
      </p:pic>
      <p:sp>
        <p:nvSpPr>
          <p:cNvPr id="5" name="TextBox 4"/>
          <p:cNvSpPr txBox="1"/>
          <p:nvPr/>
        </p:nvSpPr>
        <p:spPr>
          <a:xfrm>
            <a:off x="2286001" y="6400800"/>
            <a:ext cx="6900415" cy="369332"/>
          </a:xfrm>
          <a:prstGeom prst="rect">
            <a:avLst/>
          </a:prstGeom>
          <a:noFill/>
        </p:spPr>
        <p:txBody>
          <a:bodyPr wrap="none" rtlCol="0">
            <a:spAutoFit/>
          </a:bodyPr>
          <a:lstStyle/>
          <a:p>
            <a:r>
              <a:rPr lang="en-US" dirty="0"/>
              <a:t>http://www.fda.gov/Drugs/DrugSafety/DrugShortages/ucm277626.htm</a:t>
            </a:r>
          </a:p>
        </p:txBody>
      </p:sp>
    </p:spTree>
    <p:extLst>
      <p:ext uri="{BB962C8B-B14F-4D97-AF65-F5344CB8AC3E}">
        <p14:creationId xmlns:p14="http://schemas.microsoft.com/office/powerpoint/2010/main" val="2225295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Pedigree Paper</a:t>
            </a:r>
            <a:br>
              <a:rPr lang="en-US" dirty="0"/>
            </a:br>
            <a:r>
              <a:rPr lang="en-US" altLang="en-US" sz="2800" dirty="0"/>
              <a:t>Fla. Stat. §</a:t>
            </a:r>
            <a:r>
              <a:rPr lang="en-US" sz="2800" dirty="0"/>
              <a:t>499.01212</a:t>
            </a:r>
            <a:endParaRPr lang="en-US" dirty="0"/>
          </a:p>
        </p:txBody>
      </p:sp>
      <p:sp>
        <p:nvSpPr>
          <p:cNvPr id="3" name="Content Placeholder 2"/>
          <p:cNvSpPr>
            <a:spLocks noGrp="1"/>
          </p:cNvSpPr>
          <p:nvPr>
            <p:ph idx="1"/>
          </p:nvPr>
        </p:nvSpPr>
        <p:spPr/>
        <p:txBody>
          <a:bodyPr>
            <a:normAutofit/>
          </a:bodyPr>
          <a:lstStyle/>
          <a:p>
            <a:r>
              <a:rPr lang="en-US" dirty="0"/>
              <a:t>A pedigree paper provides documentation at each step in the supply chain to show where the drug has been in an attempt to ensure it is not a counterfeit drug and it is the actual drug it appears to be</a:t>
            </a:r>
          </a:p>
          <a:p>
            <a:r>
              <a:rPr lang="en-US" dirty="0"/>
              <a:t>Pedigree laws are implemented to put controls on the drug supply chain in response to diversion of prescription drugs in the process and the introduction of counterfeit drugs into pharmacy drug wholesaler transactions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20442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Pedigree Paper</a:t>
            </a:r>
            <a:br>
              <a:rPr lang="en-US" dirty="0"/>
            </a:br>
            <a:r>
              <a:rPr lang="en-US" altLang="en-US" sz="1800" dirty="0"/>
              <a:t>Fla. Stat. §</a:t>
            </a:r>
            <a:r>
              <a:rPr lang="en-US" sz="1800" dirty="0"/>
              <a:t>499.01212</a:t>
            </a:r>
          </a:p>
        </p:txBody>
      </p:sp>
      <p:sp>
        <p:nvSpPr>
          <p:cNvPr id="3" name="Content Placeholder 2"/>
          <p:cNvSpPr>
            <a:spLocks noGrp="1"/>
          </p:cNvSpPr>
          <p:nvPr>
            <p:ph idx="1"/>
          </p:nvPr>
        </p:nvSpPr>
        <p:spPr>
          <a:xfrm>
            <a:off x="939337" y="1600200"/>
            <a:ext cx="10091651" cy="4953000"/>
          </a:xfrm>
        </p:spPr>
        <p:txBody>
          <a:bodyPr>
            <a:normAutofit fontScale="85000" lnSpcReduction="20000"/>
          </a:bodyPr>
          <a:lstStyle/>
          <a:p>
            <a:r>
              <a:rPr lang="en-US" dirty="0"/>
              <a:t>Wholesale distributors of prescription drugs must before or at the same time with each wholesale distribution, provide a pedigree paper to the person who receives the drug</a:t>
            </a:r>
          </a:p>
          <a:p>
            <a:r>
              <a:rPr lang="en-US" dirty="0"/>
              <a:t>Pedigree papers within the normal distribution chain must contain:</a:t>
            </a:r>
          </a:p>
          <a:p>
            <a:pPr lvl="1"/>
            <a:r>
              <a:rPr lang="en-US" dirty="0"/>
              <a:t>Statement: “This wholesale distributor purchased the specific unit of the prescription drug directly from the manufacturer.”</a:t>
            </a:r>
          </a:p>
          <a:p>
            <a:pPr lvl="1"/>
            <a:r>
              <a:rPr lang="en-US" dirty="0"/>
              <a:t>Manufacturer’s national drug code identifier</a:t>
            </a:r>
          </a:p>
          <a:p>
            <a:pPr lvl="1"/>
            <a:r>
              <a:rPr lang="en-US" dirty="0"/>
              <a:t>Name and address of the wholesale distributor and the purchaser of the prescription drug</a:t>
            </a:r>
          </a:p>
          <a:p>
            <a:pPr lvl="1"/>
            <a:r>
              <a:rPr lang="en-US" dirty="0"/>
              <a:t>Name of the prescription drug as it appears on the label</a:t>
            </a:r>
          </a:p>
          <a:p>
            <a:pPr lvl="1"/>
            <a:r>
              <a:rPr lang="en-US" dirty="0"/>
              <a:t>Quantity, dosage form, and strength of the prescription drug</a:t>
            </a:r>
          </a:p>
          <a:p>
            <a:r>
              <a:rPr lang="en-US" dirty="0"/>
              <a:t>The wholesale distributor must also maintain and make available to the department, upon request, the point of origin of the prescription drugs, including </a:t>
            </a:r>
            <a:r>
              <a:rPr lang="en-US" dirty="0" err="1"/>
              <a:t>intracompany</a:t>
            </a:r>
            <a:r>
              <a:rPr lang="en-US" dirty="0"/>
              <a:t> transfers, the date of the shipment from the manufacturer to the wholesale distributor, the lot numbers of such drugs, and the invoice numbers from the manufacturer</a:t>
            </a:r>
          </a:p>
        </p:txBody>
      </p:sp>
    </p:spTree>
    <p:extLst>
      <p:ext uri="{BB962C8B-B14F-4D97-AF65-F5344CB8AC3E}">
        <p14:creationId xmlns:p14="http://schemas.microsoft.com/office/powerpoint/2010/main" val="410673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altLang="en-US" sz="3200" dirty="0"/>
              <a:t>Statute and Regulation Chapters</a:t>
            </a:r>
          </a:p>
        </p:txBody>
      </p:sp>
      <p:sp>
        <p:nvSpPr>
          <p:cNvPr id="11267" name="Rectangle 3"/>
          <p:cNvSpPr>
            <a:spLocks noGrp="1" noChangeArrowheads="1"/>
          </p:cNvSpPr>
          <p:nvPr>
            <p:ph type="body" sz="half" idx="1"/>
          </p:nvPr>
        </p:nvSpPr>
        <p:spPr/>
        <p:txBody>
          <a:bodyPr/>
          <a:lstStyle/>
          <a:p>
            <a:pPr>
              <a:buFontTx/>
              <a:buNone/>
            </a:pPr>
            <a:r>
              <a:rPr lang="en-US" altLang="en-US" u="sng" dirty="0"/>
              <a:t>Pharmacy Practice Statutes &amp; Regulations</a:t>
            </a:r>
          </a:p>
          <a:p>
            <a:pPr>
              <a:buFontTx/>
              <a:buNone/>
            </a:pPr>
            <a:endParaRPr lang="en-US" altLang="en-US" i="1" u="sng" dirty="0"/>
          </a:p>
          <a:p>
            <a:pPr>
              <a:buFontTx/>
              <a:buNone/>
            </a:pPr>
            <a:r>
              <a:rPr lang="en-US" altLang="en-US" i="1" u="sng" dirty="0"/>
              <a:t>Statutes</a:t>
            </a:r>
          </a:p>
          <a:p>
            <a:r>
              <a:rPr lang="en-US" altLang="en-US" dirty="0"/>
              <a:t>465 Pharmacy</a:t>
            </a:r>
          </a:p>
          <a:p>
            <a:r>
              <a:rPr lang="en-US" altLang="en-US" dirty="0"/>
              <a:t>893 Drug Abuse and Prevention</a:t>
            </a:r>
          </a:p>
          <a:p>
            <a:pPr marL="0" indent="0">
              <a:buNone/>
            </a:pPr>
            <a:r>
              <a:rPr lang="en-US" altLang="en-US" i="1" u="sng" dirty="0"/>
              <a:t>Regulations</a:t>
            </a:r>
          </a:p>
          <a:p>
            <a:r>
              <a:rPr lang="en-US" altLang="en-US" dirty="0"/>
              <a:t>64B16 Pharmacy</a:t>
            </a:r>
          </a:p>
          <a:p>
            <a:pPr lvl="1"/>
            <a:endParaRPr lang="en-US" altLang="en-US" dirty="0"/>
          </a:p>
          <a:p>
            <a:endParaRPr lang="en-US" altLang="en-US" dirty="0"/>
          </a:p>
        </p:txBody>
      </p:sp>
      <p:sp>
        <p:nvSpPr>
          <p:cNvPr id="11268" name="Rectangle 4"/>
          <p:cNvSpPr>
            <a:spLocks noGrp="1" noChangeArrowheads="1"/>
          </p:cNvSpPr>
          <p:nvPr>
            <p:ph type="body" sz="half" idx="2"/>
          </p:nvPr>
        </p:nvSpPr>
        <p:spPr/>
        <p:txBody>
          <a:bodyPr>
            <a:normAutofit fontScale="92500" lnSpcReduction="20000"/>
          </a:bodyPr>
          <a:lstStyle/>
          <a:p>
            <a:pPr>
              <a:buFontTx/>
              <a:buNone/>
            </a:pPr>
            <a:r>
              <a:rPr lang="en-US" altLang="en-US" u="sng" dirty="0"/>
              <a:t>Health Profession Related Statutes &amp; Regulations</a:t>
            </a:r>
          </a:p>
          <a:p>
            <a:pPr marL="0" indent="0">
              <a:buNone/>
            </a:pPr>
            <a:endParaRPr lang="en-US" altLang="en-US" i="1" u="sng" dirty="0"/>
          </a:p>
          <a:p>
            <a:pPr marL="0" indent="0">
              <a:buNone/>
            </a:pPr>
            <a:r>
              <a:rPr lang="en-US" altLang="en-US" i="1" u="sng" dirty="0"/>
              <a:t>Statutes</a:t>
            </a:r>
          </a:p>
          <a:p>
            <a:r>
              <a:rPr lang="en-US" altLang="en-US" dirty="0"/>
              <a:t>456 Health Professions</a:t>
            </a:r>
          </a:p>
          <a:p>
            <a:r>
              <a:rPr lang="en-US" altLang="en-US" dirty="0"/>
              <a:t>499 Drugs</a:t>
            </a:r>
          </a:p>
          <a:p>
            <a:pPr marL="0" indent="0">
              <a:buNone/>
            </a:pPr>
            <a:r>
              <a:rPr lang="en-US" altLang="en-US" i="1" u="sng" dirty="0"/>
              <a:t>Regulations</a:t>
            </a:r>
          </a:p>
          <a:p>
            <a:r>
              <a:rPr lang="en-US" altLang="en-US" dirty="0"/>
              <a:t>64F-12 Drugs</a:t>
            </a:r>
          </a:p>
          <a:p>
            <a:pPr>
              <a:buFontTx/>
              <a:buNone/>
            </a:pPr>
            <a:endParaRPr lang="en-US" altLang="en-US" dirty="0"/>
          </a:p>
          <a:p>
            <a:pPr>
              <a:buFontTx/>
              <a:buNone/>
            </a:pPr>
            <a:r>
              <a:rPr lang="en-US" altLang="en-US" u="sng" dirty="0"/>
              <a:t>Procedural Statutes</a:t>
            </a:r>
          </a:p>
          <a:p>
            <a:r>
              <a:rPr lang="en-US" altLang="en-US" dirty="0"/>
              <a:t>120 Administrative Procedure Act</a:t>
            </a:r>
          </a:p>
          <a:p>
            <a:endParaRPr lang="en-US" altLang="en-US" dirty="0"/>
          </a:p>
          <a:p>
            <a:endParaRPr lang="en-US" altLang="en-US" dirty="0"/>
          </a:p>
        </p:txBody>
      </p:sp>
    </p:spTree>
    <p:extLst>
      <p:ext uri="{BB962C8B-B14F-4D97-AF65-F5344CB8AC3E}">
        <p14:creationId xmlns:p14="http://schemas.microsoft.com/office/powerpoint/2010/main" val="3441245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Pedigree Paper Exceptions</a:t>
            </a:r>
            <a:br>
              <a:rPr lang="en-US" dirty="0"/>
            </a:br>
            <a:r>
              <a:rPr lang="en-US" altLang="en-US" sz="1800" dirty="0"/>
              <a:t>Fla. Stat. §</a:t>
            </a:r>
            <a:r>
              <a:rPr lang="en-US" sz="1800" dirty="0"/>
              <a:t>499.01212</a:t>
            </a:r>
          </a:p>
        </p:txBody>
      </p:sp>
      <p:sp>
        <p:nvSpPr>
          <p:cNvPr id="3" name="Content Placeholder 2"/>
          <p:cNvSpPr>
            <a:spLocks noGrp="1"/>
          </p:cNvSpPr>
          <p:nvPr>
            <p:ph idx="1"/>
          </p:nvPr>
        </p:nvSpPr>
        <p:spPr>
          <a:xfrm>
            <a:off x="573578" y="1600200"/>
            <a:ext cx="10780222" cy="5029200"/>
          </a:xfrm>
        </p:spPr>
        <p:txBody>
          <a:bodyPr>
            <a:normAutofit fontScale="62500" lnSpcReduction="20000"/>
          </a:bodyPr>
          <a:lstStyle/>
          <a:p>
            <a:r>
              <a:rPr lang="en-US" dirty="0"/>
              <a:t>A pedigree paper is not required for wholesale distribution of:</a:t>
            </a:r>
          </a:p>
          <a:p>
            <a:pPr lvl="1"/>
            <a:r>
              <a:rPr lang="en-US" dirty="0"/>
              <a:t>A prescription drug by:</a:t>
            </a:r>
          </a:p>
          <a:p>
            <a:pPr lvl="2"/>
            <a:r>
              <a:rPr lang="en-US" dirty="0"/>
              <a:t> the manufacturer</a:t>
            </a:r>
          </a:p>
          <a:p>
            <a:pPr lvl="2"/>
            <a:r>
              <a:rPr lang="en-US" dirty="0"/>
              <a:t>a third party logistics provider performing a wholesale distribution for a manufacturer</a:t>
            </a:r>
          </a:p>
          <a:p>
            <a:pPr lvl="2"/>
            <a:r>
              <a:rPr lang="en-US" dirty="0"/>
              <a:t>a freight forwarder with a freight forwarder permit</a:t>
            </a:r>
          </a:p>
          <a:p>
            <a:pPr lvl="2"/>
            <a:r>
              <a:rPr lang="en-US" dirty="0"/>
              <a:t>a limited prescription drug veterinary wholesale distributor to a veterinarian</a:t>
            </a:r>
          </a:p>
          <a:p>
            <a:pPr lvl="1"/>
            <a:r>
              <a:rPr lang="en-US" dirty="0"/>
              <a:t>A compressed medical gas</a:t>
            </a:r>
          </a:p>
          <a:p>
            <a:pPr lvl="1"/>
            <a:r>
              <a:rPr lang="en-US" dirty="0"/>
              <a:t>A veterinary prescription drug</a:t>
            </a:r>
          </a:p>
          <a:p>
            <a:pPr lvl="1"/>
            <a:r>
              <a:rPr lang="en-US" dirty="0"/>
              <a:t>A drop shipment, if</a:t>
            </a:r>
          </a:p>
          <a:p>
            <a:pPr lvl="2"/>
            <a:r>
              <a:rPr lang="en-US" dirty="0"/>
              <a:t>Wholesale distributor provides the recipient of the prescription drug, within 14 days after shipment notification from the manufacturer, an invoice and sworn statement: “This wholesale distributor purchased the specific unit of the prescription drug listed on the invoice directly from the manufacturer, and the specific unit of prescription drug was shipped by the manufacturer directly to a person authorized by law to administer or dispense the legend drug, as defined in s. 465.003, Florida Statutes, or a member of an affiliated group, with the exception of a </a:t>
            </a:r>
            <a:r>
              <a:rPr lang="en-US" dirty="0" err="1"/>
              <a:t>repackager</a:t>
            </a:r>
            <a:r>
              <a:rPr lang="en-US" dirty="0"/>
              <a:t>.” The invoice must contain a unique cross-reference to the shipping document sent by the manufacturer to the recipient of the prescription drug.</a:t>
            </a:r>
          </a:p>
          <a:p>
            <a:pPr lvl="2"/>
            <a:r>
              <a:rPr lang="en-US" dirty="0"/>
              <a:t>The manufacturer of the prescription drug shipped directly to the recipient provides and the recipient of the prescription drug acquires, within 14 days after receipt of the prescription drug, a shipping document from the manufacturer that contains, at a minimum:</a:t>
            </a:r>
          </a:p>
          <a:p>
            <a:pPr lvl="3"/>
            <a:r>
              <a:rPr lang="en-US" dirty="0"/>
              <a:t>The name and address of the manufacturer, including the point of origin of the shipment, and the names and addresses of the wholesale distributor and the purchaser.</a:t>
            </a:r>
          </a:p>
          <a:p>
            <a:pPr lvl="3"/>
            <a:r>
              <a:rPr lang="en-US" dirty="0"/>
              <a:t>The name of the prescription drug as it appears on the label.</a:t>
            </a:r>
          </a:p>
          <a:p>
            <a:pPr lvl="3"/>
            <a:r>
              <a:rPr lang="en-US" dirty="0"/>
              <a:t>The quantity, dosage form, and strength of the prescription drug.</a:t>
            </a:r>
          </a:p>
          <a:p>
            <a:pPr lvl="3"/>
            <a:r>
              <a:rPr lang="en-US" dirty="0"/>
              <a:t>The date of the shipment from the manufacturer.</a:t>
            </a:r>
          </a:p>
          <a:p>
            <a:pPr lvl="2"/>
            <a:r>
              <a:rPr lang="en-US" dirty="0"/>
              <a:t>The wholesale distributor maintains and makes available to the department, upon request, the lot number of such drug if not contained in the shipping document acquired by the recipient.</a:t>
            </a:r>
          </a:p>
          <a:p>
            <a:pPr lvl="2"/>
            <a:r>
              <a:rPr lang="en-US" dirty="0"/>
              <a:t>The wholesale distributor that takes title to, but not possession of, the prescription drug is not a member of the affiliated group that receives the prescription drug directly from the manufacturer.</a:t>
            </a:r>
          </a:p>
        </p:txBody>
      </p:sp>
    </p:spTree>
    <p:extLst>
      <p:ext uri="{BB962C8B-B14F-4D97-AF65-F5344CB8AC3E}">
        <p14:creationId xmlns:p14="http://schemas.microsoft.com/office/powerpoint/2010/main" val="1632648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Storage and Handling of Prescription Drugs</a:t>
            </a:r>
            <a:br>
              <a:rPr lang="en-US" dirty="0"/>
            </a:br>
            <a:r>
              <a:rPr lang="en-US" altLang="en-US" sz="1800" dirty="0"/>
              <a:t>Fla. Stat. §</a:t>
            </a:r>
            <a:r>
              <a:rPr lang="en-US" sz="1800" dirty="0"/>
              <a:t>499.0121</a:t>
            </a:r>
          </a:p>
        </p:txBody>
      </p:sp>
      <p:sp>
        <p:nvSpPr>
          <p:cNvPr id="3" name="Content Placeholder 2"/>
          <p:cNvSpPr>
            <a:spLocks noGrp="1"/>
          </p:cNvSpPr>
          <p:nvPr>
            <p:ph idx="1"/>
          </p:nvPr>
        </p:nvSpPr>
        <p:spPr/>
        <p:txBody>
          <a:bodyPr>
            <a:normAutofit lnSpcReduction="10000"/>
          </a:bodyPr>
          <a:lstStyle/>
          <a:p>
            <a:pPr marL="0" indent="0">
              <a:buNone/>
            </a:pPr>
            <a:r>
              <a:rPr lang="en-US" dirty="0"/>
              <a:t>ESTABLISHMENTS</a:t>
            </a:r>
          </a:p>
          <a:p>
            <a:r>
              <a:rPr lang="en-US" dirty="0"/>
              <a:t>An establishment at which prescription drugs are stored, warehoused, handled, held, offered, marketed, or displayed must:</a:t>
            </a:r>
          </a:p>
          <a:p>
            <a:pPr lvl="1"/>
            <a:r>
              <a:rPr lang="en-US" dirty="0"/>
              <a:t>Be of suitable size and construction for cleaning, maintenance, and operations</a:t>
            </a:r>
          </a:p>
          <a:p>
            <a:pPr lvl="1"/>
            <a:r>
              <a:rPr lang="en-US" dirty="0"/>
              <a:t>Have storage areas with lighting, ventilation, temperature, sanitation, humidity, space, equipment, and security</a:t>
            </a:r>
          </a:p>
          <a:p>
            <a:pPr lvl="1"/>
            <a:r>
              <a:rPr lang="en-US" dirty="0"/>
              <a:t>Have a quarantine area to store outdated, damaged, deteriorated, misbranded, or adulterated prescription drugs, or that are in immediate or sealed, secondary containers that have been opened;</a:t>
            </a:r>
          </a:p>
          <a:p>
            <a:pPr lvl="1"/>
            <a:r>
              <a:rPr lang="en-US" dirty="0"/>
              <a:t>Kept in clean and orderly condition</a:t>
            </a:r>
          </a:p>
          <a:p>
            <a:pPr lvl="1"/>
            <a:r>
              <a:rPr lang="en-US" dirty="0"/>
              <a:t>No infestations by insects, rodents, birds, or vermin of any kind </a:t>
            </a:r>
          </a:p>
        </p:txBody>
      </p:sp>
    </p:spTree>
    <p:extLst>
      <p:ext uri="{BB962C8B-B14F-4D97-AF65-F5344CB8AC3E}">
        <p14:creationId xmlns:p14="http://schemas.microsoft.com/office/powerpoint/2010/main" val="940639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Storage and Handling of Prescription Drugs</a:t>
            </a:r>
            <a:br>
              <a:rPr lang="en-US" sz="3600" dirty="0"/>
            </a:br>
            <a:r>
              <a:rPr lang="en-US" sz="3600" dirty="0"/>
              <a:t>Security for Wholesale Drug Distributors</a:t>
            </a:r>
            <a:br>
              <a:rPr lang="en-US" dirty="0"/>
            </a:br>
            <a:r>
              <a:rPr lang="en-US" altLang="en-US" sz="1800" dirty="0"/>
              <a:t>Fla. Stat. §</a:t>
            </a:r>
            <a:r>
              <a:rPr lang="en-US" sz="1800" dirty="0"/>
              <a:t>499.0121</a:t>
            </a:r>
          </a:p>
        </p:txBody>
      </p:sp>
      <p:sp>
        <p:nvSpPr>
          <p:cNvPr id="3" name="Content Placeholder 2"/>
          <p:cNvSpPr>
            <a:spLocks noGrp="1"/>
          </p:cNvSpPr>
          <p:nvPr>
            <p:ph idx="1"/>
          </p:nvPr>
        </p:nvSpPr>
        <p:spPr>
          <a:xfrm>
            <a:off x="631767" y="1600200"/>
            <a:ext cx="10722033" cy="4724400"/>
          </a:xfrm>
        </p:spPr>
        <p:txBody>
          <a:bodyPr>
            <a:normAutofit fontScale="92500" lnSpcReduction="10000"/>
          </a:bodyPr>
          <a:lstStyle/>
          <a:p>
            <a:pPr marL="0" indent="0">
              <a:buNone/>
            </a:pPr>
            <a:r>
              <a:rPr lang="en-US" dirty="0"/>
              <a:t>SECURITY</a:t>
            </a:r>
          </a:p>
          <a:p>
            <a:r>
              <a:rPr lang="en-US" dirty="0"/>
              <a:t>Wholesale drug distribution establishments must be secure from unauthorized entry</a:t>
            </a:r>
          </a:p>
          <a:p>
            <a:pPr lvl="1"/>
            <a:r>
              <a:rPr lang="en-US" dirty="0"/>
              <a:t>Access from outside the premises must be kept to a minimum and be well-controlled.</a:t>
            </a:r>
          </a:p>
          <a:p>
            <a:pPr lvl="1"/>
            <a:r>
              <a:rPr lang="en-US" dirty="0"/>
              <a:t>Well-lighted outside perimeter of the premises</a:t>
            </a:r>
          </a:p>
          <a:p>
            <a:pPr lvl="1"/>
            <a:r>
              <a:rPr lang="en-US" dirty="0"/>
              <a:t>Only authorized personnel may enter areas where prescription drugs are held </a:t>
            </a:r>
          </a:p>
          <a:p>
            <a:pPr lvl="1"/>
            <a:r>
              <a:rPr lang="en-US" dirty="0"/>
              <a:t>Establishment must have an alarm system unless they are exempted as permitted prescription drug wholesale distributor-brokers and establishments that only handle medical oxygen </a:t>
            </a:r>
          </a:p>
          <a:p>
            <a:pPr lvl="1"/>
            <a:r>
              <a:rPr lang="en-US" dirty="0"/>
              <a:t>A security system against theft and diversion</a:t>
            </a:r>
          </a:p>
          <a:p>
            <a:pPr lvl="2"/>
            <a:r>
              <a:rPr lang="en-US" dirty="0"/>
              <a:t>May need to also protect from tampering with computers or electronic records</a:t>
            </a:r>
          </a:p>
          <a:p>
            <a:r>
              <a:rPr lang="en-US" dirty="0"/>
              <a:t>Vehicles containing prescription drugs must be secure to prevent unauthorized access to the drugs in the vehicle</a:t>
            </a:r>
          </a:p>
        </p:txBody>
      </p:sp>
    </p:spTree>
    <p:extLst>
      <p:ext uri="{BB962C8B-B14F-4D97-AF65-F5344CB8AC3E}">
        <p14:creationId xmlns:p14="http://schemas.microsoft.com/office/powerpoint/2010/main" val="3535765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Storage and Handling of Prescription Drugs</a:t>
            </a:r>
            <a:br>
              <a:rPr lang="en-US" sz="3600" dirty="0"/>
            </a:br>
            <a:r>
              <a:rPr lang="en-US" sz="3600" dirty="0"/>
              <a:t>Storage</a:t>
            </a:r>
            <a:br>
              <a:rPr lang="en-US" dirty="0"/>
            </a:br>
            <a:r>
              <a:rPr lang="en-US" altLang="en-US" sz="1800" dirty="0"/>
              <a:t>Fla. Stat. §</a:t>
            </a:r>
            <a:r>
              <a:rPr lang="en-US" sz="1800" dirty="0"/>
              <a:t>499.0121</a:t>
            </a:r>
          </a:p>
        </p:txBody>
      </p:sp>
      <p:sp>
        <p:nvSpPr>
          <p:cNvPr id="3" name="Content Placeholder 2"/>
          <p:cNvSpPr>
            <a:spLocks noGrp="1"/>
          </p:cNvSpPr>
          <p:nvPr>
            <p:ph idx="1"/>
          </p:nvPr>
        </p:nvSpPr>
        <p:spPr>
          <a:xfrm>
            <a:off x="906087" y="1600200"/>
            <a:ext cx="10124902" cy="4724400"/>
          </a:xfrm>
        </p:spPr>
        <p:txBody>
          <a:bodyPr>
            <a:normAutofit fontScale="92500" lnSpcReduction="20000"/>
          </a:bodyPr>
          <a:lstStyle/>
          <a:p>
            <a:pPr marL="0" indent="0">
              <a:buNone/>
            </a:pPr>
            <a:r>
              <a:rPr lang="en-US" dirty="0"/>
              <a:t>STORAGE</a:t>
            </a:r>
          </a:p>
          <a:p>
            <a:r>
              <a:rPr lang="en-US" dirty="0"/>
              <a:t>All prescription drugs shall be stored at appropriate temperatures and under appropriate conditions in accordance with requirements in the labeling of such drugs, or in the official compendium</a:t>
            </a:r>
          </a:p>
          <a:p>
            <a:r>
              <a:rPr lang="en-US" dirty="0"/>
              <a:t>(a) If no storage requirements are established for a prescription drug, the drug may be held at “controlled” room temperature, as defined in the official compendium, to help ensure that its identity, strength, quality, and purity are not adversely affected.</a:t>
            </a:r>
          </a:p>
          <a:p>
            <a:r>
              <a:rPr lang="en-US" dirty="0"/>
              <a:t>(b) Appropriate manual, electromechanical, or electronic temperature and humidity recording equipment, devices, or logs must be used to document proper storage of prescription drugs.</a:t>
            </a:r>
          </a:p>
          <a:p>
            <a:r>
              <a:rPr lang="en-US" dirty="0"/>
              <a:t>(c) The recordkeeping requirements in this section must be followed for all stored prescription drugs.</a:t>
            </a:r>
          </a:p>
        </p:txBody>
      </p:sp>
    </p:spTree>
    <p:extLst>
      <p:ext uri="{BB962C8B-B14F-4D97-AF65-F5344CB8AC3E}">
        <p14:creationId xmlns:p14="http://schemas.microsoft.com/office/powerpoint/2010/main" val="803508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Storage and Handling of Prescription Drugs</a:t>
            </a:r>
            <a:br>
              <a:rPr lang="en-US" sz="3600" dirty="0"/>
            </a:br>
            <a:r>
              <a:rPr lang="en-US" sz="3600" dirty="0"/>
              <a:t>Examination of Materials &amp; Records</a:t>
            </a:r>
            <a:br>
              <a:rPr lang="en-US" dirty="0"/>
            </a:br>
            <a:r>
              <a:rPr lang="en-US" altLang="en-US" sz="1800" dirty="0"/>
              <a:t>Fla. Stat. §</a:t>
            </a:r>
            <a:r>
              <a:rPr lang="en-US" sz="1800" dirty="0"/>
              <a:t>499.0121</a:t>
            </a:r>
          </a:p>
        </p:txBody>
      </p:sp>
      <p:sp>
        <p:nvSpPr>
          <p:cNvPr id="3" name="Content Placeholder 2"/>
          <p:cNvSpPr>
            <a:spLocks noGrp="1"/>
          </p:cNvSpPr>
          <p:nvPr>
            <p:ph idx="1"/>
          </p:nvPr>
        </p:nvSpPr>
        <p:spPr>
          <a:xfrm>
            <a:off x="565265" y="1600200"/>
            <a:ext cx="10788535" cy="4724400"/>
          </a:xfrm>
        </p:spPr>
        <p:txBody>
          <a:bodyPr>
            <a:normAutofit fontScale="77500" lnSpcReduction="20000"/>
          </a:bodyPr>
          <a:lstStyle/>
          <a:p>
            <a:pPr marL="0" indent="0">
              <a:buNone/>
            </a:pPr>
            <a:r>
              <a:rPr lang="en-US" dirty="0"/>
              <a:t>EXAMINATION OF MATERIALS AND RECORDS</a:t>
            </a:r>
          </a:p>
          <a:p>
            <a:r>
              <a:rPr lang="en-US" dirty="0"/>
              <a:t>(a) Upon receipt, each outside shipping container must be visually examined for identity and to prevent the acceptance of contaminated prescription drugs that are otherwise unfit for distribution. This examination must be adequate to reveal container damage that would suggest possible contamination or other damage to the contents.</a:t>
            </a:r>
          </a:p>
          <a:p>
            <a:r>
              <a:rPr lang="en-US" dirty="0"/>
              <a:t>(b) Each outgoing shipment must be carefully inspected for identity of the prescription drug products and to ensure that there is no delivery of prescription drugs that have expired or been damaged in storage or held under improper conditions.</a:t>
            </a:r>
          </a:p>
          <a:p>
            <a:r>
              <a:rPr lang="en-US" dirty="0"/>
              <a:t>(c) The recordkeeping requirements must be followed for all incoming and outgoing prescription drugs.</a:t>
            </a:r>
          </a:p>
          <a:p>
            <a:r>
              <a:rPr lang="en-US" dirty="0"/>
              <a:t>(d) Upon receipt, a wholesale distributor must review records required under this section for the acquisition of prescription drugs for accuracy and completeness, considering the total facts and circumstances surrounding the transactions and the wholesale distributors involved. This includes authenticating each transaction listed on a pedigree paper</a:t>
            </a:r>
          </a:p>
        </p:txBody>
      </p:sp>
    </p:spTree>
    <p:extLst>
      <p:ext uri="{BB962C8B-B14F-4D97-AF65-F5344CB8AC3E}">
        <p14:creationId xmlns:p14="http://schemas.microsoft.com/office/powerpoint/2010/main" val="3705458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Storage and Handling of Prescription Drugs</a:t>
            </a:r>
            <a:br>
              <a:rPr lang="en-US" sz="3600" dirty="0"/>
            </a:br>
            <a:r>
              <a:rPr lang="en-US" sz="3600" dirty="0"/>
              <a:t>Recordkeeping for Wholesale Distributors</a:t>
            </a:r>
            <a:br>
              <a:rPr lang="en-US" dirty="0"/>
            </a:br>
            <a:r>
              <a:rPr lang="en-US" altLang="en-US" sz="1800" dirty="0"/>
              <a:t>Fla. Stat. §</a:t>
            </a:r>
            <a:r>
              <a:rPr lang="en-US" sz="1800" dirty="0"/>
              <a:t>499.0121</a:t>
            </a:r>
          </a:p>
        </p:txBody>
      </p:sp>
      <p:sp>
        <p:nvSpPr>
          <p:cNvPr id="3" name="Content Placeholder 2"/>
          <p:cNvSpPr>
            <a:spLocks noGrp="1"/>
          </p:cNvSpPr>
          <p:nvPr>
            <p:ph idx="1"/>
          </p:nvPr>
        </p:nvSpPr>
        <p:spPr>
          <a:xfrm>
            <a:off x="838199" y="1600200"/>
            <a:ext cx="10442171" cy="5181600"/>
          </a:xfrm>
        </p:spPr>
        <p:txBody>
          <a:bodyPr>
            <a:normAutofit fontScale="47500" lnSpcReduction="20000"/>
          </a:bodyPr>
          <a:lstStyle/>
          <a:p>
            <a:pPr marL="0" indent="0">
              <a:buNone/>
            </a:pPr>
            <a:r>
              <a:rPr lang="en-US" dirty="0"/>
              <a:t>RECORDKEEPING</a:t>
            </a:r>
          </a:p>
          <a:p>
            <a:r>
              <a:rPr lang="en-US" dirty="0"/>
              <a:t>The department shall adopt rules that require keeping such records of prescription drugs as are necessary for the protection of the public health.</a:t>
            </a:r>
          </a:p>
          <a:p>
            <a:r>
              <a:rPr lang="en-US" dirty="0"/>
              <a:t>(a) Wholesale distributors must establish and maintain inventories and records of all transactions regarding the receipt and distribution or other disposition of prescription drugs. These records must provide a complete audit trail from receipt to sale or other disposition, be readily retrievable for inspection, and include, at a minimum, the following information:</a:t>
            </a:r>
          </a:p>
          <a:p>
            <a:r>
              <a:rPr lang="en-US" dirty="0"/>
              <a:t>1. The source of the drugs, including the name and principal address of the seller or transferor, and the address of the location from which the drugs were shipped;</a:t>
            </a:r>
          </a:p>
          <a:p>
            <a:r>
              <a:rPr lang="en-US" dirty="0"/>
              <a:t>2. The name, principal address, and state license permit or registration number of the person authorized to purchase prescription drugs;</a:t>
            </a:r>
          </a:p>
          <a:p>
            <a:r>
              <a:rPr lang="en-US" dirty="0"/>
              <a:t>3. The name, strength, dosage form, and quantity of the drugs received and distributed or disposed of;</a:t>
            </a:r>
          </a:p>
          <a:p>
            <a:r>
              <a:rPr lang="en-US" dirty="0"/>
              <a:t>4. The dates of receipt and distribution or other disposition of the drugs; and</a:t>
            </a:r>
          </a:p>
          <a:p>
            <a:r>
              <a:rPr lang="en-US" dirty="0"/>
              <a:t>5. Any financial documentation supporting the transaction.</a:t>
            </a:r>
          </a:p>
          <a:p>
            <a:r>
              <a:rPr lang="en-US" dirty="0"/>
              <a:t>(b) Inventories and records must be made available for inspection and photocopying by authorized federal, state, or local officials for a period of 2 years following disposition of the drugs or 3 years after the creation of the records, whichever period is longer.</a:t>
            </a:r>
          </a:p>
          <a:p>
            <a:r>
              <a:rPr lang="en-US" dirty="0"/>
              <a:t>(c) Records described in this section that are kept at the inspection site or that can be immediately retrieved by computer or other electronic means must be readily available for authorized inspection during the retention period. Records that are kept at a central location outside of this state and that are not electronically retrievable must be made available for inspection within 2 working days after a request by an authorized official of a federal, state, or local law enforcement agency. Records that are maintained at a central location within this state must be maintained at an establishment that is permitted pursuant to this part and must be readily available.</a:t>
            </a:r>
          </a:p>
          <a:p>
            <a:r>
              <a:rPr lang="en-US" dirty="0"/>
              <a:t>(d) Each manufacturer or </a:t>
            </a:r>
            <a:r>
              <a:rPr lang="en-US" dirty="0" err="1"/>
              <a:t>repackager</a:t>
            </a:r>
            <a:r>
              <a:rPr lang="en-US" dirty="0"/>
              <a:t> of medical devices, over-the-counter drugs, or cosmetics must maintain records that include the name and principal address of the seller or transferor of the product, the address of the location from which the product was shipped, the date of the transaction, the name and quantity of the product involved, and the name and principal address of the person who purchased the product.</a:t>
            </a:r>
          </a:p>
          <a:p>
            <a:r>
              <a:rPr lang="en-US" dirty="0"/>
              <a:t>(e) When pedigree papers are required by this part, a wholesale distributor must maintain the pedigree papers separate and distinct from other records required under this part.</a:t>
            </a:r>
          </a:p>
        </p:txBody>
      </p:sp>
    </p:spTree>
    <p:extLst>
      <p:ext uri="{BB962C8B-B14F-4D97-AF65-F5344CB8AC3E}">
        <p14:creationId xmlns:p14="http://schemas.microsoft.com/office/powerpoint/2010/main" val="1899950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Drug Samples</a:t>
            </a:r>
            <a:br>
              <a:rPr lang="en-US" dirty="0"/>
            </a:br>
            <a:r>
              <a:rPr lang="en-US" altLang="en-US" sz="2000" dirty="0"/>
              <a:t>Fla. Stat. §4</a:t>
            </a:r>
            <a:r>
              <a:rPr lang="en-US" sz="2000" dirty="0"/>
              <a:t>99.028</a:t>
            </a:r>
          </a:p>
        </p:txBody>
      </p:sp>
      <p:sp>
        <p:nvSpPr>
          <p:cNvPr id="3" name="Content Placeholder 2"/>
          <p:cNvSpPr>
            <a:spLocks noGrp="1"/>
          </p:cNvSpPr>
          <p:nvPr>
            <p:ph idx="1"/>
          </p:nvPr>
        </p:nvSpPr>
        <p:spPr>
          <a:xfrm>
            <a:off x="415636" y="1600200"/>
            <a:ext cx="10938164" cy="5181600"/>
          </a:xfrm>
        </p:spPr>
        <p:txBody>
          <a:bodyPr>
            <a:normAutofit fontScale="77500" lnSpcReduction="20000"/>
          </a:bodyPr>
          <a:lstStyle/>
          <a:p>
            <a:r>
              <a:rPr lang="en-US" dirty="0"/>
              <a:t>A person may not sell, purchase, or trade or offer to sell, purchase, or trade any drug sample. </a:t>
            </a:r>
          </a:p>
          <a:p>
            <a:r>
              <a:rPr lang="en-US" dirty="0"/>
              <a:t>An officer or executive of a drug manufacturer or distributor is not subject to criminal liability solely because of a sale, purchase, trade, or offer to sell, purchase, or trade of a drug sample in violation of this subsection by other employees of the manufacturer or distributor.</a:t>
            </a:r>
          </a:p>
          <a:p>
            <a:r>
              <a:rPr lang="en-US" dirty="0"/>
              <a:t>A representative of a drug manufacturer or distributor may not distribute any drug sample, but there are exceptions:</a:t>
            </a:r>
          </a:p>
          <a:p>
            <a:pPr lvl="1"/>
            <a:r>
              <a:rPr lang="en-US" dirty="0"/>
              <a:t>The manufacturer or distributor of a human prescription drug may distribute drug samples by mail or common carrier to practitioners licensed to prescribe such drugs or, at the request of a licensed practitioner, to pharmacies of hospitals or to pharmacies of other health care entities</a:t>
            </a:r>
          </a:p>
          <a:p>
            <a:pPr lvl="1"/>
            <a:r>
              <a:rPr lang="en-US" dirty="0"/>
              <a:t>The written request for drug samples must be made on a form that contains the practitioner’s name, address, professional designation; the name, strength, and dosage form of the drug sample requested; the quantity of drug samples requested; the name of the manufacturer or distributor of the drug sample requested; the date of the request, and the signature of the practitioner that makes the request.</a:t>
            </a:r>
          </a:p>
          <a:p>
            <a:pPr lvl="1"/>
            <a:r>
              <a:rPr lang="en-US" dirty="0"/>
              <a:t>All out-of-date drug samples must be returned to the manufacturer or distributor of that drug sample.</a:t>
            </a:r>
          </a:p>
          <a:p>
            <a:r>
              <a:rPr lang="en-US" dirty="0"/>
              <a:t>Each drug manufacturer or distributor that makes distributions by mail or common carrier of drug samples must maintain, </a:t>
            </a:r>
            <a:r>
              <a:rPr lang="en-US" b="1" u="sng" dirty="0"/>
              <a:t>for a period of 3 years</a:t>
            </a:r>
            <a:r>
              <a:rPr lang="en-US" dirty="0"/>
              <a:t>, the request forms submitted for such distributions and the receipts submitted for such distributions and must maintain a record of distributions of drug samples which identifies the drugs distributed and the recipients of the distributions</a:t>
            </a:r>
          </a:p>
        </p:txBody>
      </p:sp>
    </p:spTree>
    <p:extLst>
      <p:ext uri="{BB962C8B-B14F-4D97-AF65-F5344CB8AC3E}">
        <p14:creationId xmlns:p14="http://schemas.microsoft.com/office/powerpoint/2010/main" val="3778130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Drug Samples</a:t>
            </a:r>
            <a:br>
              <a:rPr lang="en-US" dirty="0"/>
            </a:br>
            <a:r>
              <a:rPr lang="en-US" altLang="en-US" sz="2000" dirty="0"/>
              <a:t>Fla. Stat. §4</a:t>
            </a:r>
            <a:r>
              <a:rPr lang="en-US" sz="2000" dirty="0"/>
              <a:t>99.028</a:t>
            </a:r>
          </a:p>
        </p:txBody>
      </p:sp>
      <p:sp>
        <p:nvSpPr>
          <p:cNvPr id="3" name="Content Placeholder 2"/>
          <p:cNvSpPr>
            <a:spLocks noGrp="1"/>
          </p:cNvSpPr>
          <p:nvPr>
            <p:ph idx="1"/>
          </p:nvPr>
        </p:nvSpPr>
        <p:spPr>
          <a:xfrm>
            <a:off x="415636" y="1600200"/>
            <a:ext cx="10938164" cy="5181600"/>
          </a:xfrm>
        </p:spPr>
        <p:txBody>
          <a:bodyPr>
            <a:normAutofit fontScale="47500" lnSpcReduction="20000"/>
          </a:bodyPr>
          <a:lstStyle/>
          <a:p>
            <a:r>
              <a:rPr lang="en-US" dirty="0"/>
              <a:t>Drug samples may only be distributed:</a:t>
            </a:r>
          </a:p>
          <a:p>
            <a:pPr lvl="1"/>
            <a:r>
              <a:rPr lang="en-US" dirty="0"/>
              <a:t>To a practitioner authorized by law to prescribe such drugs if the practitioner makes a written request for the drug samples; or</a:t>
            </a:r>
          </a:p>
          <a:p>
            <a:pPr lvl="1"/>
            <a:r>
              <a:rPr lang="en-US" dirty="0"/>
              <a:t>At the written request of such a practitioner, to pharmacies of hospitals or to pharmacies of other health care entities. </a:t>
            </a:r>
          </a:p>
          <a:p>
            <a:pPr lvl="2"/>
            <a:r>
              <a:rPr lang="en-US" dirty="0"/>
              <a:t>The written request for drug samples must be made on a form that contains the practitioner’s name, address, and professional designation, the name, strength, and dosage form of the drug sample requested, the quantity of drug samples requested, the name of the manufacturer or distributor of the drug sample, the date of the request, and the signature of the practitioner that makes the request</a:t>
            </a:r>
          </a:p>
          <a:p>
            <a:r>
              <a:rPr lang="en-US" dirty="0"/>
              <a:t>A drug manufacturer or distributor must store drug samples under the conditions described on their labels that will maintain the stability, integrity, and effectiveness of the drug samples and will assure that the drug samples remain free of contamination, deterioration, and adulteration</a:t>
            </a:r>
          </a:p>
          <a:p>
            <a:r>
              <a:rPr lang="en-US" dirty="0"/>
              <a:t>A drug manufacturer or distributor must conduct, at least annually, a complete and accurate inventory of all drug samples in the possession of representatives of the manufacturer or distributor. </a:t>
            </a:r>
          </a:p>
          <a:p>
            <a:pPr lvl="1"/>
            <a:r>
              <a:rPr lang="en-US" dirty="0"/>
              <a:t>A drug manufacturer or distributor must maintain lists of the names and addresses of each of its representatives who distribute drug samples and of the sites where drug samples are stored. </a:t>
            </a:r>
          </a:p>
          <a:p>
            <a:pPr lvl="1"/>
            <a:r>
              <a:rPr lang="en-US" dirty="0"/>
              <a:t>A drug manufacturer or distributor must maintain for at least 3 years records of all drug samples distributed, destroyed, or returned to the manufacturer or distributor, of all inventories maintained under this subsection, of all thefts or significant losses of drug samples, and of all requests made for drug samples. The drug manufacturer or distributor must make available to the department upon request any record or list maintained under this subsection. The department shall provide to the Department of Business and Professional Regulation the names of those practitioners who have received an excessive or inappropriate quantity of such drugs.</a:t>
            </a:r>
          </a:p>
          <a:p>
            <a:r>
              <a:rPr lang="en-US" dirty="0"/>
              <a:t>A drug manufacturer or distributor must notify the department of any significant loss of drug samples and any known theft of drug samples.</a:t>
            </a:r>
          </a:p>
          <a:p>
            <a:r>
              <a:rPr lang="en-US" dirty="0"/>
              <a:t>Drug manufacturers or distributors must provide to the department the name and telephone number of the individual responsible for responding to a request for information regarding drug samples</a:t>
            </a:r>
          </a:p>
          <a:p>
            <a:r>
              <a:rPr lang="en-US" dirty="0"/>
              <a:t>A manufacturer or distributor may not directly or through its agents, employees, or independent contractors, hold, distribute, or otherwise dispose of any complimentary drugs or drug samples in this state without first obtaining a complimentary drug distributor permit pursuant to this section. (It expires 2 years after date of issuance.)</a:t>
            </a:r>
          </a:p>
          <a:p>
            <a:r>
              <a:rPr lang="en-US" dirty="0"/>
              <a:t>A person may not possess a prescription drug sample unless:</a:t>
            </a:r>
          </a:p>
          <a:p>
            <a:pPr lvl="1"/>
            <a:r>
              <a:rPr lang="en-US" dirty="0"/>
              <a:t>The drug sample was prescribed to her or him as evidenced by the label </a:t>
            </a:r>
          </a:p>
          <a:p>
            <a:pPr lvl="1"/>
            <a:r>
              <a:rPr lang="en-US" dirty="0"/>
              <a:t>She or he is the employee of a complimentary drug distributor that holds a permit </a:t>
            </a:r>
          </a:p>
          <a:p>
            <a:pPr lvl="1"/>
            <a:r>
              <a:rPr lang="en-US" dirty="0"/>
              <a:t>She or he is a person to whom prescription drug samples may be distributed </a:t>
            </a:r>
          </a:p>
          <a:p>
            <a:pPr lvl="1"/>
            <a:r>
              <a:rPr lang="en-US" dirty="0"/>
              <a:t>He or she is an officer or employee of a federal, state, or local government acting within the scope of his or her employment</a:t>
            </a:r>
          </a:p>
        </p:txBody>
      </p:sp>
    </p:spTree>
    <p:extLst>
      <p:ext uri="{BB962C8B-B14F-4D97-AF65-F5344CB8AC3E}">
        <p14:creationId xmlns:p14="http://schemas.microsoft.com/office/powerpoint/2010/main" val="2620849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381000"/>
            <a:ext cx="7772400" cy="1143000"/>
          </a:xfrm>
        </p:spPr>
        <p:txBody>
          <a:bodyPr/>
          <a:lstStyle/>
          <a:p>
            <a:r>
              <a:rPr lang="en-US" altLang="en-US"/>
              <a:t>Chapter 465 Pharmacy</a:t>
            </a:r>
          </a:p>
        </p:txBody>
      </p:sp>
      <p:sp>
        <p:nvSpPr>
          <p:cNvPr id="20483" name="Rectangle 3"/>
          <p:cNvSpPr>
            <a:spLocks noGrp="1" noChangeArrowheads="1"/>
          </p:cNvSpPr>
          <p:nvPr>
            <p:ph type="body" idx="1"/>
          </p:nvPr>
        </p:nvSpPr>
        <p:spPr>
          <a:xfrm>
            <a:off x="2057400" y="2057400"/>
            <a:ext cx="7772400" cy="4114800"/>
          </a:xfrm>
        </p:spPr>
        <p:txBody>
          <a:bodyPr>
            <a:normAutofit fontScale="92500" lnSpcReduction="20000"/>
          </a:bodyPr>
          <a:lstStyle/>
          <a:p>
            <a:r>
              <a:rPr lang="en-US" altLang="en-US" dirty="0"/>
              <a:t>What is this chapter’s name?</a:t>
            </a:r>
          </a:p>
          <a:p>
            <a:pPr lvl="1">
              <a:buFontTx/>
              <a:buNone/>
            </a:pPr>
            <a:r>
              <a:rPr lang="en-US" altLang="en-US" dirty="0"/>
              <a:t>Fla. Stat. §465.001 – The Florida Pharmacy Act</a:t>
            </a:r>
          </a:p>
          <a:p>
            <a:r>
              <a:rPr lang="en-US" altLang="en-US" dirty="0"/>
              <a:t>What level of competency does this law seek to establish for practicing pharmacists? </a:t>
            </a:r>
          </a:p>
          <a:p>
            <a:pPr lvl="1">
              <a:buFontTx/>
              <a:buNone/>
            </a:pPr>
            <a:r>
              <a:rPr lang="en-US" altLang="en-US" dirty="0"/>
              <a:t>Fla. Stat. §465.002 – minimum competency</a:t>
            </a:r>
          </a:p>
          <a:p>
            <a:pPr lvl="1"/>
            <a:r>
              <a:rPr lang="en-US" altLang="en-US" dirty="0"/>
              <a:t>The practice of pharmacy is a learned profession</a:t>
            </a:r>
          </a:p>
          <a:p>
            <a:pPr lvl="1"/>
            <a:r>
              <a:rPr lang="en-US" altLang="en-US" dirty="0"/>
              <a:t>The sole legislative purpose for enacting Chapter 465 is to ensure that every pharmacist practicing in Florida and every pharmacy in Florida </a:t>
            </a:r>
            <a:r>
              <a:rPr lang="en-US" altLang="en-US" b="1" i="1" dirty="0"/>
              <a:t>meet minimum requirements for safe practice</a:t>
            </a:r>
          </a:p>
          <a:p>
            <a:pPr lvl="1"/>
            <a:r>
              <a:rPr lang="en-US" altLang="en-US" dirty="0"/>
              <a:t>Pharmacists who fall below minimum competency or who otherwise present a danger to the public shall be prohibited from practicing in Florida</a:t>
            </a:r>
          </a:p>
          <a:p>
            <a:endParaRPr lang="en-US" altLang="en-US" dirty="0"/>
          </a:p>
        </p:txBody>
      </p:sp>
    </p:spTree>
    <p:extLst>
      <p:ext uri="{BB962C8B-B14F-4D97-AF65-F5344CB8AC3E}">
        <p14:creationId xmlns:p14="http://schemas.microsoft.com/office/powerpoint/2010/main" val="1946652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t>
            </a:r>
            <a:r>
              <a:rPr lang="en-US" altLang="en-US" dirty="0"/>
              <a:t>Fla. Stat. §</a:t>
            </a:r>
            <a:r>
              <a:rPr lang="en-US" dirty="0"/>
              <a:t>465.003</a:t>
            </a:r>
          </a:p>
        </p:txBody>
      </p:sp>
      <p:sp>
        <p:nvSpPr>
          <p:cNvPr id="3" name="Content Placeholder 2"/>
          <p:cNvSpPr>
            <a:spLocks noGrp="1"/>
          </p:cNvSpPr>
          <p:nvPr>
            <p:ph idx="1"/>
          </p:nvPr>
        </p:nvSpPr>
        <p:spPr/>
        <p:txBody>
          <a:bodyPr>
            <a:normAutofit/>
          </a:bodyPr>
          <a:lstStyle/>
          <a:p>
            <a:r>
              <a:rPr lang="en-US" dirty="0"/>
              <a:t>Covers definitions of key terms in the Florida Pharmacy Act</a:t>
            </a:r>
          </a:p>
          <a:p>
            <a:r>
              <a:rPr lang="en-US" dirty="0"/>
              <a:t>Key definitions are listed in lecture, but there are others</a:t>
            </a:r>
          </a:p>
          <a:p>
            <a:pPr lvl="1"/>
            <a:r>
              <a:rPr lang="en-US" dirty="0"/>
              <a:t>Other definitions listed in 465.003, but not covered in lecture (generally pretty straightforward): </a:t>
            </a:r>
          </a:p>
          <a:p>
            <a:pPr lvl="2"/>
            <a:r>
              <a:rPr lang="en-US" dirty="0"/>
              <a:t>Administration, Board, Consultant Pharmacist, Data communication device, Department, Institutional formulary system, Pharmacist, Pharmacy Intern , Nuclear Pharmacist, Automated pharmacy system</a:t>
            </a:r>
          </a:p>
        </p:txBody>
      </p:sp>
    </p:spTree>
    <p:extLst>
      <p:ext uri="{BB962C8B-B14F-4D97-AF65-F5344CB8AC3E}">
        <p14:creationId xmlns:p14="http://schemas.microsoft.com/office/powerpoint/2010/main" val="250512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 General Knowledge Tip</a:t>
            </a:r>
          </a:p>
        </p:txBody>
      </p:sp>
      <p:sp>
        <p:nvSpPr>
          <p:cNvPr id="3" name="Content Placeholder 2"/>
          <p:cNvSpPr>
            <a:spLocks noGrp="1"/>
          </p:cNvSpPr>
          <p:nvPr>
            <p:ph idx="1"/>
          </p:nvPr>
        </p:nvSpPr>
        <p:spPr/>
        <p:txBody>
          <a:bodyPr/>
          <a:lstStyle/>
          <a:p>
            <a:r>
              <a:rPr lang="en-US" dirty="0"/>
              <a:t>When you see the word “shall” in the law, it means whatever follows is required, mandatory, and must be done</a:t>
            </a:r>
          </a:p>
          <a:p>
            <a:r>
              <a:rPr lang="en-US" dirty="0"/>
              <a:t>When you see the word “may” in the law, it gives permission to do something, but it does not mean it is mandatory</a:t>
            </a:r>
          </a:p>
        </p:txBody>
      </p:sp>
    </p:spTree>
    <p:extLst>
      <p:ext uri="{BB962C8B-B14F-4D97-AF65-F5344CB8AC3E}">
        <p14:creationId xmlns:p14="http://schemas.microsoft.com/office/powerpoint/2010/main" val="4021074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3600" y="0"/>
            <a:ext cx="7772400" cy="1143000"/>
          </a:xfrm>
        </p:spPr>
        <p:txBody>
          <a:bodyPr/>
          <a:lstStyle/>
          <a:p>
            <a:r>
              <a:rPr lang="en-US" altLang="en-US" dirty="0"/>
              <a:t>Case Study Definitions </a:t>
            </a:r>
            <a:br>
              <a:rPr lang="en-US" altLang="en-US" dirty="0"/>
            </a:br>
            <a:r>
              <a:rPr lang="en-US" altLang="en-US" sz="2400" dirty="0"/>
              <a:t>Fla. Stat. § </a:t>
            </a:r>
            <a:r>
              <a:rPr lang="en-US" altLang="en-US" sz="2400" dirty="0">
                <a:latin typeface="Arial" charset="0"/>
              </a:rPr>
              <a:t>465.003</a:t>
            </a:r>
          </a:p>
        </p:txBody>
      </p:sp>
      <p:sp>
        <p:nvSpPr>
          <p:cNvPr id="21507" name="Rectangle 3"/>
          <p:cNvSpPr>
            <a:spLocks noGrp="1" noChangeArrowheads="1"/>
          </p:cNvSpPr>
          <p:nvPr>
            <p:ph type="body" idx="1"/>
          </p:nvPr>
        </p:nvSpPr>
        <p:spPr>
          <a:xfrm>
            <a:off x="1828800" y="1219200"/>
            <a:ext cx="8686800" cy="5867400"/>
          </a:xfrm>
        </p:spPr>
        <p:txBody>
          <a:bodyPr>
            <a:normAutofit/>
          </a:bodyPr>
          <a:lstStyle/>
          <a:p>
            <a:pPr>
              <a:lnSpc>
                <a:spcPct val="90000"/>
              </a:lnSpc>
              <a:buFontTx/>
              <a:buNone/>
            </a:pPr>
            <a:r>
              <a:rPr lang="en-US" altLang="en-US" dirty="0"/>
              <a:t>A community pharmacist in Florida receives a prescription for Lipitor.  The prescription was written by a physician licensed only in Michigan and is for a patient who lives in Michigan and is down visiting his grandchildren in Fort Lauderdale.  The patient’s daughter drops off the prescription and wants to pick it up.  The pharmacy is part of a large national chain whereby all prescriptions are filled and mailed from Idaho.  </a:t>
            </a:r>
          </a:p>
          <a:p>
            <a:pPr>
              <a:lnSpc>
                <a:spcPct val="90000"/>
              </a:lnSpc>
              <a:buFontTx/>
              <a:buNone/>
            </a:pPr>
            <a:endParaRPr lang="en-US" altLang="en-US" dirty="0"/>
          </a:p>
          <a:p>
            <a:pPr>
              <a:lnSpc>
                <a:spcPct val="90000"/>
              </a:lnSpc>
            </a:pPr>
            <a:r>
              <a:rPr lang="en-US" altLang="en-US" sz="2700" dirty="0">
                <a:solidFill>
                  <a:schemeClr val="tx2"/>
                </a:solidFill>
              </a:rPr>
              <a:t>Is this a valid Prescription? YES</a:t>
            </a:r>
          </a:p>
          <a:p>
            <a:pPr>
              <a:lnSpc>
                <a:spcPct val="90000"/>
              </a:lnSpc>
            </a:pPr>
            <a:r>
              <a:rPr lang="en-US" altLang="en-US" sz="2700" dirty="0">
                <a:solidFill>
                  <a:schemeClr val="tx2"/>
                </a:solidFill>
              </a:rPr>
              <a:t>What is the difference between a community, institutional, nuclear, special, and Internet pharmacy?</a:t>
            </a:r>
          </a:p>
        </p:txBody>
      </p:sp>
    </p:spTree>
    <p:extLst>
      <p:ext uri="{BB962C8B-B14F-4D97-AF65-F5344CB8AC3E}">
        <p14:creationId xmlns:p14="http://schemas.microsoft.com/office/powerpoint/2010/main" val="1182037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05000" y="0"/>
            <a:ext cx="7772400" cy="1143000"/>
          </a:xfrm>
        </p:spPr>
        <p:txBody>
          <a:bodyPr>
            <a:normAutofit fontScale="90000"/>
          </a:bodyPr>
          <a:lstStyle/>
          <a:p>
            <a:r>
              <a:rPr lang="en-US" altLang="en-US" sz="4000" dirty="0"/>
              <a:t>Definition of Prescription</a:t>
            </a:r>
            <a:br>
              <a:rPr lang="en-US" altLang="en-US" sz="4000" dirty="0"/>
            </a:br>
            <a:r>
              <a:rPr lang="en-US" altLang="en-US" sz="4000" dirty="0"/>
              <a:t>Fla. Stat. §465.003(14)</a:t>
            </a:r>
            <a:endParaRPr lang="en-US" altLang="en-US" sz="2400" dirty="0">
              <a:latin typeface="Arial" charset="0"/>
            </a:endParaRPr>
          </a:p>
        </p:txBody>
      </p:sp>
      <p:sp>
        <p:nvSpPr>
          <p:cNvPr id="22531" name="Rectangle 3"/>
          <p:cNvSpPr>
            <a:spLocks noGrp="1" noChangeArrowheads="1"/>
          </p:cNvSpPr>
          <p:nvPr>
            <p:ph type="body" idx="1"/>
          </p:nvPr>
        </p:nvSpPr>
        <p:spPr>
          <a:xfrm>
            <a:off x="1524000" y="1219200"/>
            <a:ext cx="8839200" cy="5257800"/>
          </a:xfrm>
        </p:spPr>
        <p:txBody>
          <a:bodyPr>
            <a:normAutofit fontScale="92500" lnSpcReduction="10000"/>
          </a:bodyPr>
          <a:lstStyle/>
          <a:p>
            <a:pPr algn="just">
              <a:lnSpc>
                <a:spcPct val="90000"/>
              </a:lnSpc>
            </a:pPr>
            <a:r>
              <a:rPr lang="en-US" altLang="en-US" sz="2400" dirty="0"/>
              <a:t>A prescription includes any order for drugs or medicinal supplies written or transmitted by any means of communication by a duly licensed practitioner authorized by the laws of the state to prescribe such drugs or medicinal supplies and intended to be dispensed by a pharmacist</a:t>
            </a:r>
          </a:p>
          <a:p>
            <a:pPr algn="just">
              <a:lnSpc>
                <a:spcPct val="90000"/>
              </a:lnSpc>
            </a:pPr>
            <a:r>
              <a:rPr lang="en-US" altLang="en-US" sz="2400" dirty="0"/>
              <a:t>A prescription also includes an orally transmitted order by the lawfully designated agent of such practitioner</a:t>
            </a:r>
          </a:p>
          <a:p>
            <a:pPr algn="just">
              <a:lnSpc>
                <a:spcPct val="90000"/>
              </a:lnSpc>
            </a:pPr>
            <a:r>
              <a:rPr lang="en-US" altLang="en-US" sz="2400" dirty="0"/>
              <a:t>A prescription also includes an order written or transmitted by a practitioner licensed to practice in a jurisdiction other than this state, but only if the pharmacist called upon to dispense such order determines, in the exercise of her or his professional judgment, that the order is valid and necessary for the treatment of a chronic or recurrent illness</a:t>
            </a:r>
          </a:p>
          <a:p>
            <a:pPr algn="just">
              <a:lnSpc>
                <a:spcPct val="90000"/>
              </a:lnSpc>
            </a:pPr>
            <a:r>
              <a:rPr lang="en-US" altLang="en-US" sz="2400" dirty="0"/>
              <a:t>A prescription also includes a pharmacist’s order for a product selected from the formulary created pursuant to the pharmacist formulary</a:t>
            </a:r>
          </a:p>
          <a:p>
            <a:pPr algn="just">
              <a:lnSpc>
                <a:spcPct val="90000"/>
              </a:lnSpc>
            </a:pPr>
            <a:r>
              <a:rPr lang="en-US" altLang="en-US" sz="2400" dirty="0"/>
              <a:t>Prescriptions may be retained in written form or the pharmacist may cause them to be recorded in a data processing system, provided that such order can be produced in printed form upon lawful request</a:t>
            </a:r>
            <a:endParaRPr lang="en-US" altLang="en-US" sz="2300" dirty="0"/>
          </a:p>
        </p:txBody>
      </p:sp>
    </p:spTree>
    <p:extLst>
      <p:ext uri="{BB962C8B-B14F-4D97-AF65-F5344CB8AC3E}">
        <p14:creationId xmlns:p14="http://schemas.microsoft.com/office/powerpoint/2010/main" val="2023364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304800"/>
            <a:ext cx="7772400" cy="1143000"/>
          </a:xfrm>
        </p:spPr>
        <p:txBody>
          <a:bodyPr>
            <a:normAutofit fontScale="90000"/>
          </a:bodyPr>
          <a:lstStyle/>
          <a:p>
            <a:r>
              <a:rPr lang="en-US" altLang="en-US" sz="4000" dirty="0"/>
              <a:t> Definition of Dispense</a:t>
            </a:r>
            <a:br>
              <a:rPr lang="en-US" altLang="en-US" sz="4000" dirty="0"/>
            </a:br>
            <a:r>
              <a:rPr lang="en-US" altLang="en-US" sz="4000" dirty="0"/>
              <a:t>Fla. Stat. § 465.003(6)</a:t>
            </a:r>
            <a:br>
              <a:rPr lang="en-US" altLang="en-US" sz="2400" dirty="0">
                <a:latin typeface="Arial" charset="0"/>
              </a:rPr>
            </a:br>
            <a:endParaRPr lang="en-US" altLang="en-US" sz="2400" dirty="0">
              <a:latin typeface="Arial" charset="0"/>
            </a:endParaRPr>
          </a:p>
        </p:txBody>
      </p:sp>
      <p:sp>
        <p:nvSpPr>
          <p:cNvPr id="23555" name="Rectangle 3"/>
          <p:cNvSpPr>
            <a:spLocks noGrp="1" noChangeArrowheads="1"/>
          </p:cNvSpPr>
          <p:nvPr>
            <p:ph type="body" idx="1"/>
          </p:nvPr>
        </p:nvSpPr>
        <p:spPr>
          <a:xfrm>
            <a:off x="1676400" y="1295400"/>
            <a:ext cx="8610600" cy="5257800"/>
          </a:xfrm>
        </p:spPr>
        <p:txBody>
          <a:bodyPr>
            <a:normAutofit/>
          </a:bodyPr>
          <a:lstStyle/>
          <a:p>
            <a:pPr>
              <a:lnSpc>
                <a:spcPct val="90000"/>
              </a:lnSpc>
            </a:pPr>
            <a:r>
              <a:rPr lang="en-US" altLang="en-US" sz="2400" dirty="0"/>
              <a:t>Dispensing means: the transfer of possession of one or more doses of a medicinal drug by a pharmacist to the ultimate consumer or her or his agent. </a:t>
            </a:r>
          </a:p>
          <a:p>
            <a:pPr lvl="1">
              <a:lnSpc>
                <a:spcPct val="90000"/>
              </a:lnSpc>
            </a:pPr>
            <a:r>
              <a:rPr lang="en-US" altLang="en-US" sz="2000" dirty="0"/>
              <a:t>As an element of dispensing, the pharmacist shall, prior to the actual physical transfer, interpret and assess the prescription order for potential adverse reactions, interactions, and dosage regimen she or he deems appropriate in the exercise of her or his professional judgment, and the pharmacist shall certify that the medicinal drug called for by the prescription is ready for transfer. </a:t>
            </a:r>
          </a:p>
          <a:p>
            <a:pPr lvl="1">
              <a:lnSpc>
                <a:spcPct val="90000"/>
              </a:lnSpc>
            </a:pPr>
            <a:r>
              <a:rPr lang="en-US" altLang="en-US" sz="2000" dirty="0"/>
              <a:t>The pharmacist shall also provide counseling on proper drug usage, either orally or in writing, if in the exercise of her or his professional judgment counseling is necessary. </a:t>
            </a:r>
          </a:p>
          <a:p>
            <a:pPr>
              <a:lnSpc>
                <a:spcPct val="90000"/>
              </a:lnSpc>
            </a:pPr>
            <a:r>
              <a:rPr lang="en-US" altLang="en-US" sz="2400" dirty="0"/>
              <a:t>Not considered dispensing under the definition: </a:t>
            </a:r>
          </a:p>
          <a:p>
            <a:pPr lvl="1">
              <a:lnSpc>
                <a:spcPct val="90000"/>
              </a:lnSpc>
            </a:pPr>
            <a:r>
              <a:rPr lang="en-US" altLang="en-US" sz="2000" dirty="0"/>
              <a:t>The actual sales transaction and delivery of such drug</a:t>
            </a:r>
          </a:p>
          <a:p>
            <a:pPr lvl="1">
              <a:lnSpc>
                <a:spcPct val="90000"/>
              </a:lnSpc>
            </a:pPr>
            <a:r>
              <a:rPr lang="en-US" altLang="en-US" sz="2000" dirty="0"/>
              <a:t>The administration shall not be considered dispensing</a:t>
            </a:r>
          </a:p>
          <a:p>
            <a:pPr algn="just">
              <a:lnSpc>
                <a:spcPct val="90000"/>
              </a:lnSpc>
              <a:buFontTx/>
              <a:buNone/>
            </a:pPr>
            <a:endParaRPr lang="en-US" altLang="en-US" sz="2400" dirty="0"/>
          </a:p>
        </p:txBody>
      </p:sp>
    </p:spTree>
    <p:extLst>
      <p:ext uri="{BB962C8B-B14F-4D97-AF65-F5344CB8AC3E}">
        <p14:creationId xmlns:p14="http://schemas.microsoft.com/office/powerpoint/2010/main" val="3211115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39762"/>
          </a:xfrm>
        </p:spPr>
        <p:txBody>
          <a:bodyPr>
            <a:normAutofit fontScale="90000"/>
          </a:bodyPr>
          <a:lstStyle/>
          <a:p>
            <a:r>
              <a:rPr lang="en-US" sz="3200" dirty="0"/>
              <a:t>Definition of Types of Pharmacies</a:t>
            </a:r>
            <a:br>
              <a:rPr lang="en-US" sz="3200" dirty="0"/>
            </a:br>
            <a:r>
              <a:rPr lang="en-US" altLang="en-US" sz="3200" dirty="0"/>
              <a:t>Fla. Stat. §</a:t>
            </a:r>
            <a:r>
              <a:rPr lang="en-US" sz="3200" dirty="0"/>
              <a:t>465.003 (11)(a)</a:t>
            </a:r>
          </a:p>
        </p:txBody>
      </p:sp>
      <p:sp>
        <p:nvSpPr>
          <p:cNvPr id="3" name="Content Placeholder 2"/>
          <p:cNvSpPr>
            <a:spLocks noGrp="1"/>
          </p:cNvSpPr>
          <p:nvPr>
            <p:ph idx="1"/>
          </p:nvPr>
        </p:nvSpPr>
        <p:spPr>
          <a:xfrm>
            <a:off x="689955" y="990600"/>
            <a:ext cx="10565477" cy="5638800"/>
          </a:xfrm>
        </p:spPr>
        <p:txBody>
          <a:bodyPr>
            <a:normAutofit fontScale="62500" lnSpcReduction="20000"/>
          </a:bodyPr>
          <a:lstStyle/>
          <a:p>
            <a:r>
              <a:rPr lang="en-US" dirty="0"/>
              <a:t>“Pharmacy” includes a community pharmacy, an institutional pharmacy, a nuclear pharmacy, a special pharmacy, and an Internet pharmacy.</a:t>
            </a:r>
          </a:p>
          <a:p>
            <a:endParaRPr lang="en-US" dirty="0"/>
          </a:p>
          <a:p>
            <a:pPr lvl="1"/>
            <a:r>
              <a:rPr lang="en-US" dirty="0"/>
              <a:t>“Community pharmacy” includes every location where medicinal drugs are compounded, dispensed, stored, or sold or where prescriptions are filled or dispensed on an outpatient basis.</a:t>
            </a:r>
          </a:p>
          <a:p>
            <a:pPr lvl="1"/>
            <a:endParaRPr lang="en-US" dirty="0"/>
          </a:p>
          <a:p>
            <a:pPr lvl="1"/>
            <a:r>
              <a:rPr lang="en-US" dirty="0"/>
              <a:t>“Institutional pharmacy” includes every location in a hospital, clinic, nursing home, dispensary, sanitarium, extended care facility, or other facility, hereinafter referred to as “health care institutions,” where medicinal drugs are compounded, dispensed, stored, or sold.</a:t>
            </a:r>
          </a:p>
          <a:p>
            <a:pPr marL="914400" lvl="2" indent="0">
              <a:buNone/>
            </a:pPr>
            <a:endParaRPr lang="en-US" dirty="0"/>
          </a:p>
          <a:p>
            <a:pPr lvl="1"/>
            <a:r>
              <a:rPr lang="en-US" dirty="0"/>
              <a:t>“Nuclear pharmacy” includes every location where radioactive drugs and chemicals within the classification of medicinal drugs are compounded, dispensed, stored, or sold. The term “nuclear pharmacy” does not include hospitals licensed under chapter 395 or the nuclear medicine facilities of such hospitals.</a:t>
            </a:r>
          </a:p>
          <a:p>
            <a:pPr marL="914400" lvl="2" indent="0">
              <a:buNone/>
            </a:pPr>
            <a:endParaRPr lang="en-US" dirty="0"/>
          </a:p>
          <a:p>
            <a:pPr lvl="1"/>
            <a:r>
              <a:rPr lang="en-US" dirty="0"/>
              <a:t>“Special pharmacy” includes every location where medicinal drugs are compounded, dispensed, stored, or sold if such locations are not otherwise defined in this subsection.</a:t>
            </a:r>
          </a:p>
          <a:p>
            <a:pPr marL="914400" lvl="2" indent="0">
              <a:buNone/>
            </a:pPr>
            <a:endParaRPr lang="en-US" dirty="0"/>
          </a:p>
          <a:p>
            <a:pPr lvl="1"/>
            <a:r>
              <a:rPr lang="en-US" dirty="0"/>
              <a:t>“Internet pharmacy” includes locations not otherwise licensed or issued a permit under this chapter, within or outside this state, which use the Internet to communicate with or obtain information from consumers in this state and use such communication or information to fill or refill prescriptions or to dispense, distribute, or otherwise engage in the practice of pharmacy in this state. Any act described in this definition constitutes the practice of pharmacy as defined in subsection (13).</a:t>
            </a:r>
          </a:p>
          <a:p>
            <a:pPr marL="914400" lvl="2" indent="0">
              <a:buNone/>
            </a:pPr>
            <a:endParaRPr lang="en-US" dirty="0"/>
          </a:p>
          <a:p>
            <a:pPr lvl="1"/>
            <a:r>
              <a:rPr lang="en-US" dirty="0"/>
              <a:t>“Centralized prescription filling” means the filling of a prescription by one pharmacy upon request by another pharmacy to fill or refill the prescription. The term includes the performance by one pharmacy for another pharmacy of other pharmacy duties such as drug utilization review, therapeutic drug utilization review, claims adjudication, and the obtaining of refill authorizations.</a:t>
            </a:r>
          </a:p>
        </p:txBody>
      </p:sp>
    </p:spTree>
    <p:extLst>
      <p:ext uri="{BB962C8B-B14F-4D97-AF65-F5344CB8AC3E}">
        <p14:creationId xmlns:p14="http://schemas.microsoft.com/office/powerpoint/2010/main" val="3837556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Case Study Definitions </a:t>
            </a:r>
            <a:br>
              <a:rPr lang="en-US" altLang="en-US" dirty="0"/>
            </a:br>
            <a:r>
              <a:rPr lang="en-US" altLang="en-US" sz="2400" dirty="0"/>
              <a:t>Fla. Stat. § </a:t>
            </a:r>
            <a:r>
              <a:rPr lang="en-US" altLang="en-US" sz="2400" dirty="0">
                <a:latin typeface="Arial" charset="0"/>
              </a:rPr>
              <a:t>465.003 (11)(b)</a:t>
            </a:r>
            <a:endParaRPr lang="en-US" altLang="en-US" dirty="0"/>
          </a:p>
        </p:txBody>
      </p:sp>
      <p:sp>
        <p:nvSpPr>
          <p:cNvPr id="24579" name="Content Placeholder 2"/>
          <p:cNvSpPr>
            <a:spLocks noGrp="1"/>
          </p:cNvSpPr>
          <p:nvPr>
            <p:ph idx="1"/>
          </p:nvPr>
        </p:nvSpPr>
        <p:spPr>
          <a:xfrm>
            <a:off x="980901" y="1752600"/>
            <a:ext cx="9750829" cy="4114800"/>
          </a:xfrm>
        </p:spPr>
        <p:txBody>
          <a:bodyPr>
            <a:normAutofit/>
          </a:bodyPr>
          <a:lstStyle/>
          <a:p>
            <a:r>
              <a:rPr lang="en-US" altLang="en-US" dirty="0"/>
              <a:t>The only pharmacist on duty informs the only technician that he is running an empty box out to his car to use for his move on Saturday.  He grabs the empty box and walks outside.  On his way back in to the store, he greets the clerk in the photo department and stops to counsel a woman in the cold and cough aisle.</a:t>
            </a:r>
          </a:p>
          <a:p>
            <a:r>
              <a:rPr lang="en-US" altLang="en-US" dirty="0">
                <a:solidFill>
                  <a:schemeClr val="tx2"/>
                </a:solidFill>
              </a:rPr>
              <a:t>Is this pharmacist in violation of any law?</a:t>
            </a:r>
          </a:p>
          <a:p>
            <a:pPr lvl="1"/>
            <a:r>
              <a:rPr lang="en-US" altLang="en-US" dirty="0">
                <a:solidFill>
                  <a:schemeClr val="tx2"/>
                </a:solidFill>
              </a:rPr>
              <a:t>Answer: YES &amp; NO; Yes, for taking the box out to his car; No, for stopping to counsel the patient</a:t>
            </a:r>
          </a:p>
        </p:txBody>
      </p:sp>
    </p:spTree>
    <p:extLst>
      <p:ext uri="{BB962C8B-B14F-4D97-AF65-F5344CB8AC3E}">
        <p14:creationId xmlns:p14="http://schemas.microsoft.com/office/powerpoint/2010/main" val="898250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76400" y="304800"/>
            <a:ext cx="8991600" cy="1143000"/>
          </a:xfrm>
        </p:spPr>
        <p:txBody>
          <a:bodyPr>
            <a:normAutofit fontScale="90000"/>
          </a:bodyPr>
          <a:lstStyle/>
          <a:p>
            <a:r>
              <a:rPr lang="en-US" altLang="en-US" sz="4000" dirty="0"/>
              <a:t>Pharmacy Defined </a:t>
            </a:r>
            <a:br>
              <a:rPr lang="en-US" altLang="en-US" sz="4000" dirty="0"/>
            </a:br>
            <a:r>
              <a:rPr lang="en-US" altLang="en-US" sz="4000" dirty="0"/>
              <a:t>Fla. Stat. §465.003 (11)(b) </a:t>
            </a:r>
          </a:p>
        </p:txBody>
      </p:sp>
      <p:sp>
        <p:nvSpPr>
          <p:cNvPr id="25603" name="Content Placeholder 2"/>
          <p:cNvSpPr>
            <a:spLocks noGrp="1"/>
          </p:cNvSpPr>
          <p:nvPr>
            <p:ph idx="1"/>
          </p:nvPr>
        </p:nvSpPr>
        <p:spPr>
          <a:xfrm>
            <a:off x="972589" y="1676400"/>
            <a:ext cx="9466811" cy="4114800"/>
          </a:xfrm>
        </p:spPr>
        <p:txBody>
          <a:bodyPr>
            <a:normAutofit/>
          </a:bodyPr>
          <a:lstStyle/>
          <a:p>
            <a:pPr>
              <a:buFontTx/>
              <a:buNone/>
            </a:pPr>
            <a:r>
              <a:rPr lang="en-US" altLang="en-US" sz="2400" dirty="0"/>
              <a:t>The pharmacy department of any </a:t>
            </a:r>
            <a:r>
              <a:rPr lang="en-US" altLang="en-US" sz="2400" dirty="0" err="1"/>
              <a:t>permittee</a:t>
            </a:r>
            <a:r>
              <a:rPr lang="en-US" altLang="en-US" sz="2400" dirty="0"/>
              <a:t> shall be considered closed whenever a Florida licensed pharmacist is not present and on duty. </a:t>
            </a:r>
          </a:p>
          <a:p>
            <a:pPr>
              <a:buFontTx/>
              <a:buNone/>
            </a:pPr>
            <a:r>
              <a:rPr lang="en-US" altLang="en-US" sz="2400" dirty="0"/>
              <a:t>The term “not present and on duty” shall NOT be construed to prevent a pharmacist from exiting the prescription department for the purposes of consulting or responding to inquiries or providing assistance to patients or customers, attending to personal hygiene needs, or performing any other function for which the pharmacist is responsible, provided that such activities are conducted in a manner consistent with the pharmacist’s responsibility to provide pharmacy services.</a:t>
            </a:r>
          </a:p>
        </p:txBody>
      </p:sp>
    </p:spTree>
    <p:extLst>
      <p:ext uri="{BB962C8B-B14F-4D97-AF65-F5344CB8AC3E}">
        <p14:creationId xmlns:p14="http://schemas.microsoft.com/office/powerpoint/2010/main" val="3400669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51" y="533400"/>
            <a:ext cx="9263149" cy="411162"/>
          </a:xfrm>
        </p:spPr>
        <p:txBody>
          <a:bodyPr>
            <a:noAutofit/>
          </a:bodyPr>
          <a:lstStyle/>
          <a:p>
            <a:r>
              <a:rPr lang="en-US" sz="3200" dirty="0"/>
              <a:t>Definition of Practice of Pharmacy</a:t>
            </a:r>
            <a:br>
              <a:rPr lang="en-US" sz="3200" dirty="0"/>
            </a:br>
            <a:r>
              <a:rPr lang="en-US" altLang="en-US" sz="3200" dirty="0"/>
              <a:t>Fla. Stat. § </a:t>
            </a:r>
            <a:r>
              <a:rPr lang="en-US" sz="3200" dirty="0"/>
              <a:t>465.003 (13)</a:t>
            </a:r>
          </a:p>
        </p:txBody>
      </p:sp>
      <p:sp>
        <p:nvSpPr>
          <p:cNvPr id="3" name="Content Placeholder 2"/>
          <p:cNvSpPr>
            <a:spLocks noGrp="1"/>
          </p:cNvSpPr>
          <p:nvPr>
            <p:ph idx="1"/>
          </p:nvPr>
        </p:nvSpPr>
        <p:spPr>
          <a:xfrm>
            <a:off x="806335" y="1295400"/>
            <a:ext cx="10058400" cy="5334000"/>
          </a:xfrm>
        </p:spPr>
        <p:txBody>
          <a:bodyPr>
            <a:normAutofit fontScale="62500" lnSpcReduction="20000"/>
          </a:bodyPr>
          <a:lstStyle/>
          <a:p>
            <a:endParaRPr lang="en-US" dirty="0"/>
          </a:p>
          <a:p>
            <a:r>
              <a:rPr lang="en-US" dirty="0"/>
              <a:t>Includes compounding, dispensing, and consulting concerning contents, therapeutic values, and uses of any medicinal drug</a:t>
            </a:r>
          </a:p>
          <a:p>
            <a:r>
              <a:rPr lang="en-US" dirty="0"/>
              <a:t>Also includes consulting concerning therapeutic values and interactions of patent or proprietary preparations, whether pursuant to prescriptions or in the absence and entirely independent of such prescriptions or orders; and other pharmaceutical services. </a:t>
            </a:r>
          </a:p>
          <a:p>
            <a:pPr lvl="1"/>
            <a:r>
              <a:rPr lang="en-US" dirty="0"/>
              <a:t>“Other pharmaceutical services” means the monitoring of the patient’s drug therapy and assisting the patient in the management of his or her drug therapy, and includes review of the patient’s drug therapy and communication with the patient’s prescribing health care provider as licensed under chapter 458 (physicians - MD) , chapter 459 (osteopath - DO), chapter 461 (podiatrists - DPM), or chapter 466 (dentists – DDS, DMD), or similar statutory provision in another jurisdiction, or such provider’s agent or such other persons as specifically authorized by the patient, regarding the drug therapy. </a:t>
            </a:r>
          </a:p>
          <a:p>
            <a:r>
              <a:rPr lang="en-US" dirty="0"/>
              <a:t>Nothing in this subsection may be interpreted to permit alteration of a prescriber’s directions, the diagnosis or treatment of any disease, the initiation of any drug therapy, the practice of medicine, or the practice of osteopathic medicine, unless otherwise permitted by law. </a:t>
            </a:r>
          </a:p>
          <a:p>
            <a:r>
              <a:rPr lang="en-US" dirty="0"/>
              <a:t>Pharmacy practice also includes any other act, service, operation, research, or transaction incidental to, or forming a part of, any of the foregoing acts, requiring, involving, or employing the science or art of any branch of the pharmaceutical profession, study, or training, and shall expressly permit a pharmacist to transmit information from persons authorized to prescribe medicinal drugs to their patients. </a:t>
            </a:r>
          </a:p>
          <a:p>
            <a:r>
              <a:rPr lang="en-US" dirty="0"/>
              <a:t>The practice of the profession of pharmacy also includes the administration of vaccines to adults</a:t>
            </a:r>
          </a:p>
        </p:txBody>
      </p:sp>
    </p:spTree>
    <p:extLst>
      <p:ext uri="{BB962C8B-B14F-4D97-AF65-F5344CB8AC3E}">
        <p14:creationId xmlns:p14="http://schemas.microsoft.com/office/powerpoint/2010/main" val="1372433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8229600" cy="487362"/>
          </a:xfrm>
        </p:spPr>
        <p:txBody>
          <a:bodyPr>
            <a:normAutofit fontScale="90000"/>
          </a:bodyPr>
          <a:lstStyle/>
          <a:p>
            <a:r>
              <a:rPr lang="en-US" dirty="0"/>
              <a:t>Definitions </a:t>
            </a:r>
            <a:br>
              <a:rPr lang="en-US" dirty="0"/>
            </a:br>
            <a:r>
              <a:rPr lang="en-US" altLang="en-US" dirty="0"/>
              <a:t>Fla. Stat. § </a:t>
            </a:r>
            <a:r>
              <a:rPr lang="en-US" dirty="0"/>
              <a:t>465.003(8) &amp; (9)</a:t>
            </a:r>
          </a:p>
        </p:txBody>
      </p:sp>
      <p:sp>
        <p:nvSpPr>
          <p:cNvPr id="3" name="Content Placeholder 2"/>
          <p:cNvSpPr>
            <a:spLocks noGrp="1"/>
          </p:cNvSpPr>
          <p:nvPr>
            <p:ph idx="1"/>
          </p:nvPr>
        </p:nvSpPr>
        <p:spPr>
          <a:xfrm>
            <a:off x="1981200" y="1752600"/>
            <a:ext cx="8229600" cy="4876800"/>
          </a:xfrm>
        </p:spPr>
        <p:txBody>
          <a:bodyPr>
            <a:normAutofit fontScale="92500" lnSpcReduction="10000"/>
          </a:bodyPr>
          <a:lstStyle/>
          <a:p>
            <a:pPr marL="0" indent="0">
              <a:buNone/>
            </a:pPr>
            <a:r>
              <a:rPr lang="en-US" dirty="0"/>
              <a:t>Prescription drugs/Legend drugs</a:t>
            </a:r>
          </a:p>
          <a:p>
            <a:r>
              <a:rPr lang="en-US" dirty="0"/>
              <a:t>“Medicinal drugs” or “drugs” means those substances or preparations commonly known as “prescription” or “legend” drugs which are required by federal or state law to be dispensed only on a prescription, but shall not include patents or proprietary preparations as hereafter defined.</a:t>
            </a:r>
          </a:p>
          <a:p>
            <a:pPr marL="0" indent="0">
              <a:buNone/>
            </a:pPr>
            <a:r>
              <a:rPr lang="en-US" dirty="0"/>
              <a:t>Over-the-counter drugs</a:t>
            </a:r>
          </a:p>
          <a:p>
            <a:r>
              <a:rPr lang="en-US" dirty="0"/>
              <a:t>“Patent or proprietary preparation” means a medicine in its unbroken, original package which is sold to the public by, or under the authority of, the manufacturer or primary distributor thereof and which is not misbranded under the provisions of the Florida Drug and Cosmetic Act. </a:t>
            </a:r>
          </a:p>
          <a:p>
            <a:endParaRPr lang="en-US" dirty="0"/>
          </a:p>
        </p:txBody>
      </p:sp>
    </p:spTree>
    <p:extLst>
      <p:ext uri="{BB962C8B-B14F-4D97-AF65-F5344CB8AC3E}">
        <p14:creationId xmlns:p14="http://schemas.microsoft.com/office/powerpoint/2010/main" val="1481586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601"/>
            <a:ext cx="10515600" cy="1325563"/>
          </a:xfrm>
        </p:spPr>
        <p:txBody>
          <a:bodyPr/>
          <a:lstStyle/>
          <a:p>
            <a:r>
              <a:rPr lang="en-US" dirty="0"/>
              <a:t>More Definitions </a:t>
            </a:r>
            <a:br>
              <a:rPr lang="en-US" dirty="0"/>
            </a:br>
            <a:r>
              <a:rPr lang="en-US" dirty="0"/>
              <a:t>Fla. Stat. § 465.003(18),(19), &amp; (20)</a:t>
            </a:r>
          </a:p>
        </p:txBody>
      </p:sp>
      <p:sp>
        <p:nvSpPr>
          <p:cNvPr id="3" name="Content Placeholder 2"/>
          <p:cNvSpPr>
            <a:spLocks noGrp="1"/>
          </p:cNvSpPr>
          <p:nvPr>
            <p:ph idx="1"/>
          </p:nvPr>
        </p:nvSpPr>
        <p:spPr/>
        <p:txBody>
          <a:bodyPr>
            <a:normAutofit lnSpcReduction="10000"/>
          </a:bodyPr>
          <a:lstStyle/>
          <a:p>
            <a:r>
              <a:rPr lang="en-US" dirty="0"/>
              <a:t>“Compounding” means combining, mixing, or altering the ingredients of one or more drugs or products to create another drug or product</a:t>
            </a:r>
          </a:p>
          <a:p>
            <a:r>
              <a:rPr lang="en-US" dirty="0"/>
              <a:t>“Outsourcing facility” means a single physical location registered as an outsourcing facility under the federal Drug Quality and Security Act at which sterile compounding of a drug or product is conducted</a:t>
            </a:r>
          </a:p>
          <a:p>
            <a:r>
              <a:rPr lang="en-US" dirty="0"/>
              <a:t>“Compounded sterile product” means a drug that is intended for parenteral administration, an ophthalmic or oral inhalation drug in aqueous format, or a drug or product that is required to be sterile under federal or state law or rule, which is produced through compounding, but is not approved by the United States Food and Drug Administration</a:t>
            </a:r>
          </a:p>
        </p:txBody>
      </p:sp>
    </p:spTree>
    <p:extLst>
      <p:ext uri="{BB962C8B-B14F-4D97-AF65-F5344CB8AC3E}">
        <p14:creationId xmlns:p14="http://schemas.microsoft.com/office/powerpoint/2010/main" val="1855326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57400" y="304800"/>
            <a:ext cx="8153400" cy="1143000"/>
          </a:xfrm>
        </p:spPr>
        <p:txBody>
          <a:bodyPr>
            <a:normAutofit fontScale="90000"/>
          </a:bodyPr>
          <a:lstStyle/>
          <a:p>
            <a:r>
              <a:rPr lang="en-US" altLang="en-US" dirty="0"/>
              <a:t>Case Study- Board of Pharmacy </a:t>
            </a:r>
            <a:br>
              <a:rPr lang="en-US" altLang="en-US" dirty="0"/>
            </a:br>
            <a:r>
              <a:rPr lang="en-US" altLang="en-US" sz="3600" dirty="0">
                <a:latin typeface="+mn-lt"/>
              </a:rPr>
              <a:t>Fla. Stat. § 465.004 and </a:t>
            </a:r>
            <a:r>
              <a:rPr lang="en-US" altLang="en-US" sz="3600" b="1" dirty="0"/>
              <a:t>§ </a:t>
            </a:r>
            <a:r>
              <a:rPr lang="en-US" altLang="en-US" sz="3600" dirty="0">
                <a:latin typeface="+mn-lt"/>
              </a:rPr>
              <a:t>465.005</a:t>
            </a:r>
            <a:endParaRPr lang="en-US" altLang="en-US" sz="3600" b="1" dirty="0">
              <a:latin typeface="+mn-lt"/>
            </a:endParaRPr>
          </a:p>
        </p:txBody>
      </p:sp>
      <p:sp>
        <p:nvSpPr>
          <p:cNvPr id="26627" name="Rectangle 3"/>
          <p:cNvSpPr>
            <a:spLocks noGrp="1" noChangeArrowheads="1"/>
          </p:cNvSpPr>
          <p:nvPr>
            <p:ph type="body" idx="1"/>
          </p:nvPr>
        </p:nvSpPr>
        <p:spPr>
          <a:xfrm>
            <a:off x="2133600" y="1828800"/>
            <a:ext cx="7772400" cy="3886200"/>
          </a:xfrm>
        </p:spPr>
        <p:txBody>
          <a:bodyPr>
            <a:normAutofit/>
          </a:bodyPr>
          <a:lstStyle/>
          <a:p>
            <a:pPr>
              <a:lnSpc>
                <a:spcPct val="90000"/>
              </a:lnSpc>
            </a:pPr>
            <a:r>
              <a:rPr lang="en-US" altLang="en-US" dirty="0"/>
              <a:t>Who appoints board members?</a:t>
            </a:r>
          </a:p>
          <a:p>
            <a:pPr>
              <a:lnSpc>
                <a:spcPct val="90000"/>
              </a:lnSpc>
            </a:pPr>
            <a:r>
              <a:rPr lang="en-US" altLang="en-US" dirty="0"/>
              <a:t>Who confirms board members?</a:t>
            </a:r>
          </a:p>
          <a:p>
            <a:pPr>
              <a:lnSpc>
                <a:spcPct val="90000"/>
              </a:lnSpc>
            </a:pPr>
            <a:r>
              <a:rPr lang="en-US" altLang="en-US" dirty="0"/>
              <a:t>How many members compose the Board of Pharmacy?</a:t>
            </a:r>
          </a:p>
          <a:p>
            <a:pPr>
              <a:lnSpc>
                <a:spcPct val="90000"/>
              </a:lnSpc>
            </a:pPr>
            <a:r>
              <a:rPr lang="en-US" altLang="en-US" dirty="0"/>
              <a:t>How long are their terms?</a:t>
            </a:r>
          </a:p>
        </p:txBody>
      </p:sp>
    </p:spTree>
    <p:extLst>
      <p:ext uri="{BB962C8B-B14F-4D97-AF65-F5344CB8AC3E}">
        <p14:creationId xmlns:p14="http://schemas.microsoft.com/office/powerpoint/2010/main" val="20962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09800" y="304800"/>
            <a:ext cx="7772400" cy="1143000"/>
          </a:xfrm>
        </p:spPr>
        <p:txBody>
          <a:bodyPr>
            <a:normAutofit fontScale="90000"/>
          </a:bodyPr>
          <a:lstStyle/>
          <a:p>
            <a:r>
              <a:rPr lang="en-US" altLang="en-US" dirty="0"/>
              <a:t>Chapter 120 Administrative Procedure Act</a:t>
            </a:r>
          </a:p>
        </p:txBody>
      </p:sp>
      <p:sp>
        <p:nvSpPr>
          <p:cNvPr id="12291" name="Rectangle 3"/>
          <p:cNvSpPr>
            <a:spLocks noGrp="1" noChangeArrowheads="1"/>
          </p:cNvSpPr>
          <p:nvPr>
            <p:ph type="body" idx="1"/>
          </p:nvPr>
        </p:nvSpPr>
        <p:spPr>
          <a:xfrm>
            <a:off x="2133600" y="1447800"/>
            <a:ext cx="7772400" cy="5029200"/>
          </a:xfrm>
        </p:spPr>
        <p:txBody>
          <a:bodyPr>
            <a:normAutofit fontScale="70000" lnSpcReduction="20000"/>
          </a:bodyPr>
          <a:lstStyle/>
          <a:p>
            <a:pPr>
              <a:lnSpc>
                <a:spcPct val="90000"/>
              </a:lnSpc>
            </a:pPr>
            <a:r>
              <a:rPr lang="en-US" altLang="en-US" dirty="0"/>
              <a:t>We have discussed the process by which federal agencies create (“promulgate”) rules and regulations. </a:t>
            </a:r>
          </a:p>
          <a:p>
            <a:pPr>
              <a:lnSpc>
                <a:spcPct val="90000"/>
              </a:lnSpc>
            </a:pPr>
            <a:r>
              <a:rPr lang="en-US" altLang="en-US" dirty="0"/>
              <a:t>Chapter 120 contains statutes describing the state agency procedures for rulemaking (they are similar to federal procedures)</a:t>
            </a:r>
          </a:p>
          <a:p>
            <a:pPr>
              <a:lnSpc>
                <a:spcPct val="90000"/>
              </a:lnSpc>
            </a:pPr>
            <a:r>
              <a:rPr lang="en-US" altLang="en-US" dirty="0"/>
              <a:t>The area of law concerned with agency rulemaking is called administrative law</a:t>
            </a:r>
          </a:p>
          <a:p>
            <a:pPr lvl="1">
              <a:lnSpc>
                <a:spcPct val="90000"/>
              </a:lnSpc>
            </a:pPr>
            <a:r>
              <a:rPr lang="en-US" altLang="en-US" dirty="0"/>
              <a:t>The state agency for pharmacy is the Board of Pharmacy</a:t>
            </a:r>
          </a:p>
          <a:p>
            <a:pPr>
              <a:lnSpc>
                <a:spcPct val="90000"/>
              </a:lnSpc>
            </a:pPr>
            <a:r>
              <a:rPr lang="en-US" altLang="en-US" dirty="0"/>
              <a:t>Some topics covered under this section:</a:t>
            </a:r>
          </a:p>
          <a:p>
            <a:pPr lvl="1">
              <a:lnSpc>
                <a:spcPct val="90000"/>
              </a:lnSpc>
            </a:pPr>
            <a:r>
              <a:rPr lang="en-US" altLang="en-US" dirty="0"/>
              <a:t>Notice and hearing!! </a:t>
            </a:r>
          </a:p>
          <a:p>
            <a:pPr lvl="2"/>
            <a:r>
              <a:rPr lang="en-US" altLang="en-US" dirty="0"/>
              <a:t>Required notice of public meetings, hearings, and workshops</a:t>
            </a:r>
            <a:endParaRPr lang="en-US" altLang="en-US" sz="1600" dirty="0"/>
          </a:p>
          <a:p>
            <a:pPr lvl="1">
              <a:lnSpc>
                <a:spcPct val="90000"/>
              </a:lnSpc>
            </a:pPr>
            <a:r>
              <a:rPr lang="en-US" altLang="en-US" dirty="0"/>
              <a:t>Agency maintenance of rules and orders</a:t>
            </a:r>
          </a:p>
          <a:p>
            <a:pPr lvl="1">
              <a:lnSpc>
                <a:spcPct val="90000"/>
              </a:lnSpc>
            </a:pPr>
            <a:r>
              <a:rPr lang="en-US" altLang="en-US" dirty="0"/>
              <a:t>Rulemaking, authority, development, adoption, withdrawal procedures, petition to initiate</a:t>
            </a:r>
          </a:p>
          <a:p>
            <a:pPr lvl="1">
              <a:lnSpc>
                <a:spcPct val="90000"/>
              </a:lnSpc>
            </a:pPr>
            <a:r>
              <a:rPr lang="en-US" altLang="en-US" dirty="0"/>
              <a:t>Rule requirements</a:t>
            </a:r>
          </a:p>
          <a:p>
            <a:pPr lvl="1">
              <a:lnSpc>
                <a:spcPct val="90000"/>
              </a:lnSpc>
            </a:pPr>
            <a:r>
              <a:rPr lang="en-US" altLang="en-US" dirty="0"/>
              <a:t>Challenges to rules</a:t>
            </a:r>
          </a:p>
          <a:p>
            <a:pPr lvl="1">
              <a:lnSpc>
                <a:spcPct val="90000"/>
              </a:lnSpc>
            </a:pPr>
            <a:r>
              <a:rPr lang="en-US" altLang="en-US" dirty="0"/>
              <a:t>Declaratory statements by agencies</a:t>
            </a:r>
          </a:p>
          <a:p>
            <a:pPr lvl="1">
              <a:lnSpc>
                <a:spcPct val="90000"/>
              </a:lnSpc>
            </a:pPr>
            <a:r>
              <a:rPr lang="en-US" altLang="en-US" dirty="0"/>
              <a:t>Administrative law judges – formal hearings</a:t>
            </a:r>
          </a:p>
          <a:p>
            <a:pPr lvl="1">
              <a:lnSpc>
                <a:spcPct val="90000"/>
              </a:lnSpc>
            </a:pPr>
            <a:r>
              <a:rPr lang="en-US" altLang="en-US" dirty="0"/>
              <a:t>Judicial review</a:t>
            </a:r>
          </a:p>
        </p:txBody>
      </p:sp>
    </p:spTree>
    <p:extLst>
      <p:ext uri="{BB962C8B-B14F-4D97-AF65-F5344CB8AC3E}">
        <p14:creationId xmlns:p14="http://schemas.microsoft.com/office/powerpoint/2010/main" val="1966244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09800" y="533400"/>
            <a:ext cx="8153400" cy="914400"/>
          </a:xfrm>
        </p:spPr>
        <p:txBody>
          <a:bodyPr>
            <a:normAutofit fontScale="90000"/>
          </a:bodyPr>
          <a:lstStyle/>
          <a:p>
            <a:r>
              <a:rPr lang="en-US" altLang="en-US" dirty="0"/>
              <a:t>The Board of Pharmacy </a:t>
            </a:r>
            <a:br>
              <a:rPr lang="en-US" altLang="en-US" dirty="0"/>
            </a:br>
            <a:r>
              <a:rPr lang="en-US" altLang="en-US" sz="3100" dirty="0"/>
              <a:t>Fla. Stat. §465.004</a:t>
            </a:r>
          </a:p>
        </p:txBody>
      </p:sp>
      <p:sp>
        <p:nvSpPr>
          <p:cNvPr id="28675" name="Rectangle 3"/>
          <p:cNvSpPr>
            <a:spLocks noGrp="1" noChangeArrowheads="1"/>
          </p:cNvSpPr>
          <p:nvPr>
            <p:ph type="body" idx="1"/>
          </p:nvPr>
        </p:nvSpPr>
        <p:spPr>
          <a:xfrm>
            <a:off x="2057400" y="1447800"/>
            <a:ext cx="7772400" cy="5257800"/>
          </a:xfrm>
        </p:spPr>
        <p:txBody>
          <a:bodyPr>
            <a:normAutofit fontScale="92500" lnSpcReduction="20000"/>
          </a:bodyPr>
          <a:lstStyle/>
          <a:p>
            <a:pPr>
              <a:lnSpc>
                <a:spcPct val="90000"/>
              </a:lnSpc>
            </a:pPr>
            <a:r>
              <a:rPr lang="en-US" altLang="en-US" dirty="0"/>
              <a:t>9 members, appointed by the Governor, confirmed by the Senate</a:t>
            </a:r>
          </a:p>
          <a:p>
            <a:pPr lvl="1">
              <a:lnSpc>
                <a:spcPct val="90000"/>
              </a:lnSpc>
            </a:pPr>
            <a:r>
              <a:rPr lang="en-US" altLang="en-US" dirty="0"/>
              <a:t>7 Board Members must be licensed pharmacists who are state residents, and to the extent practicable, must be representative of various practice settings</a:t>
            </a:r>
          </a:p>
          <a:p>
            <a:pPr lvl="2">
              <a:lnSpc>
                <a:spcPct val="90000"/>
              </a:lnSpc>
            </a:pPr>
            <a:r>
              <a:rPr lang="en-US" altLang="en-US" dirty="0"/>
              <a:t>2 members must be community pharmacy pharmacists</a:t>
            </a:r>
          </a:p>
          <a:p>
            <a:pPr lvl="2">
              <a:lnSpc>
                <a:spcPct val="90000"/>
              </a:lnSpc>
            </a:pPr>
            <a:r>
              <a:rPr lang="en-US" altLang="en-US" dirty="0"/>
              <a:t>2 members must be practice in a Class II institutional Pharmacy or a modified Class II institutional pharmacy</a:t>
            </a:r>
          </a:p>
          <a:p>
            <a:pPr lvl="2">
              <a:lnSpc>
                <a:spcPct val="90000"/>
              </a:lnSpc>
            </a:pPr>
            <a:r>
              <a:rPr lang="en-US" altLang="en-US" dirty="0"/>
              <a:t>3 members no setting requirement, may be various practice settings</a:t>
            </a:r>
          </a:p>
          <a:p>
            <a:pPr lvl="2">
              <a:lnSpc>
                <a:spcPct val="90000"/>
              </a:lnSpc>
            </a:pPr>
            <a:r>
              <a:rPr lang="en-US" altLang="en-US" dirty="0"/>
              <a:t>Must have been practicing pharmacists for at least 4 years in Florida</a:t>
            </a:r>
          </a:p>
          <a:p>
            <a:pPr lvl="1">
              <a:lnSpc>
                <a:spcPct val="90000"/>
              </a:lnSpc>
            </a:pPr>
            <a:r>
              <a:rPr lang="en-US" altLang="en-US" dirty="0"/>
              <a:t>2 Board Members must be members of the community, also state residents, not pharmacists with no connection to the profession, and no connection in any way to a drug wholesaler or pharmaceutical manufacturer </a:t>
            </a:r>
          </a:p>
          <a:p>
            <a:pPr lvl="1">
              <a:lnSpc>
                <a:spcPct val="90000"/>
              </a:lnSpc>
            </a:pPr>
            <a:r>
              <a:rPr lang="en-US" altLang="en-US" dirty="0"/>
              <a:t>At least 1 Board Member must be 60 years of age or older</a:t>
            </a:r>
          </a:p>
          <a:p>
            <a:pPr lvl="1">
              <a:lnSpc>
                <a:spcPct val="90000"/>
              </a:lnSpc>
            </a:pPr>
            <a:r>
              <a:rPr lang="en-US" altLang="en-US" dirty="0"/>
              <a:t>Terms last 4 years</a:t>
            </a:r>
          </a:p>
        </p:txBody>
      </p:sp>
      <p:sp>
        <p:nvSpPr>
          <p:cNvPr id="28676" name="Text Box 4"/>
          <p:cNvSpPr txBox="1">
            <a:spLocks noChangeArrowheads="1"/>
          </p:cNvSpPr>
          <p:nvPr/>
        </p:nvSpPr>
        <p:spPr bwMode="auto">
          <a:xfrm>
            <a:off x="2209800" y="64008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Comic Sans MS" pitchFamily="66" charset="0"/>
              </a:defRPr>
            </a:lvl1pPr>
            <a:lvl2pPr marL="742950" indent="-285750">
              <a:defRPr sz="2400">
                <a:solidFill>
                  <a:schemeClr val="hlink"/>
                </a:solidFill>
                <a:latin typeface="Comic Sans MS" pitchFamily="66" charset="0"/>
              </a:defRPr>
            </a:lvl2pPr>
            <a:lvl3pPr marL="1143000" indent="-228600">
              <a:defRPr sz="2400">
                <a:solidFill>
                  <a:schemeClr val="hlink"/>
                </a:solidFill>
                <a:latin typeface="Comic Sans MS" pitchFamily="66" charset="0"/>
              </a:defRPr>
            </a:lvl3pPr>
            <a:lvl4pPr marL="1600200" indent="-228600">
              <a:defRPr sz="2400">
                <a:solidFill>
                  <a:schemeClr val="hlink"/>
                </a:solidFill>
                <a:latin typeface="Comic Sans MS" pitchFamily="66" charset="0"/>
              </a:defRPr>
            </a:lvl4pPr>
            <a:lvl5pPr marL="2057400" indent="-228600">
              <a:defRPr sz="2400">
                <a:solidFill>
                  <a:schemeClr val="hlink"/>
                </a:solidFill>
                <a:latin typeface="Comic Sans MS" pitchFamily="66" charset="0"/>
              </a:defRPr>
            </a:lvl5pPr>
            <a:lvl6pPr marL="2514600" indent="-228600" eaLnBrk="0" fontAlgn="base" hangingPunct="0">
              <a:spcBef>
                <a:spcPct val="0"/>
              </a:spcBef>
              <a:spcAft>
                <a:spcPct val="0"/>
              </a:spcAft>
              <a:defRPr sz="2400">
                <a:solidFill>
                  <a:schemeClr val="hlink"/>
                </a:solidFill>
                <a:latin typeface="Comic Sans MS" pitchFamily="66" charset="0"/>
              </a:defRPr>
            </a:lvl6pPr>
            <a:lvl7pPr marL="2971800" indent="-228600" eaLnBrk="0" fontAlgn="base" hangingPunct="0">
              <a:spcBef>
                <a:spcPct val="0"/>
              </a:spcBef>
              <a:spcAft>
                <a:spcPct val="0"/>
              </a:spcAft>
              <a:defRPr sz="2400">
                <a:solidFill>
                  <a:schemeClr val="hlink"/>
                </a:solidFill>
                <a:latin typeface="Comic Sans MS" pitchFamily="66" charset="0"/>
              </a:defRPr>
            </a:lvl7pPr>
            <a:lvl8pPr marL="3429000" indent="-228600" eaLnBrk="0" fontAlgn="base" hangingPunct="0">
              <a:spcBef>
                <a:spcPct val="0"/>
              </a:spcBef>
              <a:spcAft>
                <a:spcPct val="0"/>
              </a:spcAft>
              <a:defRPr sz="2400">
                <a:solidFill>
                  <a:schemeClr val="hlink"/>
                </a:solidFill>
                <a:latin typeface="Comic Sans MS" pitchFamily="66" charset="0"/>
              </a:defRPr>
            </a:lvl8pPr>
            <a:lvl9pPr marL="3886200" indent="-228600" eaLnBrk="0" fontAlgn="base" hangingPunct="0">
              <a:spcBef>
                <a:spcPct val="0"/>
              </a:spcBef>
              <a:spcAft>
                <a:spcPct val="0"/>
              </a:spcAft>
              <a:defRPr sz="2400">
                <a:solidFill>
                  <a:schemeClr val="hlink"/>
                </a:solidFill>
                <a:latin typeface="Comic Sans MS" pitchFamily="66" charset="0"/>
              </a:defRPr>
            </a:lvl9pPr>
          </a:lstStyle>
          <a:p>
            <a:pPr>
              <a:spcBef>
                <a:spcPct val="50000"/>
              </a:spcBef>
            </a:pPr>
            <a:endParaRPr lang="en-US" altLang="en-US">
              <a:solidFill>
                <a:schemeClr val="tx1"/>
              </a:solidFill>
              <a:latin typeface="Arial" charset="0"/>
            </a:endParaRPr>
          </a:p>
        </p:txBody>
      </p:sp>
    </p:spTree>
    <p:extLst>
      <p:ext uri="{BB962C8B-B14F-4D97-AF65-F5344CB8AC3E}">
        <p14:creationId xmlns:p14="http://schemas.microsoft.com/office/powerpoint/2010/main" val="151939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09800" y="533400"/>
            <a:ext cx="8153400" cy="1143000"/>
          </a:xfrm>
        </p:spPr>
        <p:txBody>
          <a:bodyPr>
            <a:normAutofit/>
          </a:bodyPr>
          <a:lstStyle/>
          <a:p>
            <a:r>
              <a:rPr lang="en-US" altLang="en-US" dirty="0"/>
              <a:t>The Board of Pharmacy </a:t>
            </a:r>
            <a:br>
              <a:rPr lang="en-US" altLang="en-US" dirty="0"/>
            </a:br>
            <a:r>
              <a:rPr lang="en-US" altLang="en-US" sz="2700" dirty="0"/>
              <a:t>§465.005 &amp; §465.006 </a:t>
            </a:r>
          </a:p>
        </p:txBody>
      </p:sp>
      <p:sp>
        <p:nvSpPr>
          <p:cNvPr id="28675" name="Rectangle 3"/>
          <p:cNvSpPr>
            <a:spLocks noGrp="1" noChangeArrowheads="1"/>
          </p:cNvSpPr>
          <p:nvPr>
            <p:ph type="body" idx="1"/>
          </p:nvPr>
        </p:nvSpPr>
        <p:spPr>
          <a:xfrm>
            <a:off x="2057400" y="1981200"/>
            <a:ext cx="7772400" cy="4724400"/>
          </a:xfrm>
        </p:spPr>
        <p:txBody>
          <a:bodyPr>
            <a:normAutofit fontScale="92500" lnSpcReduction="10000"/>
          </a:bodyPr>
          <a:lstStyle/>
          <a:p>
            <a:pPr>
              <a:lnSpc>
                <a:spcPct val="90000"/>
              </a:lnSpc>
            </a:pPr>
            <a:r>
              <a:rPr lang="en-US" altLang="en-US" dirty="0"/>
              <a:t>The Board is created within the Florida Department of Health</a:t>
            </a:r>
          </a:p>
          <a:p>
            <a:pPr lvl="1">
              <a:lnSpc>
                <a:spcPct val="90000"/>
              </a:lnSpc>
            </a:pPr>
            <a:r>
              <a:rPr lang="en-US" altLang="en-US" dirty="0"/>
              <a:t>The Board is considered a state agency</a:t>
            </a:r>
          </a:p>
          <a:p>
            <a:pPr lvl="1">
              <a:lnSpc>
                <a:spcPct val="90000"/>
              </a:lnSpc>
            </a:pPr>
            <a:r>
              <a:rPr lang="en-US" altLang="en-US" dirty="0"/>
              <a:t>Fla. Stat. §465.005 – The statute that grants the Board the authority to make rules for the practice of pharmacy in Florida (rulemaking authority) </a:t>
            </a:r>
          </a:p>
          <a:p>
            <a:pPr lvl="2">
              <a:lnSpc>
                <a:spcPct val="90000"/>
              </a:lnSpc>
            </a:pPr>
            <a:r>
              <a:rPr lang="en-US" altLang="en-US" dirty="0"/>
              <a:t>Remember federal agencies also have rulemaking authority  and use the notice and comment procedure to promulgate rules; similarly, state agencies also have rulemaking authority and create the regulations that provide the details for the broad provisions of law in statutes</a:t>
            </a:r>
          </a:p>
          <a:p>
            <a:pPr lvl="1">
              <a:lnSpc>
                <a:spcPct val="90000"/>
              </a:lnSpc>
            </a:pPr>
            <a:r>
              <a:rPr lang="en-US" altLang="en-US" dirty="0"/>
              <a:t>Fla. Stat. §465.006 – Board activities (investigations, examinations, legal services, </a:t>
            </a:r>
            <a:r>
              <a:rPr lang="en-US" altLang="en-US" dirty="0" err="1"/>
              <a:t>etc</a:t>
            </a:r>
            <a:r>
              <a:rPr lang="en-US" altLang="en-US" dirty="0"/>
              <a:t>) are paid for by fees paid by licensees (pharmacists who already have licenses) and license applicants</a:t>
            </a:r>
          </a:p>
        </p:txBody>
      </p:sp>
      <p:sp>
        <p:nvSpPr>
          <p:cNvPr id="28676" name="Text Box 4"/>
          <p:cNvSpPr txBox="1">
            <a:spLocks noChangeArrowheads="1"/>
          </p:cNvSpPr>
          <p:nvPr/>
        </p:nvSpPr>
        <p:spPr bwMode="auto">
          <a:xfrm>
            <a:off x="2209800" y="64008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Comic Sans MS" pitchFamily="66" charset="0"/>
              </a:defRPr>
            </a:lvl1pPr>
            <a:lvl2pPr marL="742950" indent="-285750">
              <a:defRPr sz="2400">
                <a:solidFill>
                  <a:schemeClr val="hlink"/>
                </a:solidFill>
                <a:latin typeface="Comic Sans MS" pitchFamily="66" charset="0"/>
              </a:defRPr>
            </a:lvl2pPr>
            <a:lvl3pPr marL="1143000" indent="-228600">
              <a:defRPr sz="2400">
                <a:solidFill>
                  <a:schemeClr val="hlink"/>
                </a:solidFill>
                <a:latin typeface="Comic Sans MS" pitchFamily="66" charset="0"/>
              </a:defRPr>
            </a:lvl3pPr>
            <a:lvl4pPr marL="1600200" indent="-228600">
              <a:defRPr sz="2400">
                <a:solidFill>
                  <a:schemeClr val="hlink"/>
                </a:solidFill>
                <a:latin typeface="Comic Sans MS" pitchFamily="66" charset="0"/>
              </a:defRPr>
            </a:lvl4pPr>
            <a:lvl5pPr marL="2057400" indent="-228600">
              <a:defRPr sz="2400">
                <a:solidFill>
                  <a:schemeClr val="hlink"/>
                </a:solidFill>
                <a:latin typeface="Comic Sans MS" pitchFamily="66" charset="0"/>
              </a:defRPr>
            </a:lvl5pPr>
            <a:lvl6pPr marL="2514600" indent="-228600" eaLnBrk="0" fontAlgn="base" hangingPunct="0">
              <a:spcBef>
                <a:spcPct val="0"/>
              </a:spcBef>
              <a:spcAft>
                <a:spcPct val="0"/>
              </a:spcAft>
              <a:defRPr sz="2400">
                <a:solidFill>
                  <a:schemeClr val="hlink"/>
                </a:solidFill>
                <a:latin typeface="Comic Sans MS" pitchFamily="66" charset="0"/>
              </a:defRPr>
            </a:lvl6pPr>
            <a:lvl7pPr marL="2971800" indent="-228600" eaLnBrk="0" fontAlgn="base" hangingPunct="0">
              <a:spcBef>
                <a:spcPct val="0"/>
              </a:spcBef>
              <a:spcAft>
                <a:spcPct val="0"/>
              </a:spcAft>
              <a:defRPr sz="2400">
                <a:solidFill>
                  <a:schemeClr val="hlink"/>
                </a:solidFill>
                <a:latin typeface="Comic Sans MS" pitchFamily="66" charset="0"/>
              </a:defRPr>
            </a:lvl7pPr>
            <a:lvl8pPr marL="3429000" indent="-228600" eaLnBrk="0" fontAlgn="base" hangingPunct="0">
              <a:spcBef>
                <a:spcPct val="0"/>
              </a:spcBef>
              <a:spcAft>
                <a:spcPct val="0"/>
              </a:spcAft>
              <a:defRPr sz="2400">
                <a:solidFill>
                  <a:schemeClr val="hlink"/>
                </a:solidFill>
                <a:latin typeface="Comic Sans MS" pitchFamily="66" charset="0"/>
              </a:defRPr>
            </a:lvl8pPr>
            <a:lvl9pPr marL="3886200" indent="-228600" eaLnBrk="0" fontAlgn="base" hangingPunct="0">
              <a:spcBef>
                <a:spcPct val="0"/>
              </a:spcBef>
              <a:spcAft>
                <a:spcPct val="0"/>
              </a:spcAft>
              <a:defRPr sz="2400">
                <a:solidFill>
                  <a:schemeClr val="hlink"/>
                </a:solidFill>
                <a:latin typeface="Comic Sans MS" pitchFamily="66" charset="0"/>
              </a:defRPr>
            </a:lvl9pPr>
          </a:lstStyle>
          <a:p>
            <a:pPr>
              <a:spcBef>
                <a:spcPct val="50000"/>
              </a:spcBef>
            </a:pPr>
            <a:endParaRPr lang="en-US" altLang="en-US">
              <a:solidFill>
                <a:schemeClr val="tx1"/>
              </a:solidFill>
              <a:latin typeface="Arial" charset="0"/>
            </a:endParaRPr>
          </a:p>
        </p:txBody>
      </p:sp>
    </p:spTree>
    <p:extLst>
      <p:ext uri="{BB962C8B-B14F-4D97-AF65-F5344CB8AC3E}">
        <p14:creationId xmlns:p14="http://schemas.microsoft.com/office/powerpoint/2010/main" val="2320307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05000" y="381000"/>
            <a:ext cx="8153400" cy="1143000"/>
          </a:xfrm>
        </p:spPr>
        <p:txBody>
          <a:bodyPr>
            <a:normAutofit fontScale="90000"/>
          </a:bodyPr>
          <a:lstStyle/>
          <a:p>
            <a:pPr>
              <a:lnSpc>
                <a:spcPct val="90000"/>
              </a:lnSpc>
            </a:pPr>
            <a:r>
              <a:rPr lang="en-US" altLang="en-US" dirty="0"/>
              <a:t>Case Study</a:t>
            </a:r>
            <a:br>
              <a:rPr lang="en-US" altLang="en-US" dirty="0"/>
            </a:br>
            <a:r>
              <a:rPr lang="en-US" altLang="en-US" sz="3100" dirty="0"/>
              <a:t>The following members are appointed by the Governor.  Is this a proper Board? </a:t>
            </a:r>
          </a:p>
        </p:txBody>
      </p:sp>
      <p:sp>
        <p:nvSpPr>
          <p:cNvPr id="27651" name="Rectangle 3"/>
          <p:cNvSpPr>
            <a:spLocks noGrp="1" noChangeArrowheads="1"/>
          </p:cNvSpPr>
          <p:nvPr>
            <p:ph type="body" idx="1"/>
          </p:nvPr>
        </p:nvSpPr>
        <p:spPr>
          <a:xfrm>
            <a:off x="2209800" y="1981200"/>
            <a:ext cx="8153400" cy="4495800"/>
          </a:xfrm>
        </p:spPr>
        <p:txBody>
          <a:bodyPr>
            <a:normAutofit fontScale="92500" lnSpcReduction="20000"/>
          </a:bodyPr>
          <a:lstStyle/>
          <a:p>
            <a:pPr marL="0" indent="0">
              <a:buNone/>
            </a:pPr>
            <a:r>
              <a:rPr lang="en-US" altLang="en-US" dirty="0"/>
              <a:t>   Name, Age, Degree, practice setting, #</a:t>
            </a:r>
            <a:r>
              <a:rPr lang="en-US" altLang="en-US" dirty="0" err="1"/>
              <a:t>yrs</a:t>
            </a:r>
            <a:r>
              <a:rPr lang="en-US" altLang="en-US" dirty="0"/>
              <a:t> of practice in FL</a:t>
            </a:r>
          </a:p>
          <a:p>
            <a:pPr marL="533400" indent="-533400">
              <a:buFontTx/>
              <a:buAutoNum type="arabicPeriod"/>
            </a:pPr>
            <a:r>
              <a:rPr lang="en-US" altLang="en-US" dirty="0"/>
              <a:t>Luke, 25 PharmD, community pharmacist, 0 </a:t>
            </a:r>
            <a:r>
              <a:rPr lang="en-US" altLang="en-US" dirty="0" err="1"/>
              <a:t>yr</a:t>
            </a:r>
            <a:endParaRPr lang="en-US" altLang="en-US" dirty="0"/>
          </a:p>
          <a:p>
            <a:pPr marL="533400" indent="-533400">
              <a:buFontTx/>
              <a:buAutoNum type="arabicPeriod"/>
            </a:pPr>
            <a:r>
              <a:rPr lang="en-US" altLang="en-US" dirty="0"/>
              <a:t>Leia, 25 PharmD, community pharmacist, 1 </a:t>
            </a:r>
            <a:r>
              <a:rPr lang="en-US" altLang="en-US" dirty="0" err="1"/>
              <a:t>yr</a:t>
            </a:r>
            <a:r>
              <a:rPr lang="en-US" altLang="en-US" dirty="0"/>
              <a:t> </a:t>
            </a:r>
          </a:p>
          <a:p>
            <a:pPr marL="533400" indent="-533400">
              <a:buFontTx/>
              <a:buAutoNum type="arabicPeriod"/>
            </a:pPr>
            <a:r>
              <a:rPr lang="en-US" altLang="en-US" dirty="0"/>
              <a:t>Han, 30 PharmD, community pharmacist, 5 </a:t>
            </a:r>
            <a:r>
              <a:rPr lang="en-US" altLang="en-US" dirty="0" err="1"/>
              <a:t>yr</a:t>
            </a:r>
            <a:endParaRPr lang="en-US" altLang="en-US" dirty="0"/>
          </a:p>
          <a:p>
            <a:pPr marL="533400" indent="-533400">
              <a:buFontTx/>
              <a:buAutoNum type="arabicPeriod"/>
            </a:pPr>
            <a:r>
              <a:rPr lang="en-US" altLang="en-US" dirty="0" err="1"/>
              <a:t>Chewie</a:t>
            </a:r>
            <a:r>
              <a:rPr lang="en-US" altLang="en-US" dirty="0"/>
              <a:t>, 35 PharmD, community pharmacist, 10 </a:t>
            </a:r>
            <a:r>
              <a:rPr lang="en-US" altLang="en-US" dirty="0" err="1"/>
              <a:t>yr</a:t>
            </a:r>
            <a:endParaRPr lang="en-US" altLang="en-US" dirty="0"/>
          </a:p>
          <a:p>
            <a:pPr marL="533400" indent="-533400">
              <a:buFontTx/>
              <a:buAutoNum type="arabicPeriod"/>
            </a:pPr>
            <a:r>
              <a:rPr lang="en-US" altLang="en-US" dirty="0" err="1"/>
              <a:t>Lando</a:t>
            </a:r>
            <a:r>
              <a:rPr lang="en-US" altLang="en-US" dirty="0"/>
              <a:t>, 40 PharmD, community pharmacist, 10 </a:t>
            </a:r>
            <a:r>
              <a:rPr lang="en-US" altLang="en-US" dirty="0" err="1"/>
              <a:t>yr</a:t>
            </a:r>
            <a:endParaRPr lang="en-US" altLang="en-US" dirty="0"/>
          </a:p>
          <a:p>
            <a:pPr marL="533400" indent="-533400">
              <a:buFontTx/>
              <a:buAutoNum type="arabicPeriod"/>
            </a:pPr>
            <a:r>
              <a:rPr lang="en-US" altLang="en-US" dirty="0"/>
              <a:t>Anakin,  45 PharmD, hospital pharmacist, 10 </a:t>
            </a:r>
            <a:r>
              <a:rPr lang="en-US" altLang="en-US" dirty="0" err="1"/>
              <a:t>yr</a:t>
            </a:r>
            <a:endParaRPr lang="en-US" altLang="en-US" dirty="0"/>
          </a:p>
          <a:p>
            <a:pPr marL="533400" indent="-533400">
              <a:buFontTx/>
              <a:buAutoNum type="arabicPeriod"/>
            </a:pPr>
            <a:r>
              <a:rPr lang="en-US" altLang="en-US" dirty="0"/>
              <a:t>Amidala, 50 PharmD, managed care pharmacist, 15 </a:t>
            </a:r>
            <a:r>
              <a:rPr lang="en-US" altLang="en-US" dirty="0" err="1"/>
              <a:t>yr</a:t>
            </a:r>
            <a:endParaRPr lang="en-US" altLang="en-US" dirty="0"/>
          </a:p>
          <a:p>
            <a:pPr marL="533400" indent="-533400">
              <a:buFontTx/>
              <a:buAutoNum type="arabicPeriod"/>
            </a:pPr>
            <a:r>
              <a:rPr lang="en-US" altLang="en-US" dirty="0" err="1"/>
              <a:t>Boba</a:t>
            </a:r>
            <a:r>
              <a:rPr lang="en-US" altLang="en-US" dirty="0"/>
              <a:t>, 55 PharmD, community pharmacist, 20 </a:t>
            </a:r>
            <a:r>
              <a:rPr lang="en-US" altLang="en-US" dirty="0" err="1"/>
              <a:t>yr</a:t>
            </a:r>
            <a:endParaRPr lang="en-US" altLang="en-US" dirty="0"/>
          </a:p>
          <a:p>
            <a:pPr marL="533400" indent="-533400">
              <a:buFontTx/>
              <a:buAutoNum type="arabicPeriod"/>
            </a:pPr>
            <a:r>
              <a:rPr lang="en-US" altLang="en-US" dirty="0"/>
              <a:t>Yoda, 65 PharmD, nuclear pharmacist, 15 </a:t>
            </a:r>
            <a:r>
              <a:rPr lang="en-US" altLang="en-US" dirty="0" err="1"/>
              <a:t>yr</a:t>
            </a:r>
            <a:endParaRPr lang="en-US" altLang="en-US" dirty="0"/>
          </a:p>
          <a:p>
            <a:pPr marL="533400" indent="-533400">
              <a:buFontTx/>
              <a:buAutoNum type="arabicPeriod"/>
            </a:pPr>
            <a:r>
              <a:rPr lang="en-US" altLang="en-US" dirty="0"/>
              <a:t>Obi-Wan, 70, school teacher, 35 </a:t>
            </a:r>
            <a:r>
              <a:rPr lang="en-US" altLang="en-US" dirty="0" err="1"/>
              <a:t>yrs</a:t>
            </a:r>
            <a:endParaRPr lang="en-US" altLang="en-US" dirty="0"/>
          </a:p>
        </p:txBody>
      </p:sp>
    </p:spTree>
    <p:extLst>
      <p:ext uri="{BB962C8B-B14F-4D97-AF65-F5344CB8AC3E}">
        <p14:creationId xmlns:p14="http://schemas.microsoft.com/office/powerpoint/2010/main" val="2202877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05000" y="381000"/>
            <a:ext cx="8153400" cy="1143000"/>
          </a:xfrm>
        </p:spPr>
        <p:txBody>
          <a:bodyPr>
            <a:normAutofit fontScale="90000"/>
          </a:bodyPr>
          <a:lstStyle/>
          <a:p>
            <a:pPr>
              <a:lnSpc>
                <a:spcPct val="90000"/>
              </a:lnSpc>
            </a:pPr>
            <a:r>
              <a:rPr lang="en-US" altLang="en-US" dirty="0"/>
              <a:t>Case Study</a:t>
            </a:r>
            <a:br>
              <a:rPr lang="en-US" altLang="en-US" dirty="0"/>
            </a:br>
            <a:r>
              <a:rPr lang="en-US" altLang="en-US" sz="3100" dirty="0"/>
              <a:t>The following members are appointed by the Governor.  Is this a proper Board? </a:t>
            </a:r>
          </a:p>
        </p:txBody>
      </p:sp>
      <p:sp>
        <p:nvSpPr>
          <p:cNvPr id="27651" name="Rectangle 3"/>
          <p:cNvSpPr>
            <a:spLocks noGrp="1" noChangeArrowheads="1"/>
          </p:cNvSpPr>
          <p:nvPr>
            <p:ph type="body" idx="1"/>
          </p:nvPr>
        </p:nvSpPr>
        <p:spPr>
          <a:xfrm>
            <a:off x="2209800" y="1981200"/>
            <a:ext cx="8153400" cy="4495800"/>
          </a:xfrm>
        </p:spPr>
        <p:txBody>
          <a:bodyPr>
            <a:normAutofit fontScale="55000" lnSpcReduction="20000"/>
          </a:bodyPr>
          <a:lstStyle/>
          <a:p>
            <a:pPr marL="0" indent="0">
              <a:buNone/>
            </a:pPr>
            <a:r>
              <a:rPr lang="en-US" altLang="en-US" dirty="0"/>
              <a:t>   Name, Age, Degree, practice setting, #</a:t>
            </a:r>
            <a:r>
              <a:rPr lang="en-US" altLang="en-US" dirty="0" err="1"/>
              <a:t>yrs</a:t>
            </a:r>
            <a:r>
              <a:rPr lang="en-US" altLang="en-US" dirty="0"/>
              <a:t> of practice in FL</a:t>
            </a:r>
          </a:p>
          <a:p>
            <a:pPr marL="533400" indent="-533400">
              <a:buFontTx/>
              <a:buAutoNum type="arabicPeriod"/>
            </a:pPr>
            <a:r>
              <a:rPr lang="en-US" altLang="en-US" dirty="0"/>
              <a:t>Luke, 25, PharmD, community pharmacist, 0 </a:t>
            </a:r>
            <a:r>
              <a:rPr lang="en-US" altLang="en-US" dirty="0" err="1"/>
              <a:t>yr</a:t>
            </a:r>
            <a:endParaRPr lang="en-US" altLang="en-US" dirty="0"/>
          </a:p>
          <a:p>
            <a:pPr marL="0" lvl="1" indent="0">
              <a:buNone/>
            </a:pPr>
            <a:r>
              <a:rPr lang="en-US" altLang="en-US" dirty="0">
                <a:solidFill>
                  <a:srgbClr val="FF0000"/>
                </a:solidFill>
              </a:rPr>
              <a:t>This Board member has not practiced long enough – needs to be 4 years</a:t>
            </a:r>
            <a:endParaRPr lang="en-US" altLang="en-US" sz="2800" dirty="0"/>
          </a:p>
          <a:p>
            <a:pPr marL="533400" indent="-533400">
              <a:buFontTx/>
              <a:buAutoNum type="arabicPeriod"/>
            </a:pPr>
            <a:r>
              <a:rPr lang="en-US" altLang="en-US" dirty="0"/>
              <a:t>Leia, 25, PharmD, community pharmacist, 1 </a:t>
            </a:r>
            <a:r>
              <a:rPr lang="en-US" altLang="en-US" dirty="0" err="1"/>
              <a:t>yr</a:t>
            </a:r>
            <a:r>
              <a:rPr lang="en-US" altLang="en-US" dirty="0"/>
              <a:t> </a:t>
            </a:r>
          </a:p>
          <a:p>
            <a:pPr marL="0" lvl="1" indent="0">
              <a:buNone/>
            </a:pPr>
            <a:r>
              <a:rPr lang="en-US" altLang="en-US" dirty="0">
                <a:solidFill>
                  <a:srgbClr val="FF0000"/>
                </a:solidFill>
              </a:rPr>
              <a:t>This Board member has not practiced long enough – needs to be 4 years</a:t>
            </a:r>
            <a:endParaRPr lang="en-US" altLang="en-US" sz="2800" dirty="0"/>
          </a:p>
          <a:p>
            <a:pPr marL="533400" indent="-533400">
              <a:buFontTx/>
              <a:buAutoNum type="arabicPeriod"/>
            </a:pPr>
            <a:r>
              <a:rPr lang="en-US" altLang="en-US" dirty="0"/>
              <a:t>Han, 30 PharmD, community pharmacist, 5 </a:t>
            </a:r>
            <a:r>
              <a:rPr lang="en-US" altLang="en-US" dirty="0" err="1"/>
              <a:t>yrs</a:t>
            </a:r>
            <a:endParaRPr lang="en-US" altLang="en-US" dirty="0"/>
          </a:p>
          <a:p>
            <a:pPr marL="533400" indent="-533400">
              <a:buFontTx/>
              <a:buAutoNum type="arabicPeriod"/>
            </a:pPr>
            <a:r>
              <a:rPr lang="en-US" altLang="en-US" dirty="0" err="1"/>
              <a:t>Chewie</a:t>
            </a:r>
            <a:r>
              <a:rPr lang="en-US" altLang="en-US" dirty="0"/>
              <a:t>, 35 PharmD, community pharmacist, 10 </a:t>
            </a:r>
            <a:r>
              <a:rPr lang="en-US" altLang="en-US" dirty="0" err="1"/>
              <a:t>yrs</a:t>
            </a:r>
            <a:endParaRPr lang="en-US" altLang="en-US" dirty="0"/>
          </a:p>
          <a:p>
            <a:pPr marL="533400" indent="-533400">
              <a:buFontTx/>
              <a:buAutoNum type="arabicPeriod"/>
            </a:pPr>
            <a:r>
              <a:rPr lang="en-US" altLang="en-US" dirty="0" err="1"/>
              <a:t>Lando</a:t>
            </a:r>
            <a:r>
              <a:rPr lang="en-US" altLang="en-US" dirty="0"/>
              <a:t>, 40 PharmD, community pharmacist, 10 </a:t>
            </a:r>
            <a:r>
              <a:rPr lang="en-US" altLang="en-US" dirty="0" err="1"/>
              <a:t>yrs</a:t>
            </a:r>
            <a:endParaRPr lang="en-US" altLang="en-US" dirty="0"/>
          </a:p>
          <a:p>
            <a:pPr marL="533400" indent="-533400">
              <a:buFontTx/>
              <a:buAutoNum type="arabicPeriod"/>
            </a:pPr>
            <a:r>
              <a:rPr lang="en-US" altLang="en-US" dirty="0"/>
              <a:t>Anakin, 45 PharmD, hospital pharmacist, 10 </a:t>
            </a:r>
            <a:r>
              <a:rPr lang="en-US" altLang="en-US" dirty="0" err="1"/>
              <a:t>yrs</a:t>
            </a:r>
            <a:endParaRPr lang="en-US" altLang="en-US" dirty="0"/>
          </a:p>
          <a:p>
            <a:pPr marL="0" lvl="1" indent="0">
              <a:buNone/>
            </a:pPr>
            <a:r>
              <a:rPr lang="en-US" altLang="en-US" dirty="0">
                <a:solidFill>
                  <a:srgbClr val="FF0000"/>
                </a:solidFill>
              </a:rPr>
              <a:t>Need 2 hospital pharmacists, there is only one</a:t>
            </a:r>
            <a:endParaRPr lang="en-US" altLang="en-US" sz="2800" dirty="0"/>
          </a:p>
          <a:p>
            <a:pPr marL="533400" indent="-533400">
              <a:buFontTx/>
              <a:buAutoNum type="arabicPeriod"/>
            </a:pPr>
            <a:r>
              <a:rPr lang="en-US" altLang="en-US" dirty="0"/>
              <a:t>Amidala, 50 PharmD, managed care pharmacist, 15 </a:t>
            </a:r>
            <a:r>
              <a:rPr lang="en-US" altLang="en-US" dirty="0" err="1"/>
              <a:t>yrs</a:t>
            </a:r>
            <a:endParaRPr lang="en-US" altLang="en-US" dirty="0"/>
          </a:p>
          <a:p>
            <a:pPr marL="533400" indent="-533400">
              <a:buFontTx/>
              <a:buAutoNum type="arabicPeriod"/>
            </a:pPr>
            <a:r>
              <a:rPr lang="en-US" altLang="en-US" dirty="0" err="1"/>
              <a:t>Boba</a:t>
            </a:r>
            <a:r>
              <a:rPr lang="en-US" altLang="en-US" dirty="0"/>
              <a:t>, 55 PharmD, community pharmacist, 20 </a:t>
            </a:r>
            <a:r>
              <a:rPr lang="en-US" altLang="en-US" dirty="0" err="1"/>
              <a:t>yrs</a:t>
            </a:r>
            <a:endParaRPr lang="en-US" altLang="en-US" dirty="0"/>
          </a:p>
          <a:p>
            <a:pPr marL="533400" indent="-533400">
              <a:buFontTx/>
              <a:buAutoNum type="arabicPeriod"/>
            </a:pPr>
            <a:r>
              <a:rPr lang="en-US" altLang="en-US" dirty="0"/>
              <a:t>Yoda, 65 PharmD, nuclear pharmacist, 15 </a:t>
            </a:r>
            <a:r>
              <a:rPr lang="en-US" altLang="en-US" dirty="0" err="1"/>
              <a:t>yrs</a:t>
            </a:r>
            <a:endParaRPr lang="en-US" altLang="en-US" dirty="0"/>
          </a:p>
          <a:p>
            <a:pPr marL="533400" indent="-533400">
              <a:buFontTx/>
              <a:buAutoNum type="arabicPeriod"/>
            </a:pPr>
            <a:r>
              <a:rPr lang="en-US" altLang="en-US" dirty="0"/>
              <a:t>Obi-Wan, 70, school teacher, 35 </a:t>
            </a:r>
            <a:r>
              <a:rPr lang="en-US" altLang="en-US" dirty="0" err="1"/>
              <a:t>yrs</a:t>
            </a:r>
            <a:endParaRPr lang="en-US" altLang="en-US" dirty="0"/>
          </a:p>
          <a:p>
            <a:pPr marL="0" lvl="1" indent="0">
              <a:buNone/>
            </a:pPr>
            <a:r>
              <a:rPr lang="en-US" altLang="en-US" dirty="0">
                <a:solidFill>
                  <a:srgbClr val="FF0000"/>
                </a:solidFill>
              </a:rPr>
              <a:t>Need 2 non pharmacist members of the community, there is only one</a:t>
            </a:r>
          </a:p>
          <a:p>
            <a:pPr marL="0" lvl="1" indent="0">
              <a:buNone/>
            </a:pPr>
            <a:endParaRPr lang="en-US" altLang="en-US" dirty="0">
              <a:solidFill>
                <a:srgbClr val="FF0000"/>
              </a:solidFill>
            </a:endParaRPr>
          </a:p>
          <a:p>
            <a:pPr marL="0" lvl="1" indent="0">
              <a:buNone/>
            </a:pPr>
            <a:r>
              <a:rPr lang="en-US" altLang="en-US" dirty="0">
                <a:solidFill>
                  <a:srgbClr val="FF0000"/>
                </a:solidFill>
              </a:rPr>
              <a:t>There are also too many Board members – there should be only 9, not 10.</a:t>
            </a:r>
          </a:p>
          <a:p>
            <a:pPr marL="0" indent="0">
              <a:buNone/>
            </a:pPr>
            <a:endParaRPr lang="en-US" altLang="en-US" dirty="0"/>
          </a:p>
        </p:txBody>
      </p:sp>
    </p:spTree>
    <p:extLst>
      <p:ext uri="{BB962C8B-B14F-4D97-AF65-F5344CB8AC3E}">
        <p14:creationId xmlns:p14="http://schemas.microsoft.com/office/powerpoint/2010/main" val="3650562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t>Case Study Licensure </a:t>
            </a:r>
            <a:br>
              <a:rPr lang="en-US" altLang="en-US" dirty="0"/>
            </a:br>
            <a:r>
              <a:rPr lang="en-US" altLang="en-US" sz="2400" dirty="0"/>
              <a:t>Fla. Stat. §§</a:t>
            </a:r>
            <a:r>
              <a:rPr lang="en-US" altLang="en-US" sz="2400" dirty="0">
                <a:latin typeface="Arial" charset="0"/>
              </a:rPr>
              <a:t>465.007, 0075, 008, 009</a:t>
            </a:r>
            <a:endParaRPr lang="en-US" altLang="en-US" dirty="0"/>
          </a:p>
        </p:txBody>
      </p:sp>
      <p:sp>
        <p:nvSpPr>
          <p:cNvPr id="29699" name="Rectangle 3"/>
          <p:cNvSpPr>
            <a:spLocks noGrp="1" noChangeArrowheads="1"/>
          </p:cNvSpPr>
          <p:nvPr>
            <p:ph type="body" idx="1"/>
          </p:nvPr>
        </p:nvSpPr>
        <p:spPr>
          <a:xfrm>
            <a:off x="2209800" y="1524000"/>
            <a:ext cx="7772400" cy="4114800"/>
          </a:xfrm>
        </p:spPr>
        <p:txBody>
          <a:bodyPr>
            <a:normAutofit fontScale="85000" lnSpcReduction="20000"/>
          </a:bodyPr>
          <a:lstStyle/>
          <a:p>
            <a:pPr>
              <a:lnSpc>
                <a:spcPct val="90000"/>
              </a:lnSpc>
              <a:buFontTx/>
              <a:buNone/>
            </a:pPr>
            <a:r>
              <a:rPr lang="en-US" altLang="en-US" dirty="0"/>
              <a:t>A recent graduate of the USF COP applies to the Board of Pharmacy (BOP) for licensure. </a:t>
            </a:r>
          </a:p>
          <a:p>
            <a:pPr>
              <a:lnSpc>
                <a:spcPct val="90000"/>
              </a:lnSpc>
              <a:buFontTx/>
              <a:buNone/>
            </a:pPr>
            <a:r>
              <a:rPr lang="en-US" altLang="en-US" dirty="0"/>
              <a:t>	</a:t>
            </a:r>
            <a:r>
              <a:rPr lang="en-US" altLang="en-US" dirty="0">
                <a:solidFill>
                  <a:schemeClr val="accent1">
                    <a:lumMod val="75000"/>
                  </a:schemeClr>
                </a:solidFill>
              </a:rPr>
              <a:t>What are the licensure requirements for this candidate who has never had a license before?</a:t>
            </a:r>
          </a:p>
          <a:p>
            <a:pPr>
              <a:lnSpc>
                <a:spcPct val="90000"/>
              </a:lnSpc>
              <a:buFontTx/>
              <a:buNone/>
            </a:pPr>
            <a:endParaRPr lang="en-US" altLang="en-US" dirty="0"/>
          </a:p>
          <a:p>
            <a:pPr>
              <a:lnSpc>
                <a:spcPct val="90000"/>
              </a:lnSpc>
              <a:buFontTx/>
              <a:buNone/>
            </a:pPr>
            <a:r>
              <a:rPr lang="en-US" altLang="en-US" dirty="0"/>
              <a:t>A pharmacist licensed and practicing in Oregon since 2002 applies to the Florida BOP for licensure.</a:t>
            </a:r>
          </a:p>
          <a:p>
            <a:pPr>
              <a:lnSpc>
                <a:spcPct val="90000"/>
              </a:lnSpc>
            </a:pPr>
            <a:r>
              <a:rPr lang="en-US" altLang="en-US" dirty="0">
                <a:solidFill>
                  <a:schemeClr val="accent1">
                    <a:lumMod val="75000"/>
                  </a:schemeClr>
                </a:solidFill>
              </a:rPr>
              <a:t>What are the licensure requirements for this candidate who already has a license in another state?</a:t>
            </a:r>
          </a:p>
          <a:p>
            <a:pPr>
              <a:lnSpc>
                <a:spcPct val="90000"/>
              </a:lnSpc>
            </a:pPr>
            <a:r>
              <a:rPr lang="en-US" altLang="en-US" dirty="0">
                <a:solidFill>
                  <a:schemeClr val="accent1">
                    <a:lumMod val="75000"/>
                  </a:schemeClr>
                </a:solidFill>
              </a:rPr>
              <a:t>How often must a Florida pharmacist license be renewed?</a:t>
            </a:r>
          </a:p>
          <a:p>
            <a:pPr>
              <a:lnSpc>
                <a:spcPct val="90000"/>
              </a:lnSpc>
            </a:pPr>
            <a:r>
              <a:rPr lang="en-US" altLang="en-US" dirty="0">
                <a:solidFill>
                  <a:schemeClr val="accent1">
                    <a:lumMod val="75000"/>
                  </a:schemeClr>
                </a:solidFill>
              </a:rPr>
              <a:t>What are the renewal requirements, including continuing education?</a:t>
            </a:r>
          </a:p>
        </p:txBody>
      </p:sp>
    </p:spTree>
    <p:extLst>
      <p:ext uri="{BB962C8B-B14F-4D97-AF65-F5344CB8AC3E}">
        <p14:creationId xmlns:p14="http://schemas.microsoft.com/office/powerpoint/2010/main" val="655536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r>
              <a:rPr lang="en-US" altLang="en-US"/>
              <a:t>Licensure Requirements</a:t>
            </a:r>
          </a:p>
        </p:txBody>
      </p:sp>
      <p:sp>
        <p:nvSpPr>
          <p:cNvPr id="30723" name="Rectangle 1027"/>
          <p:cNvSpPr>
            <a:spLocks noGrp="1" noChangeArrowheads="1"/>
          </p:cNvSpPr>
          <p:nvPr>
            <p:ph type="body" idx="1"/>
          </p:nvPr>
        </p:nvSpPr>
        <p:spPr>
          <a:xfrm>
            <a:off x="1981200" y="1600200"/>
            <a:ext cx="8229600" cy="5105400"/>
          </a:xfrm>
        </p:spPr>
        <p:txBody>
          <a:bodyPr>
            <a:normAutofit fontScale="85000" lnSpcReduction="20000"/>
          </a:bodyPr>
          <a:lstStyle/>
          <a:p>
            <a:r>
              <a:rPr lang="en-US" altLang="en-US" dirty="0"/>
              <a:t>Licensure by Examination</a:t>
            </a:r>
          </a:p>
          <a:p>
            <a:pPr lvl="1"/>
            <a:r>
              <a:rPr lang="en-US" altLang="en-US" dirty="0"/>
              <a:t>General Situation: for individuals who have never been licensed; must pass exams to obtain their license</a:t>
            </a:r>
          </a:p>
          <a:p>
            <a:r>
              <a:rPr lang="en-US" altLang="en-US" dirty="0"/>
              <a:t>Endorsement</a:t>
            </a:r>
          </a:p>
          <a:p>
            <a:pPr lvl="1"/>
            <a:r>
              <a:rPr lang="en-US" altLang="en-US" dirty="0"/>
              <a:t>General Situation: Individual has a license in one state and wishes to become licensed in another state; they’re moving for a job and need a license in the state they are moving to</a:t>
            </a:r>
          </a:p>
          <a:p>
            <a:pPr lvl="1"/>
            <a:r>
              <a:rPr lang="en-US" altLang="en-US" dirty="0"/>
              <a:t>Reciprocating your license – this means you’ve already met requirements for licensure in State A and the new state, State B, you are applying for a license in will recognize some of the requirements you’ve already met from State A, so you don’t have to repeat everything; it’s a little bit of a less labor intensive process</a:t>
            </a:r>
          </a:p>
          <a:p>
            <a:r>
              <a:rPr lang="en-US" altLang="en-US" dirty="0"/>
              <a:t>Renewal</a:t>
            </a:r>
          </a:p>
          <a:p>
            <a:pPr lvl="1"/>
            <a:r>
              <a:rPr lang="en-US" altLang="en-US" dirty="0"/>
              <a:t>General Situation: have an active license and need to renew it</a:t>
            </a:r>
          </a:p>
          <a:p>
            <a:r>
              <a:rPr lang="en-US" altLang="en-US" dirty="0"/>
              <a:t>Continuing professional education </a:t>
            </a:r>
          </a:p>
          <a:p>
            <a:pPr lvl="1"/>
            <a:r>
              <a:rPr lang="en-US" altLang="en-US" dirty="0"/>
              <a:t>Courses and learning modules that pharmacists are required to complete and keep record of completion to submit to the Board </a:t>
            </a:r>
            <a:r>
              <a:rPr lang="en-US" altLang="en-US" dirty="0" err="1"/>
              <a:t>everytime</a:t>
            </a:r>
            <a:r>
              <a:rPr lang="en-US" altLang="en-US" dirty="0"/>
              <a:t> they want to renew their license</a:t>
            </a:r>
          </a:p>
        </p:txBody>
      </p:sp>
    </p:spTree>
    <p:extLst>
      <p:ext uri="{BB962C8B-B14F-4D97-AF65-F5344CB8AC3E}">
        <p14:creationId xmlns:p14="http://schemas.microsoft.com/office/powerpoint/2010/main" val="586432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dirty="0"/>
              <a:t>Licensure by Examination</a:t>
            </a:r>
            <a:br>
              <a:rPr lang="en-US" altLang="en-US" dirty="0"/>
            </a:br>
            <a:r>
              <a:rPr lang="en-US" altLang="en-US" sz="3600" dirty="0"/>
              <a:t>Fla. Stat. §</a:t>
            </a:r>
            <a:r>
              <a:rPr lang="en-US" sz="3600" dirty="0"/>
              <a:t>465.007</a:t>
            </a:r>
          </a:p>
        </p:txBody>
      </p:sp>
      <p:sp>
        <p:nvSpPr>
          <p:cNvPr id="3" name="Content Placeholder 2"/>
          <p:cNvSpPr>
            <a:spLocks noGrp="1"/>
          </p:cNvSpPr>
          <p:nvPr>
            <p:ph idx="1"/>
          </p:nvPr>
        </p:nvSpPr>
        <p:spPr>
          <a:xfrm>
            <a:off x="1981200" y="1295400"/>
            <a:ext cx="8229600" cy="5410200"/>
          </a:xfrm>
        </p:spPr>
        <p:txBody>
          <a:bodyPr>
            <a:normAutofit fontScale="92500" lnSpcReduction="20000"/>
          </a:bodyPr>
          <a:lstStyle/>
          <a:p>
            <a:r>
              <a:rPr lang="en-US" dirty="0"/>
              <a:t>Apply to Department of Health to take examination</a:t>
            </a:r>
          </a:p>
          <a:p>
            <a:pPr lvl="1"/>
            <a:r>
              <a:rPr lang="en-US" dirty="0"/>
              <a:t>Complete application form and submit application fee</a:t>
            </a:r>
          </a:p>
          <a:p>
            <a:pPr lvl="1"/>
            <a:r>
              <a:rPr lang="en-US" dirty="0"/>
              <a:t>Submit proof you are not less than 18 years old and:</a:t>
            </a:r>
          </a:p>
          <a:p>
            <a:pPr lvl="2"/>
            <a:r>
              <a:rPr lang="en-US" dirty="0"/>
              <a:t>Received degree from an accredited college of pharmacy in the United States</a:t>
            </a:r>
          </a:p>
          <a:p>
            <a:pPr lvl="2"/>
            <a:r>
              <a:rPr lang="en-US" dirty="0"/>
              <a:t>Or graduated from a 4-yr pharmacy program in a pharmacy school outside of the United States and passed both the TOEFL (Test of English as a Foreign Language) and TSE (Test of Spoken English) and completed at least 500 hours in a Board approved work activity program in Florida supervised by a pharmacist</a:t>
            </a:r>
          </a:p>
          <a:p>
            <a:pPr lvl="1"/>
            <a:r>
              <a:rPr lang="en-US" dirty="0"/>
              <a:t>Submit proof of completion of Board approved internship program which shall not exceed 2080 hours and must be earned prior to graduation</a:t>
            </a:r>
          </a:p>
          <a:p>
            <a:pPr lvl="1"/>
            <a:r>
              <a:rPr lang="en-US" dirty="0"/>
              <a:t>If you meet all requirements, except you don’t meet the age or internship hour requirements, you may still be granted permission to take the test, but even if you pass, you won’t be licensed or be able to practice</a:t>
            </a:r>
          </a:p>
          <a:p>
            <a:pPr lvl="1"/>
            <a:r>
              <a:rPr lang="en-US" dirty="0"/>
              <a:t>If you meet ALL requirements, you are issued a pharmacy license by the Florida Department of Health</a:t>
            </a:r>
          </a:p>
        </p:txBody>
      </p:sp>
    </p:spTree>
    <p:extLst>
      <p:ext uri="{BB962C8B-B14F-4D97-AF65-F5344CB8AC3E}">
        <p14:creationId xmlns:p14="http://schemas.microsoft.com/office/powerpoint/2010/main" val="1332911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258762"/>
          </a:xfrm>
        </p:spPr>
        <p:txBody>
          <a:bodyPr>
            <a:noAutofit/>
          </a:bodyPr>
          <a:lstStyle/>
          <a:p>
            <a:r>
              <a:rPr lang="en-US" sz="3200" dirty="0"/>
              <a:t>Major Requirements for Licensure by Examination from FL BOP Website</a:t>
            </a:r>
          </a:p>
        </p:txBody>
      </p:sp>
      <p:sp>
        <p:nvSpPr>
          <p:cNvPr id="3" name="Content Placeholder 2"/>
          <p:cNvSpPr>
            <a:spLocks noGrp="1"/>
          </p:cNvSpPr>
          <p:nvPr>
            <p:ph idx="1"/>
          </p:nvPr>
        </p:nvSpPr>
        <p:spPr>
          <a:xfrm>
            <a:off x="675503" y="1219200"/>
            <a:ext cx="10322011" cy="5288692"/>
          </a:xfrm>
        </p:spPr>
        <p:txBody>
          <a:bodyPr>
            <a:normAutofit fontScale="55000" lnSpcReduction="20000"/>
          </a:bodyPr>
          <a:lstStyle/>
          <a:p>
            <a:r>
              <a:rPr lang="en-US" sz="3400" dirty="0"/>
              <a:t>Obtain passing scores on the North American Pharmacist Licensure Examination (NAPLEX) and the Multistate Pharmacy Jurisprudence Examination (MPJE) </a:t>
            </a:r>
          </a:p>
          <a:p>
            <a:endParaRPr lang="en-US" sz="3400" dirty="0"/>
          </a:p>
          <a:p>
            <a:r>
              <a:rPr lang="en-US" sz="3400" dirty="0"/>
              <a:t>Apply with Florida Board of Pharmacy and fill out application. All sections of the application must be completed in full (use “N/A” if certain items not applicable). </a:t>
            </a:r>
          </a:p>
          <a:p>
            <a:r>
              <a:rPr lang="en-US" sz="3400" dirty="0"/>
              <a:t>False information may result in denial of your application.</a:t>
            </a:r>
          </a:p>
          <a:p>
            <a:endParaRPr lang="en-US" sz="3400" dirty="0"/>
          </a:p>
          <a:p>
            <a:r>
              <a:rPr lang="en-US" sz="3400" dirty="0"/>
              <a:t>GRADUATES WITH A PHARM.D. DEGREE EARNED AFTER JANUARY 1, 2001: Submit a Certification of Graduation (Form A found on FL BOP website). Additional hours are not required.</a:t>
            </a:r>
          </a:p>
          <a:p>
            <a:pPr marL="0" indent="0">
              <a:buNone/>
            </a:pPr>
            <a:endParaRPr lang="en-US" sz="3400" dirty="0"/>
          </a:p>
          <a:p>
            <a:r>
              <a:rPr lang="en-US" sz="3400" dirty="0"/>
              <a:t>Applicants must complete 2 </a:t>
            </a:r>
            <a:r>
              <a:rPr lang="en-US" sz="3400" dirty="0" err="1"/>
              <a:t>hrs</a:t>
            </a:r>
            <a:r>
              <a:rPr lang="en-US" sz="3400" dirty="0"/>
              <a:t> of medication errors CE Florida Board approved courses can be found online at </a:t>
            </a:r>
            <a:r>
              <a:rPr lang="en-US" sz="3400" dirty="0">
                <a:hlinkClick r:id="rId2"/>
              </a:rPr>
              <a:t>www.cebroker.com</a:t>
            </a:r>
            <a:endParaRPr lang="en-US" sz="3400" dirty="0"/>
          </a:p>
          <a:p>
            <a:pPr lvl="1"/>
            <a:r>
              <a:rPr lang="en-US" sz="3000" dirty="0"/>
              <a:t>Drs. Clark, Kelly, and Steinhardt give a free medication error CE to all students close to graduation</a:t>
            </a:r>
          </a:p>
          <a:p>
            <a:endParaRPr lang="en-US" sz="3400" dirty="0"/>
          </a:p>
          <a:p>
            <a:r>
              <a:rPr lang="en-US" sz="3400" dirty="0"/>
              <a:t>Must fill out Social Security Form</a:t>
            </a:r>
          </a:p>
          <a:p>
            <a:endParaRPr lang="en-US" sz="3400" dirty="0"/>
          </a:p>
          <a:p>
            <a:r>
              <a:rPr lang="en-US" sz="3400" dirty="0"/>
              <a:t>Answer Criminal &amp; Health History questions</a:t>
            </a:r>
          </a:p>
          <a:p>
            <a:endParaRPr lang="en-US" sz="3400" dirty="0"/>
          </a:p>
          <a:p>
            <a:endParaRPr lang="en-US" dirty="0"/>
          </a:p>
        </p:txBody>
      </p:sp>
    </p:spTree>
    <p:extLst>
      <p:ext uri="{BB962C8B-B14F-4D97-AF65-F5344CB8AC3E}">
        <p14:creationId xmlns:p14="http://schemas.microsoft.com/office/powerpoint/2010/main" val="17692544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Licensure by Endorsement; Requirements; Fee</a:t>
            </a:r>
            <a:br>
              <a:rPr lang="en-US" sz="3200" dirty="0"/>
            </a:br>
            <a:r>
              <a:rPr lang="en-US" sz="3200" dirty="0"/>
              <a:t>Fla. Stat. §465.0075</a:t>
            </a:r>
          </a:p>
        </p:txBody>
      </p:sp>
      <p:sp>
        <p:nvSpPr>
          <p:cNvPr id="3" name="Content Placeholder 2"/>
          <p:cNvSpPr>
            <a:spLocks noGrp="1"/>
          </p:cNvSpPr>
          <p:nvPr>
            <p:ph idx="1"/>
          </p:nvPr>
        </p:nvSpPr>
        <p:spPr/>
        <p:txBody>
          <a:bodyPr>
            <a:normAutofit fontScale="55000" lnSpcReduction="20000"/>
          </a:bodyPr>
          <a:lstStyle/>
          <a:p>
            <a:r>
              <a:rPr lang="en-US" dirty="0"/>
              <a:t>Apply to department and pay fee</a:t>
            </a:r>
          </a:p>
          <a:p>
            <a:r>
              <a:rPr lang="en-US" dirty="0"/>
              <a:t>Submits proof not less than 18 </a:t>
            </a:r>
            <a:r>
              <a:rPr lang="en-US" dirty="0" err="1"/>
              <a:t>yrs</a:t>
            </a:r>
            <a:r>
              <a:rPr lang="en-US" dirty="0"/>
              <a:t> of age</a:t>
            </a:r>
          </a:p>
          <a:p>
            <a:pPr lvl="1"/>
            <a:r>
              <a:rPr lang="en-US" dirty="0"/>
              <a:t>Submit proof that you’ve completed an internship program approved by the Board not to exceed 2080 hours</a:t>
            </a:r>
          </a:p>
          <a:p>
            <a:r>
              <a:rPr lang="en-US" dirty="0"/>
              <a:t>Passing score on the NABP licensing exam or a similar exam</a:t>
            </a:r>
          </a:p>
          <a:p>
            <a:r>
              <a:rPr lang="en-US" dirty="0"/>
              <a:t>Submit evidence of:</a:t>
            </a:r>
          </a:p>
          <a:p>
            <a:pPr lvl="1"/>
            <a:r>
              <a:rPr lang="en-US" dirty="0"/>
              <a:t>active licensed practice of pharmacy in another jurisdiction for at least 2 of the immediately preceding 5 years or evidence of successful completion of board approved postgraduate training or board-approved clinical competency exam within the year immediately preceding application for licensure</a:t>
            </a:r>
          </a:p>
          <a:p>
            <a:pPr lvl="1"/>
            <a:r>
              <a:rPr lang="en-US" dirty="0"/>
              <a:t>OR completion of internship requirements within 2 years immediately preceding application </a:t>
            </a:r>
          </a:p>
          <a:p>
            <a:r>
              <a:rPr lang="en-US" dirty="0"/>
              <a:t>Pass the FL MPJE</a:t>
            </a:r>
          </a:p>
          <a:p>
            <a:r>
              <a:rPr lang="en-US" dirty="0"/>
              <a:t>Applicants licensed in another state for more than 2 years from the date of application shall submit a total of at least 30 hours of board-approved CE for the 2 calendar years immediately preceding application</a:t>
            </a:r>
          </a:p>
          <a:p>
            <a:r>
              <a:rPr lang="en-US" dirty="0"/>
              <a:t>The department may not issue a license by endorsement to any applicant who is under investigation in any jurisdiction for an act or offense that would constitute a violation of this chapter until the investigation is complete.</a:t>
            </a:r>
          </a:p>
          <a:p>
            <a:r>
              <a:rPr lang="en-US" dirty="0"/>
              <a:t>The department may not issue a license by endorsement to any applicant whose license to practice pharmacy has been suspended or revoked in another state or who is currently the subject of any disciplinary proceeding in another state.</a:t>
            </a:r>
          </a:p>
          <a:p>
            <a:endParaRPr lang="en-US" dirty="0"/>
          </a:p>
          <a:p>
            <a:endParaRPr lang="en-US" dirty="0"/>
          </a:p>
        </p:txBody>
      </p:sp>
    </p:spTree>
    <p:extLst>
      <p:ext uri="{BB962C8B-B14F-4D97-AF65-F5344CB8AC3E}">
        <p14:creationId xmlns:p14="http://schemas.microsoft.com/office/powerpoint/2010/main" val="3565634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34962"/>
          </a:xfrm>
        </p:spPr>
        <p:txBody>
          <a:bodyPr>
            <a:normAutofit fontScale="90000"/>
          </a:bodyPr>
          <a:lstStyle/>
          <a:p>
            <a:r>
              <a:rPr lang="en-US" sz="2000" dirty="0"/>
              <a:t>Requirements for Licensure by Endorsement on FL BOP website</a:t>
            </a:r>
          </a:p>
        </p:txBody>
      </p:sp>
      <p:sp>
        <p:nvSpPr>
          <p:cNvPr id="3" name="Content Placeholder 2"/>
          <p:cNvSpPr>
            <a:spLocks noGrp="1"/>
          </p:cNvSpPr>
          <p:nvPr>
            <p:ph idx="1"/>
          </p:nvPr>
        </p:nvSpPr>
        <p:spPr>
          <a:xfrm>
            <a:off x="1981200" y="762000"/>
            <a:ext cx="8229600" cy="5867400"/>
          </a:xfrm>
        </p:spPr>
        <p:txBody>
          <a:bodyPr>
            <a:normAutofit fontScale="77500" lnSpcReduction="20000"/>
          </a:bodyPr>
          <a:lstStyle/>
          <a:p>
            <a:r>
              <a:rPr lang="en-US" dirty="0"/>
              <a:t>Proof not less than 18 years old;</a:t>
            </a:r>
          </a:p>
          <a:p>
            <a:r>
              <a:rPr lang="en-US" dirty="0"/>
              <a:t>Proof received a degree from an accredited college of pharmacy</a:t>
            </a:r>
          </a:p>
          <a:p>
            <a:r>
              <a:rPr lang="en-US" dirty="0"/>
              <a:t>Submit evidence of licensed practice of pharmacy in another state for at least two (2) of the immediately preceding five (5) years</a:t>
            </a:r>
          </a:p>
          <a:p>
            <a:pPr lvl="1"/>
            <a:r>
              <a:rPr lang="en-US" dirty="0"/>
              <a:t>Candidates applying by this method must submit:</a:t>
            </a:r>
          </a:p>
          <a:p>
            <a:pPr lvl="2"/>
            <a:r>
              <a:rPr lang="en-US" dirty="0"/>
              <a:t>30 hours of board-approved continuing education for the two (2) years preceding the application OR </a:t>
            </a:r>
          </a:p>
          <a:p>
            <a:pPr lvl="2"/>
            <a:r>
              <a:rPr lang="en-US" dirty="0"/>
              <a:t>Complete 2080 hours of internship hours as required above within the two (2) years immediately preceding the application.</a:t>
            </a:r>
          </a:p>
          <a:p>
            <a:r>
              <a:rPr lang="en-US" dirty="0"/>
              <a:t>Obtained a passing score on the National American Pharmacist Licensure Examination (NAPLEX) or a similar nationally recognized examination. </a:t>
            </a:r>
          </a:p>
          <a:p>
            <a:r>
              <a:rPr lang="en-US" dirty="0"/>
              <a:t>Complete the Licensure by Endorsement Application and submit documentation and the fee to the board. </a:t>
            </a:r>
          </a:p>
          <a:p>
            <a:r>
              <a:rPr lang="en-US" dirty="0"/>
              <a:t>Obtain a passing score on the Multistate Pharmacy Jurisprudence Examination (MPJE) . The MPJE exam is computerized and can be taken in your state. Exams are offered every day of the year with the exception of holidays and Sundays. </a:t>
            </a:r>
          </a:p>
          <a:p>
            <a:endParaRPr lang="en-US" dirty="0"/>
          </a:p>
        </p:txBody>
      </p:sp>
    </p:spTree>
    <p:extLst>
      <p:ext uri="{BB962C8B-B14F-4D97-AF65-F5344CB8AC3E}">
        <p14:creationId xmlns:p14="http://schemas.microsoft.com/office/powerpoint/2010/main" val="19959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228600"/>
            <a:ext cx="7772400" cy="1143000"/>
          </a:xfrm>
        </p:spPr>
        <p:txBody>
          <a:bodyPr>
            <a:normAutofit fontScale="90000"/>
          </a:bodyPr>
          <a:lstStyle/>
          <a:p>
            <a:r>
              <a:rPr lang="en-US" altLang="en-US" sz="4200" dirty="0"/>
              <a:t>Chapter 456 </a:t>
            </a:r>
            <a:br>
              <a:rPr lang="en-US" altLang="en-US" sz="4200" dirty="0"/>
            </a:br>
            <a:r>
              <a:rPr lang="en-US" altLang="en-US" sz="4200" dirty="0"/>
              <a:t>Health Professions and Occupations</a:t>
            </a:r>
          </a:p>
        </p:txBody>
      </p:sp>
      <p:sp>
        <p:nvSpPr>
          <p:cNvPr id="13315" name="Rectangle 3"/>
          <p:cNvSpPr>
            <a:spLocks noGrp="1" noChangeArrowheads="1"/>
          </p:cNvSpPr>
          <p:nvPr>
            <p:ph type="body" idx="1"/>
          </p:nvPr>
        </p:nvSpPr>
        <p:spPr>
          <a:xfrm>
            <a:off x="1905000" y="1676400"/>
            <a:ext cx="8534400" cy="4724400"/>
          </a:xfrm>
        </p:spPr>
        <p:txBody>
          <a:bodyPr/>
          <a:lstStyle/>
          <a:p>
            <a:pPr>
              <a:lnSpc>
                <a:spcPct val="90000"/>
              </a:lnSpc>
            </a:pPr>
            <a:r>
              <a:rPr lang="en-US" altLang="en-US" dirty="0"/>
              <a:t>Overview of Chapter 456</a:t>
            </a:r>
          </a:p>
          <a:p>
            <a:pPr lvl="1">
              <a:lnSpc>
                <a:spcPct val="90000"/>
              </a:lnSpc>
            </a:pPr>
            <a:r>
              <a:rPr lang="en-US" altLang="en-US" dirty="0"/>
              <a:t>Licensure outline; Renewal notification</a:t>
            </a:r>
          </a:p>
          <a:p>
            <a:pPr lvl="1">
              <a:lnSpc>
                <a:spcPct val="90000"/>
              </a:lnSpc>
            </a:pPr>
            <a:r>
              <a:rPr lang="en-US" altLang="en-US" dirty="0"/>
              <a:t>Healthcare fraud; disqualification for licensure Professional reports requirement to State</a:t>
            </a:r>
          </a:p>
          <a:p>
            <a:pPr lvl="1">
              <a:lnSpc>
                <a:spcPct val="90000"/>
              </a:lnSpc>
            </a:pPr>
            <a:r>
              <a:rPr lang="en-US" altLang="en-US" dirty="0"/>
              <a:t>Licensure disqualification for repeated medical malpractice</a:t>
            </a:r>
          </a:p>
          <a:p>
            <a:pPr lvl="1">
              <a:lnSpc>
                <a:spcPct val="90000"/>
              </a:lnSpc>
            </a:pPr>
            <a:r>
              <a:rPr lang="en-US" altLang="en-US" dirty="0"/>
              <a:t>Notification of address of record</a:t>
            </a:r>
          </a:p>
          <a:p>
            <a:pPr lvl="1">
              <a:lnSpc>
                <a:spcPct val="90000"/>
              </a:lnSpc>
            </a:pPr>
            <a:r>
              <a:rPr lang="en-US" altLang="en-US" dirty="0"/>
              <a:t>Fingerprint requirements</a:t>
            </a:r>
          </a:p>
        </p:txBody>
      </p:sp>
    </p:spTree>
    <p:extLst>
      <p:ext uri="{BB962C8B-B14F-4D97-AF65-F5344CB8AC3E}">
        <p14:creationId xmlns:p14="http://schemas.microsoft.com/office/powerpoint/2010/main" val="1677400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34962"/>
          </a:xfrm>
        </p:spPr>
        <p:txBody>
          <a:bodyPr>
            <a:normAutofit fontScale="90000"/>
          </a:bodyPr>
          <a:lstStyle/>
          <a:p>
            <a:r>
              <a:rPr lang="en-US" sz="2000" dirty="0"/>
              <a:t>Requirements for Licensure by Endorsement on FL BOP website</a:t>
            </a:r>
          </a:p>
        </p:txBody>
      </p:sp>
      <p:sp>
        <p:nvSpPr>
          <p:cNvPr id="3" name="Content Placeholder 2"/>
          <p:cNvSpPr>
            <a:spLocks noGrp="1"/>
          </p:cNvSpPr>
          <p:nvPr>
            <p:ph idx="1"/>
          </p:nvPr>
        </p:nvSpPr>
        <p:spPr>
          <a:xfrm>
            <a:off x="1981200" y="838200"/>
            <a:ext cx="8229600" cy="5791200"/>
          </a:xfrm>
        </p:spPr>
        <p:txBody>
          <a:bodyPr>
            <a:normAutofit fontScale="85000" lnSpcReduction="20000"/>
          </a:bodyPr>
          <a:lstStyle/>
          <a:p>
            <a:r>
              <a:rPr lang="en-US" dirty="0"/>
              <a:t>If you do not meet these requirements, you must apply for licensure by examination and take both the NAPLEX and MPJE.</a:t>
            </a:r>
          </a:p>
          <a:p>
            <a:r>
              <a:rPr lang="en-US" dirty="0"/>
              <a:t>All sections of the application must be completed in full. (use N/A if item not applicable). Provision of false information may cause denial of your application.</a:t>
            </a:r>
          </a:p>
          <a:p>
            <a:r>
              <a:rPr lang="en-US" dirty="0"/>
              <a:t>If you have been licensed in any other state, each state must submit a written verification of the current status of your license. It is the applicant’s responsibility to contact each state in which they have held or currently hold a license to request licensure verification. The verification must be received directly from the state board of pharmacy, or it will not be accepted. The state board of pharmacy does not have to use the form included in this packet, they may submit their own. This information is required even if you are no longer licensed in the state.</a:t>
            </a:r>
          </a:p>
          <a:p>
            <a:r>
              <a:rPr lang="en-US" dirty="0"/>
              <a:t>Complete 2 </a:t>
            </a:r>
            <a:r>
              <a:rPr lang="en-US" dirty="0" err="1"/>
              <a:t>hrs</a:t>
            </a:r>
            <a:r>
              <a:rPr lang="en-US" dirty="0"/>
              <a:t> of medication error CE</a:t>
            </a:r>
          </a:p>
          <a:p>
            <a:r>
              <a:rPr lang="en-US" dirty="0"/>
              <a:t>ALL REQUIREMENTS FOR REGISTRATION MUST BE MET WITHIN ONE (1) YEAR OF THE RECEIPT OF YOUR APPLICATION OR THE APPLICATION WILL EXPIRE AND YOU WILL BE REQUIRED TO REAPPLY.</a:t>
            </a:r>
          </a:p>
          <a:p>
            <a:endParaRPr lang="en-US" dirty="0"/>
          </a:p>
        </p:txBody>
      </p:sp>
    </p:spTree>
    <p:extLst>
      <p:ext uri="{BB962C8B-B14F-4D97-AF65-F5344CB8AC3E}">
        <p14:creationId xmlns:p14="http://schemas.microsoft.com/office/powerpoint/2010/main" val="23783349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Renewal</a:t>
            </a:r>
            <a:br>
              <a:rPr lang="en-US" dirty="0"/>
            </a:br>
            <a:r>
              <a:rPr lang="en-US" dirty="0"/>
              <a:t>Fla. Stat. §465.008</a:t>
            </a:r>
          </a:p>
        </p:txBody>
      </p:sp>
      <p:sp>
        <p:nvSpPr>
          <p:cNvPr id="3" name="Content Placeholder 2"/>
          <p:cNvSpPr>
            <a:spLocks noGrp="1"/>
          </p:cNvSpPr>
          <p:nvPr>
            <p:ph idx="1"/>
          </p:nvPr>
        </p:nvSpPr>
        <p:spPr/>
        <p:txBody>
          <a:bodyPr>
            <a:normAutofit/>
          </a:bodyPr>
          <a:lstStyle/>
          <a:p>
            <a:r>
              <a:rPr lang="en-US" dirty="0"/>
              <a:t>Licenses shall be renewed upon receipt of the renewal application, verification of compliance with continuing education requirements, and receipt of a fee set by the board not to exceed $250. </a:t>
            </a:r>
          </a:p>
          <a:p>
            <a:r>
              <a:rPr lang="en-US" dirty="0"/>
              <a:t>Licenses are to be renewed biennially (every two years)</a:t>
            </a:r>
          </a:p>
          <a:p>
            <a:r>
              <a:rPr lang="en-US" dirty="0"/>
              <a:t>Any person licensed under this chapter for 50 years or more is exempt from the payment of the renewal or delinquent fee, and the department shall issue a lifetime license to such a person</a:t>
            </a:r>
          </a:p>
        </p:txBody>
      </p:sp>
    </p:spTree>
    <p:extLst>
      <p:ext uri="{BB962C8B-B14F-4D97-AF65-F5344CB8AC3E}">
        <p14:creationId xmlns:p14="http://schemas.microsoft.com/office/powerpoint/2010/main" val="3917946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Fees (Not on Exam; FYI only)</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For Licensure by Examination:</a:t>
            </a:r>
          </a:p>
          <a:p>
            <a:r>
              <a:rPr lang="en-US" dirty="0"/>
              <a:t>Examination Application &amp; Licensure: $295</a:t>
            </a:r>
          </a:p>
          <a:p>
            <a:r>
              <a:rPr lang="en-US" dirty="0"/>
              <a:t>NAPLEX: $505</a:t>
            </a:r>
          </a:p>
          <a:p>
            <a:r>
              <a:rPr lang="en-US" dirty="0"/>
              <a:t>MPJE: $250</a:t>
            </a:r>
          </a:p>
          <a:p>
            <a:pPr marL="0" indent="0">
              <a:buNone/>
            </a:pPr>
            <a:r>
              <a:rPr lang="en-US" dirty="0"/>
              <a:t>For Licensure by Endorsement:</a:t>
            </a:r>
          </a:p>
          <a:p>
            <a:r>
              <a:rPr lang="en-US" dirty="0"/>
              <a:t>Endorsement Application &amp; Licensure: $295</a:t>
            </a:r>
          </a:p>
          <a:p>
            <a:r>
              <a:rPr lang="en-US" dirty="0"/>
              <a:t>MPJE: $250</a:t>
            </a:r>
          </a:p>
          <a:p>
            <a:r>
              <a:rPr lang="en-US" dirty="0"/>
              <a:t>NABP Official Application for Transfer of Pharmaceutical License Fee: $300.00</a:t>
            </a:r>
          </a:p>
          <a:p>
            <a:pPr marL="0" indent="0">
              <a:buNone/>
            </a:pPr>
            <a:r>
              <a:rPr lang="en-US" dirty="0"/>
              <a:t>Renewal</a:t>
            </a:r>
          </a:p>
          <a:p>
            <a:r>
              <a:rPr lang="en-US" dirty="0"/>
              <a:t>Renew Active License on time: $205</a:t>
            </a:r>
          </a:p>
          <a:p>
            <a:r>
              <a:rPr lang="en-US" dirty="0"/>
              <a:t>After expiration: $305</a:t>
            </a:r>
          </a:p>
          <a:p>
            <a:r>
              <a:rPr lang="en-US" dirty="0"/>
              <a:t>If delinquent (120 days): $560</a:t>
            </a:r>
          </a:p>
          <a:p>
            <a:endParaRPr lang="en-US" dirty="0"/>
          </a:p>
        </p:txBody>
      </p:sp>
    </p:spTree>
    <p:extLst>
      <p:ext uri="{BB962C8B-B14F-4D97-AF65-F5344CB8AC3E}">
        <p14:creationId xmlns:p14="http://schemas.microsoft.com/office/powerpoint/2010/main" val="1742357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r>
              <a:rPr lang="en-US" sz="2000" dirty="0"/>
              <a:t>Continuing Education Statute (Broad Information)</a:t>
            </a:r>
            <a:br>
              <a:rPr lang="en-US" sz="2000" dirty="0"/>
            </a:br>
            <a:r>
              <a:rPr lang="en-US" sz="2000" dirty="0"/>
              <a:t>Fla. Stat. §465.009</a:t>
            </a:r>
          </a:p>
        </p:txBody>
      </p:sp>
      <p:sp>
        <p:nvSpPr>
          <p:cNvPr id="3" name="Content Placeholder 2"/>
          <p:cNvSpPr>
            <a:spLocks noGrp="1"/>
          </p:cNvSpPr>
          <p:nvPr>
            <p:ph idx="1"/>
          </p:nvPr>
        </p:nvSpPr>
        <p:spPr>
          <a:xfrm>
            <a:off x="540327" y="914400"/>
            <a:ext cx="10806546" cy="5867400"/>
          </a:xfrm>
        </p:spPr>
        <p:txBody>
          <a:bodyPr>
            <a:normAutofit fontScale="47500" lnSpcReduction="20000"/>
          </a:bodyPr>
          <a:lstStyle/>
          <a:p>
            <a:r>
              <a:rPr lang="en-US" dirty="0"/>
              <a:t>For a license to be renewed, the pharmacist must submit proof to the Board that during the 2 years prior to their renewal application, the pharmacist has participated in not less than 30 hours of continuing professional pharmaceutical education in courses approved by the board.</a:t>
            </a:r>
          </a:p>
          <a:p>
            <a:endParaRPr lang="en-US" dirty="0"/>
          </a:p>
          <a:p>
            <a:r>
              <a:rPr lang="en-US" dirty="0"/>
              <a:t>The board shall approve only those courses that build upon the basic courses offered in the curricula of accredited colleges or schools of pharmacy, and the board shall require that the provider meets the educational standards for the program design, administration, and evaluation established by the board.</a:t>
            </a:r>
          </a:p>
          <a:p>
            <a:endParaRPr lang="en-US" dirty="0"/>
          </a:p>
          <a:p>
            <a:r>
              <a:rPr lang="en-US" dirty="0"/>
              <a:t>Upon initial licensure, the department may reduce the number of required hours consistent with the requirements of biennial renewal.</a:t>
            </a:r>
          </a:p>
          <a:p>
            <a:endParaRPr lang="en-US" dirty="0"/>
          </a:p>
          <a:p>
            <a:r>
              <a:rPr lang="en-US" dirty="0"/>
              <a:t>The department may make exception from the requirements of this section in an emergency or hardship case.</a:t>
            </a:r>
          </a:p>
          <a:p>
            <a:endParaRPr lang="en-US" dirty="0"/>
          </a:p>
          <a:p>
            <a:r>
              <a:rPr lang="en-US" dirty="0"/>
              <a:t>The board may adopt rules within the requirements of this section that are necessary for its implementation, including a rule creating a committee composed of equal representation from the board, the colleges of pharmacy in the state, and practicing pharmacists within the state, whose purpose shall be to approve the content of each course offered for continuing education credit prior to the time such course is offered.</a:t>
            </a:r>
          </a:p>
          <a:p>
            <a:endParaRPr lang="en-US" dirty="0"/>
          </a:p>
          <a:p>
            <a:r>
              <a:rPr lang="en-US" dirty="0"/>
              <a:t>Each pharmacist certified to administer a vaccine or epinephrine </a:t>
            </a:r>
            <a:r>
              <a:rPr lang="en-US" dirty="0" err="1"/>
              <a:t>autoinjection</a:t>
            </a:r>
            <a:r>
              <a:rPr lang="en-US" dirty="0"/>
              <a:t> must complete a 3-hour continuing education course, which shall be offered by a statewide professional association of physicians in this state accredited to provide educational activities designated for the American Medical Association Physician’s Recognition Award (AMA PRA) Category I credit, on the safe and effective administration of vaccines and epinephrine </a:t>
            </a:r>
            <a:r>
              <a:rPr lang="en-US" dirty="0" err="1"/>
              <a:t>autoinjection</a:t>
            </a:r>
            <a:r>
              <a:rPr lang="en-US" dirty="0"/>
              <a:t> as part of biennial </a:t>
            </a:r>
            <a:r>
              <a:rPr lang="en-US" dirty="0" err="1"/>
              <a:t>relicensure</a:t>
            </a:r>
            <a:r>
              <a:rPr lang="en-US" dirty="0"/>
              <a:t> or recertification. This course may be offered in a distance-learning format and must be included in the 30 hours of continuing professional pharmaceutical education. Each pharmacist must submit confirmation of having completed the 3 </a:t>
            </a:r>
            <a:r>
              <a:rPr lang="en-US" dirty="0" err="1"/>
              <a:t>hr</a:t>
            </a:r>
            <a:r>
              <a:rPr lang="en-US" dirty="0"/>
              <a:t> CE course on a form provided by the board when submitting fees for license renewal.</a:t>
            </a:r>
          </a:p>
          <a:p>
            <a:endParaRPr lang="en-US" dirty="0"/>
          </a:p>
          <a:p>
            <a:r>
              <a:rPr lang="en-US" dirty="0"/>
              <a:t>Failure to take this course and report completion to the Board results in the revocation of the authorization for a pharmacist to administer a vaccine or epinephrine </a:t>
            </a:r>
            <a:r>
              <a:rPr lang="en-US" dirty="0" err="1"/>
              <a:t>autoinjection</a:t>
            </a:r>
            <a:r>
              <a:rPr lang="en-US" dirty="0"/>
              <a:t>. Such authorization may be restored upon completion of such requirements.</a:t>
            </a:r>
          </a:p>
        </p:txBody>
      </p:sp>
    </p:spTree>
    <p:extLst>
      <p:ext uri="{BB962C8B-B14F-4D97-AF65-F5344CB8AC3E}">
        <p14:creationId xmlns:p14="http://schemas.microsoft.com/office/powerpoint/2010/main" val="4017404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214184" y="1408670"/>
            <a:ext cx="11664778" cy="5296930"/>
          </a:xfrm>
        </p:spPr>
        <p:txBody>
          <a:bodyPr>
            <a:normAutofit fontScale="40000" lnSpcReduction="20000"/>
          </a:bodyPr>
          <a:lstStyle/>
          <a:p>
            <a:pPr marL="0" indent="0">
              <a:buNone/>
            </a:pPr>
            <a:endParaRPr lang="en-US" altLang="en-US" sz="2400" dirty="0"/>
          </a:p>
          <a:p>
            <a:pPr marL="0" indent="0">
              <a:buNone/>
            </a:pPr>
            <a:r>
              <a:rPr lang="en-US" altLang="en-US" sz="2400" dirty="0"/>
              <a:t>CE Requirements in the Rule:</a:t>
            </a:r>
          </a:p>
          <a:p>
            <a:pPr>
              <a:lnSpc>
                <a:spcPct val="90000"/>
              </a:lnSpc>
            </a:pPr>
            <a:r>
              <a:rPr lang="en-US" altLang="en-US" sz="2400" dirty="0"/>
              <a:t>For general pharmacist license: 30 hours ACPE approved CE every 2 years (26 general hours + 2 hours Medication Error CE + 2 hours Controlled Substance Rx Validation CE)</a:t>
            </a:r>
          </a:p>
          <a:p>
            <a:pPr lvl="1">
              <a:lnSpc>
                <a:spcPct val="90000"/>
              </a:lnSpc>
            </a:pPr>
            <a:r>
              <a:rPr lang="en-US" altLang="en-US" sz="2000" dirty="0"/>
              <a:t>First renewal to include 1 </a:t>
            </a:r>
            <a:r>
              <a:rPr lang="en-US" altLang="en-US" sz="2000" dirty="0" err="1"/>
              <a:t>hr</a:t>
            </a:r>
            <a:r>
              <a:rPr lang="en-US" altLang="en-US" sz="2000" dirty="0"/>
              <a:t> HIV/AIDS (FL)</a:t>
            </a:r>
          </a:p>
          <a:p>
            <a:pPr lvl="1">
              <a:lnSpc>
                <a:spcPct val="90000"/>
              </a:lnSpc>
            </a:pPr>
            <a:r>
              <a:rPr lang="en-US" altLang="en-US" sz="2000" dirty="0"/>
              <a:t>Each renewal requires 2 hours of Medication Errors CE</a:t>
            </a:r>
          </a:p>
          <a:p>
            <a:pPr lvl="1">
              <a:lnSpc>
                <a:spcPct val="90000"/>
              </a:lnSpc>
            </a:pPr>
            <a:r>
              <a:rPr lang="en-US" altLang="en-US" sz="2000" dirty="0"/>
              <a:t>New requirement: Each renewal requires 2 hours of CE on Validation of Prescriptions for Controlled Substances</a:t>
            </a:r>
          </a:p>
          <a:p>
            <a:pPr lvl="1">
              <a:lnSpc>
                <a:spcPct val="90000"/>
              </a:lnSpc>
            </a:pPr>
            <a:r>
              <a:rPr lang="en-US" altLang="zh-CN" sz="2000" dirty="0">
                <a:ea typeface="宋体" pitchFamily="2" charset="-122"/>
              </a:rPr>
              <a:t>10 of the 30 hours must be obtained through live seminar, video teleconference, or through an interactive computer-based application </a:t>
            </a:r>
          </a:p>
          <a:p>
            <a:pPr>
              <a:lnSpc>
                <a:spcPct val="90000"/>
              </a:lnSpc>
            </a:pPr>
            <a:r>
              <a:rPr lang="en-US" altLang="zh-CN" sz="2400" dirty="0">
                <a:ea typeface="宋体" pitchFamily="2" charset="-122"/>
              </a:rPr>
              <a:t>If first renewal is less than 12 months after licensure no general CE is required, but the 1 </a:t>
            </a:r>
            <a:r>
              <a:rPr lang="en-US" altLang="zh-CN" sz="2400" dirty="0" err="1">
                <a:ea typeface="宋体" pitchFamily="2" charset="-122"/>
              </a:rPr>
              <a:t>hr</a:t>
            </a:r>
            <a:r>
              <a:rPr lang="en-US" altLang="zh-CN" sz="2400" dirty="0">
                <a:ea typeface="宋体" pitchFamily="2" charset="-122"/>
              </a:rPr>
              <a:t> of HIV/AIDS CE is still required and the 2 hours Controlled Substance Rx Validation CE</a:t>
            </a:r>
          </a:p>
          <a:p>
            <a:pPr>
              <a:lnSpc>
                <a:spcPct val="90000"/>
              </a:lnSpc>
            </a:pPr>
            <a:r>
              <a:rPr lang="en-US" altLang="zh-CN" sz="2400" dirty="0">
                <a:ea typeface="宋体" pitchFamily="2" charset="-122"/>
              </a:rPr>
              <a:t>If first renewal between 12 and 24 months, 15 hours general CE (5 of which must be live) (11 general hours + 2 </a:t>
            </a:r>
            <a:r>
              <a:rPr lang="en-US" altLang="zh-CN" sz="2400" dirty="0" err="1">
                <a:ea typeface="宋体" pitchFamily="2" charset="-122"/>
              </a:rPr>
              <a:t>hrs</a:t>
            </a:r>
            <a:r>
              <a:rPr lang="en-US" altLang="zh-CN" sz="2400" dirty="0">
                <a:ea typeface="宋体" pitchFamily="2" charset="-122"/>
              </a:rPr>
              <a:t> Medication Errors CE + 2 hours Controlled Substance Rx Validation CE) + 1 </a:t>
            </a:r>
            <a:r>
              <a:rPr lang="en-US" altLang="zh-CN" sz="2400" dirty="0" err="1">
                <a:ea typeface="宋体" pitchFamily="2" charset="-122"/>
              </a:rPr>
              <a:t>hr</a:t>
            </a:r>
            <a:r>
              <a:rPr lang="en-US" altLang="zh-CN" sz="2400" dirty="0">
                <a:ea typeface="宋体" pitchFamily="2" charset="-122"/>
              </a:rPr>
              <a:t> HIV/AIDS CE </a:t>
            </a:r>
          </a:p>
          <a:p>
            <a:pPr>
              <a:lnSpc>
                <a:spcPct val="90000"/>
              </a:lnSpc>
            </a:pPr>
            <a:r>
              <a:rPr lang="en-US" altLang="zh-CN" sz="2400" dirty="0">
                <a:ea typeface="宋体" pitchFamily="2" charset="-122"/>
              </a:rPr>
              <a:t>All programs approved by the ACPE for continuing education for pharmacists are deemed approved by the Board for general continuing education hours for pharmacists</a:t>
            </a:r>
          </a:p>
          <a:p>
            <a:pPr lvl="1">
              <a:lnSpc>
                <a:spcPct val="90000"/>
              </a:lnSpc>
            </a:pPr>
            <a:r>
              <a:rPr lang="en-US" altLang="zh-CN" sz="2000" dirty="0">
                <a:ea typeface="宋体" pitchFamily="2" charset="-122"/>
              </a:rPr>
              <a:t>General continuing education earned by a non-resident pharmacist in another state that is not ACPE approved, but is approved by the board of pharmacy in the state of residence can be applied to meet the requirements of license </a:t>
            </a:r>
          </a:p>
          <a:p>
            <a:pPr>
              <a:lnSpc>
                <a:spcPct val="90000"/>
              </a:lnSpc>
            </a:pPr>
            <a:r>
              <a:rPr lang="en-US" altLang="zh-CN" sz="2400" dirty="0">
                <a:ea typeface="宋体" pitchFamily="2" charset="-122"/>
              </a:rPr>
              <a:t>HIV/AIDS, Medication Errors CE, &amp; </a:t>
            </a:r>
            <a:r>
              <a:rPr lang="fr-FR" altLang="zh-CN" sz="2400" dirty="0" err="1">
                <a:ea typeface="宋体" pitchFamily="2" charset="-122"/>
              </a:rPr>
              <a:t>Controlled</a:t>
            </a:r>
            <a:r>
              <a:rPr lang="fr-FR" altLang="zh-CN" sz="2400" dirty="0">
                <a:ea typeface="宋体" pitchFamily="2" charset="-122"/>
              </a:rPr>
              <a:t> Substance </a:t>
            </a:r>
            <a:r>
              <a:rPr lang="fr-FR" altLang="zh-CN" sz="2400" dirty="0" err="1">
                <a:ea typeface="宋体" pitchFamily="2" charset="-122"/>
              </a:rPr>
              <a:t>Rx</a:t>
            </a:r>
            <a:r>
              <a:rPr lang="fr-FR" altLang="zh-CN" sz="2400" dirty="0">
                <a:ea typeface="宋体" pitchFamily="2" charset="-122"/>
              </a:rPr>
              <a:t> Validation CE</a:t>
            </a:r>
            <a:r>
              <a:rPr lang="en-US" altLang="zh-CN" sz="2400" dirty="0">
                <a:ea typeface="宋体" pitchFamily="2" charset="-122"/>
              </a:rPr>
              <a:t> courses must be specifically designated as approved by the Board (only the courses approved specially by the Board will count, so only take those!)</a:t>
            </a:r>
          </a:p>
          <a:p>
            <a:pPr lvl="1">
              <a:lnSpc>
                <a:spcPct val="90000"/>
              </a:lnSpc>
            </a:pPr>
            <a:r>
              <a:rPr lang="en-US" altLang="zh-CN" sz="2000" dirty="0">
                <a:ea typeface="宋体" pitchFamily="2" charset="-122"/>
              </a:rPr>
              <a:t>Required CE for consultant pharmacists must also be approved by the Board</a:t>
            </a:r>
          </a:p>
          <a:p>
            <a:pPr lvl="1">
              <a:lnSpc>
                <a:spcPct val="90000"/>
              </a:lnSpc>
            </a:pPr>
            <a:endParaRPr lang="en-US" altLang="zh-CN" sz="2000" dirty="0">
              <a:ea typeface="宋体" pitchFamily="2" charset="-122"/>
            </a:endParaRPr>
          </a:p>
          <a:p>
            <a:r>
              <a:rPr lang="en-US" altLang="zh-CN" sz="2400" dirty="0"/>
              <a:t>May acquire 5 risk management CE credits by attending one full day (8hr) Board meeting when disciplinary hearings are conducted</a:t>
            </a:r>
          </a:p>
          <a:p>
            <a:pPr lvl="1"/>
            <a:r>
              <a:rPr lang="en-US" altLang="zh-CN" sz="2000" dirty="0"/>
              <a:t>Sign in with the Executive Director before the meeting day begins</a:t>
            </a:r>
          </a:p>
          <a:p>
            <a:pPr lvl="1"/>
            <a:r>
              <a:rPr lang="en-US" altLang="zh-CN" sz="2000" dirty="0"/>
              <a:t>Must remain in continuous attendance</a:t>
            </a:r>
          </a:p>
          <a:p>
            <a:pPr lvl="1"/>
            <a:r>
              <a:rPr lang="en-US" altLang="zh-CN" sz="2000" dirty="0"/>
              <a:t>Can’t obtain credit if you were required to appear before the Board that day</a:t>
            </a:r>
          </a:p>
          <a:p>
            <a:pPr lvl="1"/>
            <a:r>
              <a:rPr lang="en-US" altLang="zh-CN" sz="2000" dirty="0"/>
              <a:t>Maximum of 10 credits per biennium you can earn using this method</a:t>
            </a:r>
          </a:p>
          <a:p>
            <a:r>
              <a:rPr lang="en-US" altLang="zh-CN" sz="2400" dirty="0"/>
              <a:t>May earn 5 credits volunteer services to indigent, to underserved populations, or areas of critical need in the state; must fill out a form and get approval in advance; 1 </a:t>
            </a:r>
            <a:r>
              <a:rPr lang="en-US" altLang="zh-CN" sz="2400" dirty="0" err="1"/>
              <a:t>hr</a:t>
            </a:r>
            <a:r>
              <a:rPr lang="en-US" altLang="zh-CN" sz="2400" dirty="0"/>
              <a:t> credit is given for each 2 </a:t>
            </a:r>
            <a:r>
              <a:rPr lang="en-US" altLang="zh-CN" sz="2400" dirty="0" err="1"/>
              <a:t>hrs</a:t>
            </a:r>
            <a:r>
              <a:rPr lang="en-US" altLang="zh-CN" sz="2400" dirty="0"/>
              <a:t> volunteered in 24 months prior to license expiration; if you were ordered by the Board to complete community service, you may not obtain CE credit for that service</a:t>
            </a:r>
          </a:p>
          <a:p>
            <a:r>
              <a:rPr lang="en-US" altLang="zh-CN" sz="2400" dirty="0"/>
              <a:t>May earn 5 credits / post graduate professional semester credit</a:t>
            </a:r>
          </a:p>
          <a:p>
            <a:r>
              <a:rPr lang="en-US" altLang="zh-CN" sz="2400" dirty="0"/>
              <a:t>May obtain 5 </a:t>
            </a:r>
            <a:r>
              <a:rPr lang="en-US" altLang="zh-CN" sz="2400" dirty="0" err="1"/>
              <a:t>hrs</a:t>
            </a:r>
            <a:r>
              <a:rPr lang="en-US" altLang="zh-CN" sz="2400" dirty="0"/>
              <a:t> in risk management for each case reviewed up to 10 credits for volunteering to be an expert witness for cases reviewed by the Department of Health</a:t>
            </a:r>
          </a:p>
          <a:p>
            <a:r>
              <a:rPr lang="en-US" altLang="zh-CN" sz="2400" dirty="0"/>
              <a:t>May obtain 1 hour of credit for presenting a live seminar, live video teleconference, or interactive computer-based CE program, but will not receive additional credits for multiple presentations of the same course</a:t>
            </a:r>
          </a:p>
          <a:p>
            <a:r>
              <a:rPr lang="en-US" altLang="zh-CN" sz="2400" dirty="0"/>
              <a:t>Again, at least 10 of 30 hours of CE must be obtained either at a live seminar, a live video teleconference, or through an interactive computer-based application.</a:t>
            </a:r>
          </a:p>
          <a:p>
            <a:endParaRPr lang="en-US" altLang="zh-CN" dirty="0">
              <a:ea typeface="宋体" pitchFamily="2" charset="-122"/>
            </a:endParaRPr>
          </a:p>
          <a:p>
            <a:pPr>
              <a:lnSpc>
                <a:spcPct val="90000"/>
              </a:lnSpc>
            </a:pPr>
            <a:endParaRPr lang="en-US" altLang="zh-CN" sz="2400" dirty="0">
              <a:ea typeface="宋体" pitchFamily="2" charset="-122"/>
            </a:endParaRPr>
          </a:p>
        </p:txBody>
      </p:sp>
      <p:sp>
        <p:nvSpPr>
          <p:cNvPr id="5" name="Rectangle 2"/>
          <p:cNvSpPr>
            <a:spLocks noGrp="1" noChangeArrowheads="1"/>
          </p:cNvSpPr>
          <p:nvPr>
            <p:ph type="title"/>
          </p:nvPr>
        </p:nvSpPr>
        <p:spPr>
          <a:xfrm>
            <a:off x="722870" y="142703"/>
            <a:ext cx="10515600" cy="1325563"/>
          </a:xfrm>
        </p:spPr>
        <p:txBody>
          <a:bodyPr>
            <a:normAutofit fontScale="90000"/>
          </a:bodyPr>
          <a:lstStyle/>
          <a:p>
            <a:r>
              <a:rPr lang="en-US" altLang="en-US" dirty="0"/>
              <a:t>Continuing Education Requirements </a:t>
            </a:r>
            <a:r>
              <a:rPr lang="en-US" altLang="en-US" sz="2700" dirty="0"/>
              <a:t>(With Controlled Substance CE) See how detailed the rule is compared to the statute!)</a:t>
            </a:r>
            <a:br>
              <a:rPr lang="en-US" altLang="en-US" sz="2700" dirty="0"/>
            </a:br>
            <a:r>
              <a:rPr lang="en-US" altLang="en-US" sz="2400" dirty="0"/>
              <a:t>64B16-26.103</a:t>
            </a:r>
          </a:p>
        </p:txBody>
      </p:sp>
    </p:spTree>
    <p:extLst>
      <p:ext uri="{BB962C8B-B14F-4D97-AF65-F5344CB8AC3E}">
        <p14:creationId xmlns:p14="http://schemas.microsoft.com/office/powerpoint/2010/main" val="2018650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533400"/>
          </a:xfrm>
        </p:spPr>
        <p:txBody>
          <a:bodyPr>
            <a:noAutofit/>
          </a:bodyPr>
          <a:lstStyle/>
          <a:p>
            <a:r>
              <a:rPr lang="en-US" sz="2400" dirty="0"/>
              <a:t>Reactivation of License and CE Requirements for Reactivation</a:t>
            </a:r>
            <a:br>
              <a:rPr lang="en-US" sz="2400" dirty="0"/>
            </a:br>
            <a:r>
              <a:rPr lang="en-US" sz="2400" dirty="0"/>
              <a:t>Fla. Stat. §465.012</a:t>
            </a:r>
          </a:p>
        </p:txBody>
      </p:sp>
      <p:sp>
        <p:nvSpPr>
          <p:cNvPr id="3" name="Content Placeholder 2"/>
          <p:cNvSpPr>
            <a:spLocks noGrp="1"/>
          </p:cNvSpPr>
          <p:nvPr>
            <p:ph idx="1"/>
          </p:nvPr>
        </p:nvSpPr>
        <p:spPr/>
        <p:txBody>
          <a:bodyPr>
            <a:normAutofit fontScale="85000" lnSpcReduction="20000"/>
          </a:bodyPr>
          <a:lstStyle/>
          <a:p>
            <a:r>
              <a:rPr lang="en-US" dirty="0"/>
              <a:t>(1) This statue tells Board to make rules for continuing education requirements for reactivation of a license. Statute specifies the continuing education requirements for reactivating a license shall be at least 15 classroom hours for each year the license was inactive in addition to completion of the number of hours required for renewal on the date the license became inactive.</a:t>
            </a:r>
          </a:p>
          <a:p>
            <a:endParaRPr lang="en-US" dirty="0"/>
          </a:p>
          <a:p>
            <a:r>
              <a:rPr lang="en-US" dirty="0"/>
              <a:t>(2) The board </a:t>
            </a:r>
            <a:r>
              <a:rPr lang="en-US" u="sng" dirty="0"/>
              <a:t>shall adopt </a:t>
            </a:r>
            <a:r>
              <a:rPr lang="en-US" dirty="0"/>
              <a:t>(“shall” means they are required to) rules relating to application procedures for inactive status, to the biennial renewal of inactive licenses, and to the reactivation of licenses. The board shall prescribe by rule an application fee for inactive status, a renewal fee for inactive status, a delinquency fee, and a fee for the reactivation of a license. None of these fees may exceed the biennial renewal fee established by the board for an active license. The department may not reactivate a license unless the inactive or delinquent licensee has paid any applicable biennial renewal or delinquency fee, or both, and a reactivation fee.</a:t>
            </a:r>
          </a:p>
          <a:p>
            <a:endParaRPr lang="en-US" dirty="0"/>
          </a:p>
        </p:txBody>
      </p:sp>
    </p:spTree>
    <p:extLst>
      <p:ext uri="{BB962C8B-B14F-4D97-AF65-F5344CB8AC3E}">
        <p14:creationId xmlns:p14="http://schemas.microsoft.com/office/powerpoint/2010/main" val="31090560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Expanded Licensure</a:t>
            </a:r>
          </a:p>
        </p:txBody>
      </p:sp>
      <p:sp>
        <p:nvSpPr>
          <p:cNvPr id="31747" name="Rectangle 3"/>
          <p:cNvSpPr>
            <a:spLocks noGrp="1" noChangeArrowheads="1"/>
          </p:cNvSpPr>
          <p:nvPr>
            <p:ph type="body" idx="1"/>
          </p:nvPr>
        </p:nvSpPr>
        <p:spPr/>
        <p:txBody>
          <a:bodyPr/>
          <a:lstStyle/>
          <a:p>
            <a:pPr>
              <a:buFontTx/>
              <a:buNone/>
            </a:pPr>
            <a:r>
              <a:rPr lang="en-US" altLang="en-US" dirty="0"/>
              <a:t>Pharmacist </a:t>
            </a:r>
            <a:r>
              <a:rPr lang="en-US" altLang="en-US" dirty="0" err="1"/>
              <a:t>Deadpool</a:t>
            </a:r>
            <a:r>
              <a:rPr lang="en-US" altLang="en-US" dirty="0"/>
              <a:t> wants to become licensed as a consultant pharmacist and a nuclear pharmacist.  </a:t>
            </a:r>
          </a:p>
          <a:p>
            <a:r>
              <a:rPr lang="en-US" altLang="en-US" dirty="0"/>
              <a:t>What are the statutory requirements for licensure?</a:t>
            </a:r>
          </a:p>
        </p:txBody>
      </p:sp>
    </p:spTree>
    <p:extLst>
      <p:ext uri="{BB962C8B-B14F-4D97-AF65-F5344CB8AC3E}">
        <p14:creationId xmlns:p14="http://schemas.microsoft.com/office/powerpoint/2010/main" val="26738322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altLang="en-US" dirty="0"/>
              <a:t>Consultant Pharmacist </a:t>
            </a:r>
            <a:br>
              <a:rPr lang="en-US" altLang="en-US" dirty="0"/>
            </a:br>
            <a:r>
              <a:rPr lang="en-US" altLang="en-US" sz="2700" dirty="0"/>
              <a:t>Fla. Stat. §465.0125</a:t>
            </a:r>
          </a:p>
        </p:txBody>
      </p:sp>
      <p:sp>
        <p:nvSpPr>
          <p:cNvPr id="32771" name="Rectangle 3"/>
          <p:cNvSpPr>
            <a:spLocks noGrp="1" noChangeArrowheads="1"/>
          </p:cNvSpPr>
          <p:nvPr>
            <p:ph type="body" idx="1"/>
          </p:nvPr>
        </p:nvSpPr>
        <p:spPr/>
        <p:txBody>
          <a:bodyPr>
            <a:normAutofit fontScale="77500" lnSpcReduction="20000"/>
          </a:bodyPr>
          <a:lstStyle/>
          <a:p>
            <a:pPr>
              <a:lnSpc>
                <a:spcPct val="90000"/>
              </a:lnSpc>
            </a:pPr>
            <a:r>
              <a:rPr lang="en-US" altLang="en-US" dirty="0"/>
              <a:t>Consulting pharmacist responsibilities include maintaining all drug records required by law and for establishing drug handling procedures for the safe handling and storage of drugs. May also be responsible for ordering and evaluating any laboratory or clinical testing if necessary to perform their responsibilities.</a:t>
            </a:r>
          </a:p>
          <a:p>
            <a:pPr>
              <a:lnSpc>
                <a:spcPct val="90000"/>
              </a:lnSpc>
            </a:pPr>
            <a:r>
              <a:rPr lang="en-US" altLang="en-US" dirty="0"/>
              <a:t>Laboratory or clinical testing may be ordered only for patients residing in a nursing home facility and only when authorized by the medical director of the nursing home facility</a:t>
            </a:r>
          </a:p>
          <a:p>
            <a:pPr>
              <a:lnSpc>
                <a:spcPct val="90000"/>
              </a:lnSpc>
            </a:pPr>
            <a:r>
              <a:rPr lang="en-US" altLang="en-US" dirty="0"/>
              <a:t>Consultant pharmacists may also order and evaluate any laboratory or clinical testing for persons under the care of a licensed home health agency if necessary to perform their responsibilities and authorized by a physician, osteopath, podiatrist, or dentist</a:t>
            </a:r>
          </a:p>
          <a:p>
            <a:pPr lvl="1">
              <a:lnSpc>
                <a:spcPct val="90000"/>
              </a:lnSpc>
            </a:pPr>
            <a:r>
              <a:rPr lang="en-US" altLang="en-US" dirty="0"/>
              <a:t>Pharmacist must have 3 hours of CE relating to lab and clinical testing</a:t>
            </a:r>
          </a:p>
          <a:p>
            <a:pPr>
              <a:lnSpc>
                <a:spcPct val="90000"/>
              </a:lnSpc>
            </a:pPr>
            <a:r>
              <a:rPr lang="en-US" altLang="en-US" dirty="0"/>
              <a:t>Complete special application &amp; pay fee</a:t>
            </a:r>
          </a:p>
          <a:p>
            <a:pPr>
              <a:lnSpc>
                <a:spcPct val="90000"/>
              </a:lnSpc>
            </a:pPr>
            <a:r>
              <a:rPr lang="en-US" altLang="en-US" dirty="0"/>
              <a:t>Must meet training and additional qualifications in the practice of institutional pharmacy as required by the Board of Pharmacy (more details in regulations)</a:t>
            </a:r>
          </a:p>
          <a:p>
            <a:pPr>
              <a:lnSpc>
                <a:spcPct val="90000"/>
              </a:lnSpc>
            </a:pPr>
            <a:endParaRPr lang="en-US" altLang="en-US" dirty="0"/>
          </a:p>
        </p:txBody>
      </p:sp>
    </p:spTree>
    <p:extLst>
      <p:ext uri="{BB962C8B-B14F-4D97-AF65-F5344CB8AC3E}">
        <p14:creationId xmlns:p14="http://schemas.microsoft.com/office/powerpoint/2010/main" val="21099855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2209800" y="457200"/>
            <a:ext cx="7772400" cy="1143000"/>
          </a:xfrm>
        </p:spPr>
        <p:txBody>
          <a:bodyPr>
            <a:normAutofit/>
          </a:bodyPr>
          <a:lstStyle/>
          <a:p>
            <a:r>
              <a:rPr lang="en-US" altLang="en-US" dirty="0"/>
              <a:t>Nuclear Pharmacist</a:t>
            </a:r>
            <a:br>
              <a:rPr lang="en-US" altLang="en-US" dirty="0"/>
            </a:br>
            <a:r>
              <a:rPr lang="en-US" altLang="en-US" sz="2700" dirty="0"/>
              <a:t>Fla. Stat. §465.0126</a:t>
            </a:r>
          </a:p>
        </p:txBody>
      </p:sp>
      <p:sp>
        <p:nvSpPr>
          <p:cNvPr id="34819" name="Rectangle 1027"/>
          <p:cNvSpPr>
            <a:spLocks noGrp="1" noChangeArrowheads="1"/>
          </p:cNvSpPr>
          <p:nvPr>
            <p:ph type="body" idx="1"/>
          </p:nvPr>
        </p:nvSpPr>
        <p:spPr>
          <a:xfrm>
            <a:off x="1981200" y="1676400"/>
            <a:ext cx="8153400" cy="4114800"/>
          </a:xfrm>
        </p:spPr>
        <p:txBody>
          <a:bodyPr>
            <a:normAutofit fontScale="85000" lnSpcReduction="10000"/>
          </a:bodyPr>
          <a:lstStyle/>
          <a:p>
            <a:pPr>
              <a:lnSpc>
                <a:spcPct val="90000"/>
              </a:lnSpc>
              <a:buFontTx/>
              <a:buNone/>
            </a:pPr>
            <a:r>
              <a:rPr lang="en-US" altLang="en-US" dirty="0"/>
              <a:t>The nuclear pharmacist shall be responsible for the compounding and the dispensing of nuclear pharmaceuticals, for maintaining all drug records required by law, for establishing drug handling procedures for the safe handling and storage of radiopharmaceuticals and medicinal drugs, for providing the security of the prescription department, and for complying with such other rules as relate to the practice of the profession of pharmacy.</a:t>
            </a:r>
          </a:p>
          <a:p>
            <a:pPr>
              <a:lnSpc>
                <a:spcPct val="90000"/>
              </a:lnSpc>
            </a:pPr>
            <a:r>
              <a:rPr lang="en-US" altLang="en-US" dirty="0"/>
              <a:t>Complete Application &amp; Pay Fee (which is in addition to initial licensure or biennial renewal fee)</a:t>
            </a:r>
          </a:p>
          <a:p>
            <a:pPr>
              <a:lnSpc>
                <a:spcPct val="90000"/>
              </a:lnSpc>
            </a:pPr>
            <a:r>
              <a:rPr lang="en-US" altLang="en-US" dirty="0"/>
              <a:t>Training and additional qualifications in the practice of nuclear pharmacy as shall be required by the Board of Pharmacy</a:t>
            </a:r>
          </a:p>
          <a:p>
            <a:pPr>
              <a:lnSpc>
                <a:spcPct val="90000"/>
              </a:lnSpc>
            </a:pPr>
            <a:endParaRPr lang="en-US" altLang="en-US" dirty="0"/>
          </a:p>
        </p:txBody>
      </p:sp>
    </p:spTree>
    <p:extLst>
      <p:ext uri="{BB962C8B-B14F-4D97-AF65-F5344CB8AC3E}">
        <p14:creationId xmlns:p14="http://schemas.microsoft.com/office/powerpoint/2010/main" val="804023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676400" y="808136"/>
            <a:ext cx="4114800" cy="1219200"/>
          </a:xfrm>
        </p:spPr>
        <p:txBody>
          <a:bodyPr>
            <a:normAutofit/>
          </a:bodyPr>
          <a:lstStyle/>
          <a:p>
            <a:r>
              <a:rPr lang="en-US" altLang="en-US" sz="3600" dirty="0"/>
              <a:t>Consultant Licensure</a:t>
            </a:r>
          </a:p>
        </p:txBody>
      </p:sp>
      <p:sp>
        <p:nvSpPr>
          <p:cNvPr id="94211" name="Rectangle 3"/>
          <p:cNvSpPr>
            <a:spLocks noGrp="1" noChangeArrowheads="1"/>
          </p:cNvSpPr>
          <p:nvPr>
            <p:ph type="body" sz="half" idx="1"/>
          </p:nvPr>
        </p:nvSpPr>
        <p:spPr>
          <a:xfrm>
            <a:off x="1828800" y="1981200"/>
            <a:ext cx="4419600" cy="4114800"/>
          </a:xfrm>
        </p:spPr>
        <p:txBody>
          <a:bodyPr>
            <a:normAutofit fontScale="85000" lnSpcReduction="10000"/>
          </a:bodyPr>
          <a:lstStyle/>
          <a:p>
            <a:r>
              <a:rPr lang="en-US" altLang="en-US" dirty="0"/>
              <a:t>$55 license fee</a:t>
            </a:r>
          </a:p>
          <a:p>
            <a:pPr lvl="1"/>
            <a:r>
              <a:rPr lang="en-US" altLang="en-US" dirty="0"/>
              <a:t>$105 renewal fee</a:t>
            </a:r>
          </a:p>
          <a:p>
            <a:r>
              <a:rPr lang="en-US" altLang="en-US" dirty="0"/>
              <a:t>Consultant pharmacy course 12 hours</a:t>
            </a:r>
          </a:p>
          <a:p>
            <a:r>
              <a:rPr lang="en-US" altLang="en-US" dirty="0"/>
              <a:t>Complete 40 hours supervised training completed over no more than 3 months and completed within 1 year of taking the 12 </a:t>
            </a:r>
            <a:r>
              <a:rPr lang="en-US" altLang="en-US" dirty="0" err="1"/>
              <a:t>hr</a:t>
            </a:r>
            <a:r>
              <a:rPr lang="en-US" altLang="en-US" dirty="0"/>
              <a:t> course</a:t>
            </a:r>
          </a:p>
          <a:p>
            <a:r>
              <a:rPr lang="en-US" altLang="en-US" dirty="0"/>
              <a:t>24 hours CE biennially in addition to 30 </a:t>
            </a:r>
            <a:r>
              <a:rPr lang="en-US" altLang="en-US" dirty="0" err="1"/>
              <a:t>hrs</a:t>
            </a:r>
            <a:r>
              <a:rPr lang="en-US" altLang="en-US" dirty="0"/>
              <a:t> of CE for pharmacist license</a:t>
            </a:r>
          </a:p>
        </p:txBody>
      </p:sp>
      <p:sp>
        <p:nvSpPr>
          <p:cNvPr id="94212" name="Rectangle 4"/>
          <p:cNvSpPr>
            <a:spLocks noGrp="1" noChangeArrowheads="1"/>
          </p:cNvSpPr>
          <p:nvPr>
            <p:ph type="body" sz="half" idx="2"/>
          </p:nvPr>
        </p:nvSpPr>
        <p:spPr>
          <a:xfrm>
            <a:off x="6172200" y="1981200"/>
            <a:ext cx="4267200" cy="4114800"/>
          </a:xfrm>
        </p:spPr>
        <p:txBody>
          <a:bodyPr>
            <a:normAutofit fontScale="70000" lnSpcReduction="20000"/>
          </a:bodyPr>
          <a:lstStyle/>
          <a:p>
            <a:r>
              <a:rPr lang="en-US" altLang="en-US" dirty="0"/>
              <a:t>$55 license fee</a:t>
            </a:r>
          </a:p>
          <a:p>
            <a:pPr lvl="1"/>
            <a:r>
              <a:rPr lang="en-US" altLang="en-US" dirty="0"/>
              <a:t>$105 renewal fee</a:t>
            </a:r>
          </a:p>
          <a:p>
            <a:r>
              <a:rPr lang="en-US" altLang="en-US" dirty="0"/>
              <a:t>Certificate of didactic training from an approved program</a:t>
            </a:r>
          </a:p>
          <a:p>
            <a:pPr lvl="1"/>
            <a:r>
              <a:rPr lang="en-US" altLang="en-US" dirty="0"/>
              <a:t>200 hours Nuclear</a:t>
            </a:r>
          </a:p>
          <a:p>
            <a:r>
              <a:rPr lang="en-US" altLang="en-US" dirty="0"/>
              <a:t>On the job experiential training requirement: 500 hours supervised training </a:t>
            </a:r>
          </a:p>
          <a:p>
            <a:r>
              <a:rPr lang="en-US" altLang="en-US" dirty="0"/>
              <a:t>Must complete the didactic and experiential training within 7 years or have practiced nuclear pharmacy in another state for at least 1080 hours in the last 7 years</a:t>
            </a:r>
          </a:p>
          <a:p>
            <a:r>
              <a:rPr lang="en-US" altLang="en-US" dirty="0"/>
              <a:t>24 hours CE biennially in addition to 30 </a:t>
            </a:r>
            <a:r>
              <a:rPr lang="en-US" altLang="en-US" dirty="0" err="1"/>
              <a:t>hrs</a:t>
            </a:r>
            <a:r>
              <a:rPr lang="en-US" altLang="en-US" dirty="0"/>
              <a:t> of CE for pharmacist license</a:t>
            </a:r>
          </a:p>
        </p:txBody>
      </p:sp>
      <p:sp>
        <p:nvSpPr>
          <p:cNvPr id="6" name="Rectangle 2"/>
          <p:cNvSpPr txBox="1">
            <a:spLocks noChangeArrowheads="1"/>
          </p:cNvSpPr>
          <p:nvPr/>
        </p:nvSpPr>
        <p:spPr>
          <a:xfrm>
            <a:off x="6172200" y="990600"/>
            <a:ext cx="4038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t> </a:t>
            </a:r>
            <a:r>
              <a:rPr lang="en-US" altLang="en-US" sz="4000" dirty="0"/>
              <a:t>Nuclear Licensure</a:t>
            </a:r>
          </a:p>
        </p:txBody>
      </p:sp>
      <p:sp>
        <p:nvSpPr>
          <p:cNvPr id="2" name="TextBox 1"/>
          <p:cNvSpPr txBox="1"/>
          <p:nvPr/>
        </p:nvSpPr>
        <p:spPr>
          <a:xfrm>
            <a:off x="4574648" y="17746"/>
            <a:ext cx="3195105" cy="830997"/>
          </a:xfrm>
          <a:prstGeom prst="rect">
            <a:avLst/>
          </a:prstGeom>
          <a:noFill/>
        </p:spPr>
        <p:txBody>
          <a:bodyPr wrap="none" rtlCol="0">
            <a:spAutoFit/>
          </a:bodyPr>
          <a:lstStyle/>
          <a:p>
            <a:r>
              <a:rPr lang="en-US" sz="4800" dirty="0"/>
              <a:t>Comparison</a:t>
            </a:r>
          </a:p>
        </p:txBody>
      </p:sp>
    </p:spTree>
    <p:extLst>
      <p:ext uri="{BB962C8B-B14F-4D97-AF65-F5344CB8AC3E}">
        <p14:creationId xmlns:p14="http://schemas.microsoft.com/office/powerpoint/2010/main" val="188626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dirty="0"/>
              <a:t>Chapter 456 Health Professions and Occupations</a:t>
            </a:r>
          </a:p>
        </p:txBody>
      </p:sp>
      <p:sp>
        <p:nvSpPr>
          <p:cNvPr id="14339" name="Content Placeholder 2"/>
          <p:cNvSpPr>
            <a:spLocks noGrp="1"/>
          </p:cNvSpPr>
          <p:nvPr>
            <p:ph idx="1"/>
          </p:nvPr>
        </p:nvSpPr>
        <p:spPr>
          <a:xfrm>
            <a:off x="2209800" y="1905000"/>
            <a:ext cx="7772400" cy="4114800"/>
          </a:xfrm>
        </p:spPr>
        <p:txBody>
          <a:bodyPr>
            <a:normAutofit lnSpcReduction="10000"/>
          </a:bodyPr>
          <a:lstStyle/>
          <a:p>
            <a:pPr marL="0" indent="0">
              <a:buNone/>
            </a:pPr>
            <a:r>
              <a:rPr lang="en-US" altLang="en-US" dirty="0"/>
              <a:t>Overview of Chapter 456 continued</a:t>
            </a:r>
          </a:p>
          <a:p>
            <a:pPr>
              <a:lnSpc>
                <a:spcPct val="90000"/>
              </a:lnSpc>
            </a:pPr>
            <a:r>
              <a:rPr lang="en-US" altLang="en-US" dirty="0"/>
              <a:t>Citations, discipline proceedings</a:t>
            </a:r>
          </a:p>
          <a:p>
            <a:pPr>
              <a:lnSpc>
                <a:spcPct val="90000"/>
              </a:lnSpc>
            </a:pPr>
            <a:r>
              <a:rPr lang="en-US" altLang="en-US" dirty="0"/>
              <a:t>Impaired practitioner programs </a:t>
            </a:r>
          </a:p>
          <a:p>
            <a:pPr>
              <a:lnSpc>
                <a:spcPct val="90000"/>
              </a:lnSpc>
            </a:pPr>
            <a:r>
              <a:rPr lang="en-US" altLang="en-US" dirty="0"/>
              <a:t>Electronic prescribing information</a:t>
            </a:r>
          </a:p>
          <a:p>
            <a:pPr>
              <a:lnSpc>
                <a:spcPct val="90000"/>
              </a:lnSpc>
            </a:pPr>
            <a:r>
              <a:rPr lang="en-US" altLang="en-US" dirty="0"/>
              <a:t>PA / NP prescription authority presumed to be valid</a:t>
            </a:r>
          </a:p>
          <a:p>
            <a:pPr>
              <a:lnSpc>
                <a:spcPct val="90000"/>
              </a:lnSpc>
            </a:pPr>
            <a:r>
              <a:rPr lang="en-US" altLang="en-US" dirty="0"/>
              <a:t>Kickbacks prohibited</a:t>
            </a:r>
          </a:p>
          <a:p>
            <a:pPr>
              <a:lnSpc>
                <a:spcPct val="90000"/>
              </a:lnSpc>
            </a:pPr>
            <a:r>
              <a:rPr lang="en-US" altLang="en-US" dirty="0"/>
              <a:t>Duty to notify patient of adverse events causing serious harm</a:t>
            </a:r>
          </a:p>
          <a:p>
            <a:pPr>
              <a:lnSpc>
                <a:spcPct val="90000"/>
              </a:lnSpc>
            </a:pPr>
            <a:endParaRPr lang="en-US" altLang="en-US" dirty="0"/>
          </a:p>
          <a:p>
            <a:endParaRPr lang="en-US" altLang="en-US" dirty="0"/>
          </a:p>
        </p:txBody>
      </p:sp>
    </p:spTree>
    <p:extLst>
      <p:ext uri="{BB962C8B-B14F-4D97-AF65-F5344CB8AC3E}">
        <p14:creationId xmlns:p14="http://schemas.microsoft.com/office/powerpoint/2010/main" val="11866895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2133600" y="304800"/>
            <a:ext cx="7772400" cy="1143000"/>
          </a:xfrm>
        </p:spPr>
        <p:txBody>
          <a:bodyPr/>
          <a:lstStyle/>
          <a:p>
            <a:r>
              <a:rPr lang="en-US" altLang="en-US" dirty="0"/>
              <a:t>Case Study </a:t>
            </a:r>
          </a:p>
        </p:txBody>
      </p:sp>
      <p:sp>
        <p:nvSpPr>
          <p:cNvPr id="35843" name="Rectangle 1027"/>
          <p:cNvSpPr>
            <a:spLocks noGrp="1" noChangeArrowheads="1"/>
          </p:cNvSpPr>
          <p:nvPr>
            <p:ph type="body" idx="1"/>
          </p:nvPr>
        </p:nvSpPr>
        <p:spPr>
          <a:xfrm>
            <a:off x="2209800" y="1295400"/>
            <a:ext cx="7772400" cy="5334000"/>
          </a:xfrm>
        </p:spPr>
        <p:txBody>
          <a:bodyPr>
            <a:normAutofit fontScale="77500" lnSpcReduction="20000"/>
          </a:bodyPr>
          <a:lstStyle/>
          <a:p>
            <a:pPr>
              <a:lnSpc>
                <a:spcPct val="90000"/>
              </a:lnSpc>
              <a:buFontTx/>
              <a:buNone/>
            </a:pPr>
            <a:r>
              <a:rPr lang="en-US" altLang="en-US" dirty="0"/>
              <a:t>You are opening a pharmacy and want to hire an intern and a technician.  Must these employees be registered/licensed?  What actions must these individuals avoid? </a:t>
            </a:r>
          </a:p>
          <a:p>
            <a:pPr>
              <a:lnSpc>
                <a:spcPct val="90000"/>
              </a:lnSpc>
            </a:pPr>
            <a:r>
              <a:rPr lang="en-US" altLang="en-US" dirty="0"/>
              <a:t>Pharmacy Interns must register (Fla. Stat. §465.013)</a:t>
            </a:r>
          </a:p>
          <a:p>
            <a:pPr lvl="1">
              <a:lnSpc>
                <a:spcPct val="90000"/>
              </a:lnSpc>
            </a:pPr>
            <a:r>
              <a:rPr lang="en-US" altLang="en-US" dirty="0"/>
              <a:t>Enrolled in an intern program at an accredited school or  graduated from an accredited pharmacy school and not licensed yet</a:t>
            </a:r>
          </a:p>
          <a:p>
            <a:pPr lvl="2">
              <a:lnSpc>
                <a:spcPct val="90000"/>
              </a:lnSpc>
            </a:pPr>
            <a:r>
              <a:rPr lang="en-US" altLang="en-US" dirty="0"/>
              <a:t>Board may refuse to grant a license and may revoke one for good cause, including grounds listed for the revocation of pharmacist licenses</a:t>
            </a:r>
          </a:p>
          <a:p>
            <a:pPr>
              <a:lnSpc>
                <a:spcPct val="90000"/>
              </a:lnSpc>
            </a:pPr>
            <a:r>
              <a:rPr lang="en-US" altLang="en-US" dirty="0"/>
              <a:t>Pharmacy Technicians must register (Fla. Stat. §465.014)</a:t>
            </a:r>
          </a:p>
          <a:p>
            <a:pPr lvl="1">
              <a:lnSpc>
                <a:spcPct val="90000"/>
              </a:lnSpc>
            </a:pPr>
            <a:r>
              <a:rPr lang="en-US" altLang="en-US" dirty="0"/>
              <a:t>At least 17 years of age, complete a pharmacy technician training program unless meet exemption requirements below</a:t>
            </a:r>
          </a:p>
          <a:p>
            <a:pPr lvl="2">
              <a:lnSpc>
                <a:spcPct val="90000"/>
              </a:lnSpc>
            </a:pPr>
            <a:r>
              <a:rPr lang="en-US" sz="1800" dirty="0"/>
              <a:t>Any registered pharmacy technician registered pursuant to this section before January 1, 2011, who has worked as a pharmacy technician for a minimum of 1,500 hours under the supervision of a licensed pharmacist or received certification as a pharmacy technician by certification program accredited by the National Commission for Certifying Agencies is exempt from the requirement to complete an initial training program to register</a:t>
            </a:r>
          </a:p>
          <a:p>
            <a:pPr lvl="1">
              <a:lnSpc>
                <a:spcPct val="90000"/>
              </a:lnSpc>
            </a:pPr>
            <a:r>
              <a:rPr lang="en-US" altLang="en-US" sz="2800" dirty="0"/>
              <a:t>May perform select duties, tasks, and functions, but may not engage in the “Practice of the Profession of Pharmacy”</a:t>
            </a:r>
          </a:p>
          <a:p>
            <a:pPr lvl="1">
              <a:lnSpc>
                <a:spcPct val="90000"/>
              </a:lnSpc>
            </a:pPr>
            <a:r>
              <a:rPr lang="en-US" altLang="en-US" dirty="0"/>
              <a:t>CE requirements 20 </a:t>
            </a:r>
            <a:r>
              <a:rPr lang="en-US" altLang="en-US" dirty="0" err="1"/>
              <a:t>hrs</a:t>
            </a:r>
            <a:r>
              <a:rPr lang="en-US" altLang="en-US" dirty="0"/>
              <a:t> of biennial CE (of the 20 </a:t>
            </a:r>
            <a:r>
              <a:rPr lang="en-US" altLang="en-US" dirty="0" err="1"/>
              <a:t>hrs</a:t>
            </a:r>
            <a:r>
              <a:rPr lang="en-US" altLang="en-US" dirty="0"/>
              <a:t>, 4 </a:t>
            </a:r>
            <a:r>
              <a:rPr lang="en-US" altLang="en-US" dirty="0" err="1"/>
              <a:t>hrs</a:t>
            </a:r>
            <a:r>
              <a:rPr lang="en-US" altLang="en-US" dirty="0"/>
              <a:t> must be live presentation and 2 </a:t>
            </a:r>
            <a:r>
              <a:rPr lang="en-US" altLang="en-US" dirty="0" err="1"/>
              <a:t>hrs</a:t>
            </a:r>
            <a:r>
              <a:rPr lang="en-US" altLang="en-US" dirty="0"/>
              <a:t> must be medication error and pharmacy law related)</a:t>
            </a:r>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dirty="0"/>
          </a:p>
        </p:txBody>
      </p:sp>
    </p:spTree>
    <p:extLst>
      <p:ext uri="{BB962C8B-B14F-4D97-AF65-F5344CB8AC3E}">
        <p14:creationId xmlns:p14="http://schemas.microsoft.com/office/powerpoint/2010/main" val="35820546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Autofit/>
          </a:bodyPr>
          <a:lstStyle/>
          <a:p>
            <a:r>
              <a:rPr lang="en-US" sz="2800" dirty="0"/>
              <a:t>Technicians May Not Engage in the Practice of Pharmacy which is defined in Fla. Stat. §465.003 as:</a:t>
            </a:r>
          </a:p>
        </p:txBody>
      </p:sp>
      <p:sp>
        <p:nvSpPr>
          <p:cNvPr id="3" name="Content Placeholder 2"/>
          <p:cNvSpPr>
            <a:spLocks noGrp="1"/>
          </p:cNvSpPr>
          <p:nvPr>
            <p:ph idx="1"/>
          </p:nvPr>
        </p:nvSpPr>
        <p:spPr>
          <a:xfrm>
            <a:off x="1981200" y="914400"/>
            <a:ext cx="8229600" cy="5715000"/>
          </a:xfrm>
        </p:spPr>
        <p:txBody>
          <a:bodyPr>
            <a:normAutofit fontScale="55000" lnSpcReduction="20000"/>
          </a:bodyPr>
          <a:lstStyle/>
          <a:p>
            <a:endParaRPr lang="en-US" dirty="0"/>
          </a:p>
          <a:p>
            <a:r>
              <a:rPr lang="en-US" dirty="0"/>
              <a:t>“Practice of the profession of pharmacy” includes compounding, dispensing, and consulting concerning contents, therapeutic values, and uses of any medicinal drug; consulting concerning therapeutic values and interactions of patent or proprietary preparations, whether pursuant to prescriptions or in the absence and entirely independent of such prescriptions or orders; and other pharmaceutical services. </a:t>
            </a:r>
          </a:p>
          <a:p>
            <a:endParaRPr lang="en-US" dirty="0"/>
          </a:p>
          <a:p>
            <a:r>
              <a:rPr lang="en-US" dirty="0"/>
              <a:t>“Other pharmaceutical services” means the monitoring of the patient’s drug therapy and assisting the patient in the management of his or her drug therapy, and includes review of the patient’s drug therapy and communication with the patient’s prescribing health care provider as licensed under chapter 458 (physicians - MD) , chapter 459 (osteopath - DO), chapter 461 (podiatrists - DMP), or chapter 466 (dentists – DDS, DMD), or similar statutory provision in another jurisdiction, or such provider’s agent or such other persons as specifically authorized by the patient, regarding the drug therapy. </a:t>
            </a:r>
          </a:p>
          <a:p>
            <a:endParaRPr lang="en-US" dirty="0"/>
          </a:p>
          <a:p>
            <a:r>
              <a:rPr lang="en-US" dirty="0"/>
              <a:t>However, nothing in this subsection may be interpreted to permit an alteration of a prescriber’s directions, the diagnosis or treatment of any disease, the initiation of any drug therapy, the practice of medicine, or the practice of osteopathic medicine, unless otherwise permitted by law. </a:t>
            </a:r>
          </a:p>
          <a:p>
            <a:endParaRPr lang="en-US" dirty="0"/>
          </a:p>
          <a:p>
            <a:r>
              <a:rPr lang="en-US" dirty="0"/>
              <a:t>“Practice of the profession of pharmacy” also includes any other act, service, operation, research, or transaction incidental to, or forming a part of, any of the foregoing acts, requiring, involving, or employing the science or art of any branch of the pharmaceutical profession, study, or training, and shall expressly permit a pharmacist to transmit information from persons authorized to prescribe medicinal drugs to their patients. </a:t>
            </a:r>
          </a:p>
          <a:p>
            <a:endParaRPr lang="en-US" dirty="0"/>
          </a:p>
          <a:p>
            <a:r>
              <a:rPr lang="en-US" dirty="0"/>
              <a:t>The practice of the profession of pharmacy also includes the administration of vaccines to adults</a:t>
            </a:r>
          </a:p>
        </p:txBody>
      </p:sp>
    </p:spTree>
    <p:extLst>
      <p:ext uri="{BB962C8B-B14F-4D97-AF65-F5344CB8AC3E}">
        <p14:creationId xmlns:p14="http://schemas.microsoft.com/office/powerpoint/2010/main" val="13437067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altLang="en-US" sz="3600" dirty="0">
                <a:latin typeface="+mn-lt"/>
              </a:rPr>
              <a:t>Pharmacy Technician </a:t>
            </a:r>
            <a:br>
              <a:rPr lang="en-US" altLang="en-US" sz="3600" dirty="0">
                <a:latin typeface="+mn-lt"/>
              </a:rPr>
            </a:br>
            <a:r>
              <a:rPr lang="en-US" altLang="en-US" sz="3600" dirty="0">
                <a:latin typeface="+mn-lt"/>
              </a:rPr>
              <a:t>Fla. Stat. §465.014 </a:t>
            </a:r>
          </a:p>
        </p:txBody>
      </p:sp>
      <p:sp>
        <p:nvSpPr>
          <p:cNvPr id="37891" name="Rectangle 3"/>
          <p:cNvSpPr>
            <a:spLocks noGrp="1" noChangeArrowheads="1"/>
          </p:cNvSpPr>
          <p:nvPr>
            <p:ph type="body" idx="1"/>
          </p:nvPr>
        </p:nvSpPr>
        <p:spPr>
          <a:xfrm>
            <a:off x="1828800" y="1524000"/>
            <a:ext cx="8458200" cy="5181600"/>
          </a:xfrm>
        </p:spPr>
        <p:txBody>
          <a:bodyPr>
            <a:normAutofit fontScale="92500" lnSpcReduction="20000"/>
          </a:bodyPr>
          <a:lstStyle/>
          <a:p>
            <a:pPr>
              <a:lnSpc>
                <a:spcPct val="90000"/>
              </a:lnSpc>
              <a:buFontTx/>
              <a:buNone/>
            </a:pPr>
            <a:r>
              <a:rPr lang="en-US" altLang="en-US" dirty="0"/>
              <a:t>A person other than a licensed pharmacist or pharmacy intern may not engage in the practice of the profession of pharmacy, except that a licensed pharmacist may delegate to pharmacy technicians who are registered pursuant to this section those duties, tasks, and functions that do not meet the definition of the practice of pharmacy. </a:t>
            </a:r>
          </a:p>
          <a:p>
            <a:pPr>
              <a:lnSpc>
                <a:spcPct val="90000"/>
              </a:lnSpc>
              <a:buFontTx/>
              <a:buNone/>
            </a:pPr>
            <a:endParaRPr lang="en-US" altLang="en-US" dirty="0"/>
          </a:p>
          <a:p>
            <a:pPr>
              <a:lnSpc>
                <a:spcPct val="90000"/>
              </a:lnSpc>
              <a:buFontTx/>
              <a:buNone/>
            </a:pPr>
            <a:r>
              <a:rPr lang="en-US" altLang="en-US" dirty="0"/>
              <a:t>All such delegated acts shall be performed under the direct supervision of a licensed pharmacist who shall be responsible for all such acts performed by persons under his or her supervision. </a:t>
            </a:r>
          </a:p>
          <a:p>
            <a:pPr>
              <a:lnSpc>
                <a:spcPct val="90000"/>
              </a:lnSpc>
              <a:buFontTx/>
              <a:buNone/>
            </a:pPr>
            <a:endParaRPr lang="en-US" altLang="en-US" dirty="0"/>
          </a:p>
          <a:p>
            <a:pPr>
              <a:lnSpc>
                <a:spcPct val="90000"/>
              </a:lnSpc>
              <a:buNone/>
            </a:pPr>
            <a:r>
              <a:rPr lang="en-US" altLang="en-US" dirty="0"/>
              <a:t>A pharmacy registered technician, under the supervision of a pharmacist, may initiate or receive communications with a practitioner or his or her agent, on behalf of a patient, regarding refill authorization requests. </a:t>
            </a:r>
          </a:p>
          <a:p>
            <a:pPr>
              <a:lnSpc>
                <a:spcPct val="90000"/>
              </a:lnSpc>
              <a:buNone/>
            </a:pPr>
            <a:endParaRPr lang="en-US" altLang="en-US" dirty="0"/>
          </a:p>
          <a:p>
            <a:pPr>
              <a:lnSpc>
                <a:spcPct val="90000"/>
              </a:lnSpc>
              <a:buFontTx/>
              <a:buNone/>
            </a:pPr>
            <a:endParaRPr lang="en-US" altLang="en-US" dirty="0"/>
          </a:p>
          <a:p>
            <a:pPr>
              <a:lnSpc>
                <a:spcPct val="90000"/>
              </a:lnSpc>
              <a:buFontTx/>
              <a:buNone/>
            </a:pPr>
            <a:endParaRPr lang="en-US" altLang="en-US" dirty="0"/>
          </a:p>
        </p:txBody>
      </p:sp>
    </p:spTree>
    <p:extLst>
      <p:ext uri="{BB962C8B-B14F-4D97-AF65-F5344CB8AC3E}">
        <p14:creationId xmlns:p14="http://schemas.microsoft.com/office/powerpoint/2010/main" val="12467428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9800" y="228600"/>
            <a:ext cx="7772400" cy="1143000"/>
          </a:xfrm>
        </p:spPr>
        <p:txBody>
          <a:bodyPr>
            <a:normAutofit fontScale="90000"/>
          </a:bodyPr>
          <a:lstStyle/>
          <a:p>
            <a:r>
              <a:rPr lang="en-US" altLang="en-US" dirty="0"/>
              <a:t>Pharmacy Technician Ratio </a:t>
            </a:r>
            <a:br>
              <a:rPr lang="en-US" altLang="en-US" dirty="0"/>
            </a:br>
            <a:r>
              <a:rPr lang="en-US" altLang="en-US" sz="3600" dirty="0">
                <a:latin typeface="+mn-lt"/>
              </a:rPr>
              <a:t>Fla. Stat. §465.014</a:t>
            </a:r>
          </a:p>
        </p:txBody>
      </p:sp>
      <p:sp>
        <p:nvSpPr>
          <p:cNvPr id="38915" name="Rectangle 3"/>
          <p:cNvSpPr>
            <a:spLocks noGrp="1" noChangeArrowheads="1"/>
          </p:cNvSpPr>
          <p:nvPr>
            <p:ph type="body" idx="1"/>
          </p:nvPr>
        </p:nvSpPr>
        <p:spPr>
          <a:xfrm>
            <a:off x="2133600" y="1600200"/>
            <a:ext cx="8001000" cy="4114800"/>
          </a:xfrm>
        </p:spPr>
        <p:txBody>
          <a:bodyPr>
            <a:normAutofit fontScale="92500" lnSpcReduction="10000"/>
          </a:bodyPr>
          <a:lstStyle/>
          <a:p>
            <a:pPr>
              <a:lnSpc>
                <a:spcPct val="90000"/>
              </a:lnSpc>
              <a:buFontTx/>
              <a:buNone/>
            </a:pPr>
            <a:r>
              <a:rPr lang="en-US" altLang="en-US" dirty="0"/>
              <a:t>A licensed pharmacist may not supervise more than one registered pharmacy technician unless otherwise permitted by the guidelines adopted by the board. </a:t>
            </a:r>
          </a:p>
          <a:p>
            <a:pPr lvl="1"/>
            <a:r>
              <a:rPr lang="en-US" altLang="en-US" dirty="0"/>
              <a:t>This is permitted, more detail on this in the regulations; remember statutes are broad and regulations have the details</a:t>
            </a:r>
          </a:p>
          <a:p>
            <a:pPr>
              <a:lnSpc>
                <a:spcPct val="90000"/>
              </a:lnSpc>
              <a:buFontTx/>
              <a:buNone/>
            </a:pPr>
            <a:endParaRPr lang="en-US" altLang="en-US" dirty="0"/>
          </a:p>
          <a:p>
            <a:pPr>
              <a:lnSpc>
                <a:spcPct val="90000"/>
              </a:lnSpc>
              <a:buFontTx/>
              <a:buNone/>
            </a:pPr>
            <a:r>
              <a:rPr lang="en-US" altLang="en-US" dirty="0"/>
              <a:t> The board shall establish guidelines to be followed by licensees or permittees in determining the circumstances under which a licensed pharmacist may supervise more than one pharmacy technician. </a:t>
            </a:r>
          </a:p>
          <a:p>
            <a:pPr lvl="1"/>
            <a:r>
              <a:rPr lang="en-US" altLang="en-US" dirty="0"/>
              <a:t>They have, we saw them in the regulations </a:t>
            </a:r>
          </a:p>
        </p:txBody>
      </p:sp>
    </p:spTree>
    <p:extLst>
      <p:ext uri="{BB962C8B-B14F-4D97-AF65-F5344CB8AC3E}">
        <p14:creationId xmlns:p14="http://schemas.microsoft.com/office/powerpoint/2010/main" val="42355452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15962"/>
          </a:xfrm>
        </p:spPr>
        <p:txBody>
          <a:bodyPr>
            <a:normAutofit fontScale="90000"/>
          </a:bodyPr>
          <a:lstStyle/>
          <a:p>
            <a:r>
              <a:rPr lang="en-US" dirty="0"/>
              <a:t>Pharmacy Technicians Miscellaneous</a:t>
            </a:r>
            <a:br>
              <a:rPr lang="en-US" dirty="0"/>
            </a:br>
            <a:r>
              <a:rPr lang="en-US" altLang="en-US" sz="2000" dirty="0">
                <a:latin typeface="Arial" charset="0"/>
              </a:rPr>
              <a:t>Fla. Stat. §465.014</a:t>
            </a:r>
            <a:endParaRPr lang="en-US" sz="2200" dirty="0"/>
          </a:p>
        </p:txBody>
      </p:sp>
      <p:sp>
        <p:nvSpPr>
          <p:cNvPr id="3" name="Content Placeholder 2"/>
          <p:cNvSpPr>
            <a:spLocks noGrp="1"/>
          </p:cNvSpPr>
          <p:nvPr>
            <p:ph idx="1"/>
          </p:nvPr>
        </p:nvSpPr>
        <p:spPr>
          <a:xfrm>
            <a:off x="1676400" y="1066800"/>
            <a:ext cx="8763000" cy="5638800"/>
          </a:xfrm>
        </p:spPr>
        <p:txBody>
          <a:bodyPr>
            <a:normAutofit fontScale="55000" lnSpcReduction="20000"/>
          </a:bodyPr>
          <a:lstStyle/>
          <a:p>
            <a:r>
              <a:rPr lang="en-US" dirty="0"/>
              <a:t>A person whose license to practice pharmacy has been denied, suspended, or restricted for disciplinary purposes is NOT eligible to register as a pharmacy technician.</a:t>
            </a:r>
          </a:p>
          <a:p>
            <a:r>
              <a:rPr lang="en-US" dirty="0"/>
              <a:t>A pharmacy technician student who is enrolled in a Board approved pharmacy technician training program that is approved may be placed in a pharmacy for the purpose of obtaining practical training. </a:t>
            </a:r>
          </a:p>
          <a:p>
            <a:pPr lvl="1"/>
            <a:r>
              <a:rPr lang="en-US" dirty="0"/>
              <a:t>A pharmacy technician student shall wear identification that indicates his or her student status when performing the functions of a pharmacy technician, and registration under this section is not required.</a:t>
            </a:r>
          </a:p>
          <a:p>
            <a:r>
              <a:rPr lang="en-US" dirty="0"/>
              <a:t>A person who is licensed by the state as a pharmacy intern </a:t>
            </a:r>
            <a:r>
              <a:rPr lang="en-US" u="sng" dirty="0"/>
              <a:t>may</a:t>
            </a:r>
            <a:r>
              <a:rPr lang="en-US" dirty="0"/>
              <a:t> be employed as a registered pharmacy technician without paying a registration fee or filing an application with the board to register as a pharmacy technician</a:t>
            </a:r>
          </a:p>
          <a:p>
            <a:pPr lvl="1"/>
            <a:r>
              <a:rPr lang="en-US" dirty="0"/>
              <a:t>Note that it says “may” – that means they have permission to be able to do this, but that doesn’t make it mandatory; therefore, some pharmacies may still choose to require their pharmacy interns to register as a pharmacy technician and pay the fee</a:t>
            </a:r>
          </a:p>
          <a:p>
            <a:r>
              <a:rPr lang="en-US" dirty="0"/>
              <a:t>The board shall adopt rules that require each registration issued by the board under this section to be displayed in such a manner as to make it available to the public and to facilitate inspection by the department.</a:t>
            </a:r>
          </a:p>
          <a:p>
            <a:r>
              <a:rPr lang="en-US" dirty="0"/>
              <a:t>As a condition of registration renewal, a registered pharmacy technician shall complete 20 hours biennially of continuing education courses approved by the board or the Accreditation Council for Pharmacy Education, of which 4 hours must be via live presentation and 2 hours must be related to the prevention of medication errors and pharmacy law.</a:t>
            </a:r>
          </a:p>
          <a:p>
            <a:r>
              <a:rPr lang="en-US" dirty="0"/>
              <a:t>If the board finds that an applicant for registration as a pharmacy technician or that a registered pharmacy technician has committed an act that constitutes grounds for discipline or has committed an act that constitutes grounds for denial of a license or disciplinary action as set forth in this chapter, including an act that constitutes a substantial violation or a violation of this chapter which occurred before the applicant or registrant was registered as a pharmacy technician, the board may enter an order imposing any of the penalties specified against the applicant or registrant.</a:t>
            </a:r>
          </a:p>
          <a:p>
            <a:endParaRPr lang="en-US" dirty="0"/>
          </a:p>
        </p:txBody>
      </p:sp>
    </p:spTree>
    <p:extLst>
      <p:ext uri="{BB962C8B-B14F-4D97-AF65-F5344CB8AC3E}">
        <p14:creationId xmlns:p14="http://schemas.microsoft.com/office/powerpoint/2010/main" val="35961377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90800" y="228600"/>
            <a:ext cx="6629400" cy="685800"/>
          </a:xfrm>
        </p:spPr>
        <p:txBody>
          <a:bodyPr>
            <a:normAutofit fontScale="90000"/>
          </a:bodyPr>
          <a:lstStyle/>
          <a:p>
            <a:r>
              <a:rPr lang="en-US" altLang="en-US" sz="3600" dirty="0"/>
              <a:t>Violations </a:t>
            </a:r>
            <a:br>
              <a:rPr lang="en-US" altLang="en-US" sz="3600" dirty="0"/>
            </a:br>
            <a:r>
              <a:rPr lang="en-US" altLang="en-US" sz="3600" dirty="0"/>
              <a:t>Fla. Stat. §465.015</a:t>
            </a:r>
            <a:endParaRPr lang="en-US" altLang="en-US" sz="3600" dirty="0">
              <a:latin typeface="Arial" charset="0"/>
            </a:endParaRPr>
          </a:p>
        </p:txBody>
      </p:sp>
      <p:sp>
        <p:nvSpPr>
          <p:cNvPr id="39939" name="Rectangle 3"/>
          <p:cNvSpPr>
            <a:spLocks noGrp="1" noChangeArrowheads="1"/>
          </p:cNvSpPr>
          <p:nvPr>
            <p:ph type="body" idx="1"/>
          </p:nvPr>
        </p:nvSpPr>
        <p:spPr>
          <a:xfrm>
            <a:off x="1163781" y="1143000"/>
            <a:ext cx="9917083" cy="5486400"/>
          </a:xfrm>
        </p:spPr>
        <p:txBody>
          <a:bodyPr>
            <a:normAutofit fontScale="70000" lnSpcReduction="20000"/>
          </a:bodyPr>
          <a:lstStyle/>
          <a:p>
            <a:r>
              <a:rPr lang="en-US" dirty="0"/>
              <a:t>It is unlawful for any person to own, operate, maintain, open, establish, conduct, or have charge of, either alone or with another person or persons, a pharmacy:</a:t>
            </a:r>
          </a:p>
          <a:p>
            <a:pPr lvl="1"/>
            <a:r>
              <a:rPr lang="en-US" sz="2600" dirty="0"/>
              <a:t>Which is not registered</a:t>
            </a:r>
          </a:p>
          <a:p>
            <a:pPr lvl="1"/>
            <a:r>
              <a:rPr lang="en-US" sz="2500" dirty="0"/>
              <a:t>In which a person not licensed as a pharmacist in this state or not registered as an intern in this state or in which an intern who is not acting under the direct and immediate personal supervision of a licensed pharmacist fills, compounds, or dispenses any prescription or dispenses medicinal drugs</a:t>
            </a:r>
          </a:p>
          <a:p>
            <a:pPr>
              <a:lnSpc>
                <a:spcPct val="90000"/>
              </a:lnSpc>
            </a:pPr>
            <a:endParaRPr lang="en-US" altLang="en-US" dirty="0"/>
          </a:p>
          <a:p>
            <a:pPr>
              <a:lnSpc>
                <a:spcPct val="90000"/>
              </a:lnSpc>
            </a:pPr>
            <a:r>
              <a:rPr lang="en-US" altLang="en-US" dirty="0"/>
              <a:t>Unlicensed practice</a:t>
            </a:r>
          </a:p>
          <a:p>
            <a:pPr lvl="1">
              <a:lnSpc>
                <a:spcPct val="90000"/>
              </a:lnSpc>
            </a:pPr>
            <a:r>
              <a:rPr lang="en-US" altLang="en-US" dirty="0"/>
              <a:t>Cannot fill, compound, or dispense prescriptions or to dispense medicinal drugs if such person does not hold an active license as a pharmacist in this state, is not registered as an intern in this state, or is an intern not acting under the direct and immediate personal supervision of a licensed pharmacist.</a:t>
            </a:r>
          </a:p>
          <a:p>
            <a:pPr lvl="1">
              <a:lnSpc>
                <a:spcPct val="90000"/>
              </a:lnSpc>
            </a:pPr>
            <a:endParaRPr lang="en-US" altLang="en-US" dirty="0"/>
          </a:p>
          <a:p>
            <a:pPr>
              <a:lnSpc>
                <a:spcPct val="90000"/>
              </a:lnSpc>
            </a:pPr>
            <a:r>
              <a:rPr lang="en-US" altLang="en-US" dirty="0"/>
              <a:t>Lie, mislead, or make fraudulent statements on your or someone else’s behalf in an application, affidavit, or statement to the Board (third degree felony!) </a:t>
            </a:r>
          </a:p>
          <a:p>
            <a:pPr>
              <a:lnSpc>
                <a:spcPct val="90000"/>
              </a:lnSpc>
            </a:pPr>
            <a:endParaRPr lang="en-US" altLang="en-US" dirty="0"/>
          </a:p>
          <a:p>
            <a:pPr>
              <a:lnSpc>
                <a:spcPct val="90000"/>
              </a:lnSpc>
            </a:pPr>
            <a:r>
              <a:rPr lang="en-US" altLang="en-US" dirty="0"/>
              <a:t>Can’t sell or dispense prescription drugs without a prescription</a:t>
            </a:r>
          </a:p>
          <a:p>
            <a:pPr>
              <a:lnSpc>
                <a:spcPct val="90000"/>
              </a:lnSpc>
            </a:pPr>
            <a:endParaRPr lang="en-US" altLang="en-US" dirty="0"/>
          </a:p>
          <a:p>
            <a:pPr>
              <a:lnSpc>
                <a:spcPct val="90000"/>
              </a:lnSpc>
            </a:pPr>
            <a:r>
              <a:rPr lang="en-US" altLang="en-US" dirty="0"/>
              <a:t>Can’t sell samples or complimentary packages of drugs</a:t>
            </a:r>
          </a:p>
        </p:txBody>
      </p:sp>
    </p:spTree>
    <p:extLst>
      <p:ext uri="{BB962C8B-B14F-4D97-AF65-F5344CB8AC3E}">
        <p14:creationId xmlns:p14="http://schemas.microsoft.com/office/powerpoint/2010/main" val="32954317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362200" y="0"/>
            <a:ext cx="6629400" cy="685800"/>
          </a:xfrm>
        </p:spPr>
        <p:txBody>
          <a:bodyPr>
            <a:normAutofit/>
          </a:bodyPr>
          <a:lstStyle/>
          <a:p>
            <a:pPr algn="ctr"/>
            <a:r>
              <a:rPr lang="en-US" altLang="en-US" sz="2000" dirty="0"/>
              <a:t>Violations - Fla. Stat. §465.015</a:t>
            </a:r>
            <a:endParaRPr lang="en-US" altLang="en-US" sz="2000" dirty="0">
              <a:latin typeface="Arial" charset="0"/>
            </a:endParaRPr>
          </a:p>
        </p:txBody>
      </p:sp>
      <p:sp>
        <p:nvSpPr>
          <p:cNvPr id="39939" name="Rectangle 3"/>
          <p:cNvSpPr>
            <a:spLocks noGrp="1" noChangeArrowheads="1"/>
          </p:cNvSpPr>
          <p:nvPr>
            <p:ph type="body" idx="1"/>
          </p:nvPr>
        </p:nvSpPr>
        <p:spPr>
          <a:xfrm>
            <a:off x="420130" y="609600"/>
            <a:ext cx="11368216" cy="6248400"/>
          </a:xfrm>
        </p:spPr>
        <p:txBody>
          <a:bodyPr>
            <a:noAutofit/>
          </a:bodyPr>
          <a:lstStyle/>
          <a:p>
            <a:pPr>
              <a:lnSpc>
                <a:spcPct val="90000"/>
              </a:lnSpc>
            </a:pPr>
            <a:r>
              <a:rPr lang="en-US" altLang="en-US" sz="1600" dirty="0"/>
              <a:t>Only a pharmacist can use the title pharmacist, druggist, or lead the public to believe they are engaging in the practice of pharmacy</a:t>
            </a:r>
          </a:p>
          <a:p>
            <a:pPr>
              <a:lnSpc>
                <a:spcPct val="90000"/>
              </a:lnSpc>
            </a:pPr>
            <a:r>
              <a:rPr lang="en-US" altLang="en-US" sz="1600" dirty="0"/>
              <a:t>Any person other than an owner of a pharmacy registered under this chapter cannot display any sign or to take any other action that would lead the public to believe that such person is engaged in the business of compounding, dispensing, or retailing any medicinal drugs. </a:t>
            </a:r>
          </a:p>
          <a:p>
            <a:pPr lvl="1">
              <a:lnSpc>
                <a:spcPct val="90000"/>
              </a:lnSpc>
            </a:pPr>
            <a:r>
              <a:rPr lang="en-US" altLang="en-US" sz="1600" dirty="0"/>
              <a:t>But this paragraph does not preclude a person not licensed as a pharmacist from owning a pharmacy.</a:t>
            </a:r>
          </a:p>
          <a:p>
            <a:pPr>
              <a:lnSpc>
                <a:spcPct val="90000"/>
              </a:lnSpc>
            </a:pPr>
            <a:r>
              <a:rPr lang="en-US" altLang="en-US" sz="1600" dirty="0"/>
              <a:t>Only technician can perform registered technician functions or hold themselves out to the public to be a pharmacy technician</a:t>
            </a:r>
          </a:p>
          <a:p>
            <a:pPr>
              <a:lnSpc>
                <a:spcPct val="90000"/>
              </a:lnSpc>
            </a:pPr>
            <a:r>
              <a:rPr lang="en-US" altLang="en-US" sz="1600" dirty="0"/>
              <a:t>Only a registered pharmacy can display sign advertising services or display Rx, Apothecary, etc.</a:t>
            </a:r>
          </a:p>
          <a:p>
            <a:pPr lvl="1"/>
            <a:r>
              <a:rPr lang="en-US" sz="1600" dirty="0"/>
              <a:t>It is unlawful for a person, firm, or corporation that is not licensed or registered under this chapter to: Use in a trade name, sign, letter, or advertisement any term, including “drug,” “pharmacy,” “prescription drugs,” “Rx,” or “apothecary,” which implies that the person, firm, or corporation is licensed or registered to practice pharmacy in this state or to hold himself or herself out to others as a person, firm, or corporation licensed or registered to practice pharmacy in this state.</a:t>
            </a:r>
            <a:endParaRPr lang="en-US" altLang="en-US" sz="1600" dirty="0"/>
          </a:p>
          <a:p>
            <a:pPr>
              <a:lnSpc>
                <a:spcPct val="90000"/>
              </a:lnSpc>
            </a:pPr>
            <a:r>
              <a:rPr lang="en-US" altLang="en-US" sz="1600" dirty="0"/>
              <a:t>Must report to sheriff or other chief law enforcement agency any attempts to obtain or actual acquirement of controlled substances via fraud from the pharmacy within 24 hours after discovery or by close of business on the next business day (whichever is later)</a:t>
            </a:r>
            <a:r>
              <a:rPr lang="en-US" sz="1600" dirty="0"/>
              <a:t> that the pharmacist knew or believed was obtained or attempted to be obtained through fraudulent methods or representations from the pharmacy at which the pharmacist practiced pharmacy (first degree misdemeanor if you knowingly fail to report)</a:t>
            </a:r>
            <a:endParaRPr lang="en-US" altLang="en-US" sz="1600" dirty="0"/>
          </a:p>
          <a:p>
            <a:pPr lvl="1">
              <a:lnSpc>
                <a:spcPct val="90000"/>
              </a:lnSpc>
            </a:pPr>
            <a:r>
              <a:rPr lang="en-US" altLang="en-US" sz="1600" dirty="0"/>
              <a:t>A sufficient report of the fraudulent obtaining of controlled substances under this subsection must contain, at a minimum, a copy of the prescription used or presented and a narrative, including all information available to the pharmacist concerning the transaction, such as the name and telephone number of the prescribing physician; the name, description, and any personal identification information pertaining to the person who presented the prescription; and all other material information, such as photographic or video surveillance of the transaction.</a:t>
            </a:r>
          </a:p>
        </p:txBody>
      </p:sp>
    </p:spTree>
    <p:extLst>
      <p:ext uri="{BB962C8B-B14F-4D97-AF65-F5344CB8AC3E}">
        <p14:creationId xmlns:p14="http://schemas.microsoft.com/office/powerpoint/2010/main" val="26264379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normAutofit/>
          </a:bodyPr>
          <a:lstStyle/>
          <a:p>
            <a:r>
              <a:rPr lang="en-US" altLang="en-US" dirty="0"/>
              <a:t>Case Study - Nonresident Pharmacy</a:t>
            </a:r>
          </a:p>
        </p:txBody>
      </p:sp>
      <p:sp>
        <p:nvSpPr>
          <p:cNvPr id="40963" name="Rectangle 1027"/>
          <p:cNvSpPr>
            <a:spLocks noGrp="1" noChangeArrowheads="1"/>
          </p:cNvSpPr>
          <p:nvPr>
            <p:ph type="body" idx="1"/>
          </p:nvPr>
        </p:nvSpPr>
        <p:spPr>
          <a:xfrm>
            <a:off x="1905000" y="1447800"/>
            <a:ext cx="8382000" cy="4876800"/>
          </a:xfrm>
        </p:spPr>
        <p:txBody>
          <a:bodyPr/>
          <a:lstStyle/>
          <a:p>
            <a:pPr>
              <a:buFontTx/>
              <a:buNone/>
            </a:pPr>
            <a:r>
              <a:rPr lang="en-US" altLang="en-US" dirty="0"/>
              <a:t>A pharmacy in New York conducts a moderate amount of business in Florida, advertising in community newsletters. The New York pharmacists who run the pharmacy are considering sending flyers to their pharmacist friends who are Florida residents to post in the state of Florida, describing the pharmacy’s low generic drug prices.</a:t>
            </a:r>
          </a:p>
          <a:p>
            <a:pPr lvl="1"/>
            <a:r>
              <a:rPr lang="en-US" altLang="en-US" dirty="0"/>
              <a:t>Is this pharmacy considered a nonresident pharmacy?</a:t>
            </a:r>
          </a:p>
          <a:p>
            <a:pPr lvl="1"/>
            <a:r>
              <a:rPr lang="en-US" altLang="en-US" dirty="0"/>
              <a:t>What are the requirements to maintain a nonresident pharmacy? </a:t>
            </a:r>
          </a:p>
          <a:p>
            <a:pPr lvl="1"/>
            <a:r>
              <a:rPr lang="en-US" altLang="en-US" dirty="0"/>
              <a:t>Can the pharmacy advertise drug prices in FL?</a:t>
            </a:r>
          </a:p>
        </p:txBody>
      </p:sp>
    </p:spTree>
    <p:extLst>
      <p:ext uri="{BB962C8B-B14F-4D97-AF65-F5344CB8AC3E}">
        <p14:creationId xmlns:p14="http://schemas.microsoft.com/office/powerpoint/2010/main" val="16898179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Nonresident Pharmacy? </a:t>
            </a:r>
            <a:br>
              <a:rPr lang="en-US" dirty="0"/>
            </a:br>
            <a:r>
              <a:rPr lang="en-US" dirty="0"/>
              <a:t>Fla. Stat. §465.0156</a:t>
            </a:r>
          </a:p>
        </p:txBody>
      </p:sp>
      <p:sp>
        <p:nvSpPr>
          <p:cNvPr id="3" name="Content Placeholder 2"/>
          <p:cNvSpPr>
            <a:spLocks noGrp="1"/>
          </p:cNvSpPr>
          <p:nvPr>
            <p:ph idx="1"/>
          </p:nvPr>
        </p:nvSpPr>
        <p:spPr>
          <a:xfrm>
            <a:off x="1981200" y="1981201"/>
            <a:ext cx="8229600" cy="4144963"/>
          </a:xfrm>
        </p:spPr>
        <p:txBody>
          <a:bodyPr/>
          <a:lstStyle/>
          <a:p>
            <a:r>
              <a:rPr lang="en-US" dirty="0"/>
              <a:t>Any pharmacy which is located outside this state and which ships, mails, or delivers, in any manner, a dispensed medicinal drug into this state shall be considered a nonresident pharmacy</a:t>
            </a:r>
          </a:p>
        </p:txBody>
      </p:sp>
    </p:spTree>
    <p:extLst>
      <p:ext uri="{BB962C8B-B14F-4D97-AF65-F5344CB8AC3E}">
        <p14:creationId xmlns:p14="http://schemas.microsoft.com/office/powerpoint/2010/main" val="23647911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Nonresident Pharmacy Advertising</a:t>
            </a:r>
          </a:p>
        </p:txBody>
      </p:sp>
      <p:sp>
        <p:nvSpPr>
          <p:cNvPr id="3" name="Content Placeholder 2"/>
          <p:cNvSpPr>
            <a:spLocks noGrp="1"/>
          </p:cNvSpPr>
          <p:nvPr>
            <p:ph idx="1"/>
          </p:nvPr>
        </p:nvSpPr>
        <p:spPr/>
        <p:txBody>
          <a:bodyPr/>
          <a:lstStyle/>
          <a:p>
            <a:r>
              <a:rPr lang="en-US" dirty="0"/>
              <a:t>Nonresident pharmacies which are not registered shall not advertise services in Florida and any Florida resident shall not advertise the pharmacy services of a nonresident pharmacy which has not registered with the board, with the knowledge that the advertisement will or is likely to induce members of the Florida public to use the pharmacy to fill prescriptions</a:t>
            </a:r>
          </a:p>
          <a:p>
            <a:endParaRPr lang="en-US" dirty="0"/>
          </a:p>
        </p:txBody>
      </p:sp>
    </p:spTree>
    <p:extLst>
      <p:ext uri="{BB962C8B-B14F-4D97-AF65-F5344CB8AC3E}">
        <p14:creationId xmlns:p14="http://schemas.microsoft.com/office/powerpoint/2010/main" val="78685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00200" y="304800"/>
            <a:ext cx="8991600" cy="1143000"/>
          </a:xfrm>
        </p:spPr>
        <p:txBody>
          <a:bodyPr>
            <a:normAutofit fontScale="90000"/>
          </a:bodyPr>
          <a:lstStyle/>
          <a:p>
            <a:r>
              <a:rPr lang="en-US" altLang="en-US" dirty="0"/>
              <a:t>Written Prescriptions for Medicinal Drugs</a:t>
            </a:r>
            <a:br>
              <a:rPr lang="en-US" altLang="en-US" dirty="0"/>
            </a:br>
            <a:r>
              <a:rPr lang="en-US" altLang="en-US" sz="2400" dirty="0"/>
              <a:t>Fla. Stat. §456.42</a:t>
            </a:r>
          </a:p>
        </p:txBody>
      </p:sp>
      <p:sp>
        <p:nvSpPr>
          <p:cNvPr id="16387" name="Rectangle 3"/>
          <p:cNvSpPr>
            <a:spLocks noGrp="1" noChangeArrowheads="1"/>
          </p:cNvSpPr>
          <p:nvPr>
            <p:ph type="body" idx="1"/>
          </p:nvPr>
        </p:nvSpPr>
        <p:spPr>
          <a:xfrm>
            <a:off x="1981200" y="1676400"/>
            <a:ext cx="8305800" cy="4876800"/>
          </a:xfrm>
        </p:spPr>
        <p:txBody>
          <a:bodyPr>
            <a:normAutofit fontScale="77500" lnSpcReduction="20000"/>
          </a:bodyPr>
          <a:lstStyle/>
          <a:p>
            <a:pPr>
              <a:lnSpc>
                <a:spcPct val="90000"/>
              </a:lnSpc>
            </a:pPr>
            <a:r>
              <a:rPr lang="en-US" altLang="en-US" sz="2600" dirty="0"/>
              <a:t>Legible prescription law: Written prescription must be legibly printed or typed so as to be capable of being understood by the pharmacist filling the prescription</a:t>
            </a:r>
          </a:p>
          <a:p>
            <a:pPr>
              <a:lnSpc>
                <a:spcPct val="90000"/>
              </a:lnSpc>
            </a:pPr>
            <a:r>
              <a:rPr lang="en-US" altLang="en-US" sz="2600" dirty="0"/>
              <a:t>The written prescription must contain:</a:t>
            </a:r>
          </a:p>
          <a:p>
            <a:pPr lvl="1">
              <a:lnSpc>
                <a:spcPct val="90000"/>
              </a:lnSpc>
            </a:pPr>
            <a:r>
              <a:rPr lang="en-US" altLang="en-US" sz="2200" dirty="0"/>
              <a:t>The name of the prescribing practitioner</a:t>
            </a:r>
          </a:p>
          <a:p>
            <a:pPr lvl="1">
              <a:lnSpc>
                <a:spcPct val="90000"/>
              </a:lnSpc>
            </a:pPr>
            <a:r>
              <a:rPr lang="en-US" altLang="en-US" sz="2200" dirty="0"/>
              <a:t>The name and strength of the drug prescribed</a:t>
            </a:r>
          </a:p>
          <a:p>
            <a:pPr lvl="1">
              <a:lnSpc>
                <a:spcPct val="90000"/>
              </a:lnSpc>
            </a:pPr>
            <a:r>
              <a:rPr lang="en-US" altLang="en-US" sz="2200" dirty="0"/>
              <a:t>The quantity of the drug prescribed</a:t>
            </a:r>
          </a:p>
          <a:p>
            <a:pPr lvl="1">
              <a:lnSpc>
                <a:spcPct val="90000"/>
              </a:lnSpc>
            </a:pPr>
            <a:r>
              <a:rPr lang="en-US" altLang="en-US" sz="2200" dirty="0"/>
              <a:t>The directions for use of the drug</a:t>
            </a:r>
          </a:p>
          <a:p>
            <a:pPr lvl="1">
              <a:lnSpc>
                <a:spcPct val="90000"/>
              </a:lnSpc>
            </a:pPr>
            <a:r>
              <a:rPr lang="en-US" altLang="en-US" sz="2200" dirty="0"/>
              <a:t>Must be dated</a:t>
            </a:r>
          </a:p>
          <a:p>
            <a:pPr lvl="1">
              <a:lnSpc>
                <a:spcPct val="90000"/>
              </a:lnSpc>
            </a:pPr>
            <a:r>
              <a:rPr lang="en-US" altLang="en-US" sz="2200" dirty="0"/>
              <a:t>Must be signed by the prescribing practitioner on the day when issued</a:t>
            </a:r>
          </a:p>
          <a:p>
            <a:pPr>
              <a:lnSpc>
                <a:spcPct val="90000"/>
              </a:lnSpc>
            </a:pPr>
            <a:r>
              <a:rPr lang="en-US" altLang="en-US" sz="2600" dirty="0"/>
              <a:t>Electronically generated and transmitted prescriptions must contain:</a:t>
            </a:r>
          </a:p>
          <a:p>
            <a:pPr lvl="1">
              <a:lnSpc>
                <a:spcPct val="90000"/>
              </a:lnSpc>
            </a:pPr>
            <a:r>
              <a:rPr lang="en-US" altLang="en-US" sz="2200" dirty="0"/>
              <a:t>The name of the prescribing practitioner</a:t>
            </a:r>
          </a:p>
          <a:p>
            <a:pPr lvl="1">
              <a:lnSpc>
                <a:spcPct val="90000"/>
              </a:lnSpc>
            </a:pPr>
            <a:r>
              <a:rPr lang="en-US" altLang="en-US" sz="2200" dirty="0"/>
              <a:t>The name and strength of the drug prescribed</a:t>
            </a:r>
          </a:p>
          <a:p>
            <a:pPr lvl="1">
              <a:lnSpc>
                <a:spcPct val="90000"/>
              </a:lnSpc>
            </a:pPr>
            <a:r>
              <a:rPr lang="en-US" altLang="en-US" sz="2200" dirty="0"/>
              <a:t>The quantity of the drug prescribed in numerical format</a:t>
            </a:r>
          </a:p>
          <a:p>
            <a:pPr lvl="1">
              <a:lnSpc>
                <a:spcPct val="90000"/>
              </a:lnSpc>
            </a:pPr>
            <a:r>
              <a:rPr lang="en-US" altLang="en-US" sz="2200" dirty="0"/>
              <a:t>The directions for use of the drug</a:t>
            </a:r>
          </a:p>
          <a:p>
            <a:pPr lvl="1">
              <a:lnSpc>
                <a:spcPct val="90000"/>
              </a:lnSpc>
            </a:pPr>
            <a:r>
              <a:rPr lang="en-US" altLang="en-US" sz="2200" dirty="0"/>
              <a:t>Must be dated and signed by the prescribing practitioner only on the day issued which signature may be in an electronic format</a:t>
            </a:r>
          </a:p>
          <a:p>
            <a:pPr lvl="2"/>
            <a:r>
              <a:rPr lang="en-US" altLang="en-US" sz="1800" dirty="0"/>
              <a:t>Electronic signature 668.003 - any letters, characters, or symbols, manifested by electronic or similar means, executed or adopted by a party with an intent to authenticate a writing. A writing is electronically signed if an electronic signature is logically associated with such writing.</a:t>
            </a:r>
          </a:p>
        </p:txBody>
      </p:sp>
    </p:spTree>
    <p:extLst>
      <p:ext uri="{BB962C8B-B14F-4D97-AF65-F5344CB8AC3E}">
        <p14:creationId xmlns:p14="http://schemas.microsoft.com/office/powerpoint/2010/main" val="33720294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05000" y="152400"/>
            <a:ext cx="7772400" cy="609600"/>
          </a:xfrm>
        </p:spPr>
        <p:txBody>
          <a:bodyPr>
            <a:normAutofit fontScale="90000"/>
          </a:bodyPr>
          <a:lstStyle/>
          <a:p>
            <a:r>
              <a:rPr lang="en-US" altLang="en-US" sz="2400" dirty="0"/>
              <a:t>Nonresident Pharmacy</a:t>
            </a:r>
            <a:br>
              <a:rPr lang="en-US" altLang="en-US" dirty="0"/>
            </a:br>
            <a:r>
              <a:rPr lang="en-US" altLang="en-US" sz="2200" dirty="0"/>
              <a:t>Registration of Nonresident Pharmacies Fla. Stat. §465.0156</a:t>
            </a:r>
          </a:p>
        </p:txBody>
      </p:sp>
      <p:sp>
        <p:nvSpPr>
          <p:cNvPr id="41987" name="Rectangle 3"/>
          <p:cNvSpPr>
            <a:spLocks noGrp="1" noChangeArrowheads="1"/>
          </p:cNvSpPr>
          <p:nvPr>
            <p:ph type="body" idx="1"/>
          </p:nvPr>
        </p:nvSpPr>
        <p:spPr>
          <a:xfrm>
            <a:off x="1676400" y="914400"/>
            <a:ext cx="8763000" cy="5715000"/>
          </a:xfrm>
        </p:spPr>
        <p:txBody>
          <a:bodyPr>
            <a:normAutofit fontScale="77500" lnSpcReduction="20000"/>
          </a:bodyPr>
          <a:lstStyle/>
          <a:p>
            <a:pPr>
              <a:lnSpc>
                <a:spcPct val="90000"/>
              </a:lnSpc>
            </a:pPr>
            <a:r>
              <a:rPr lang="en-US" altLang="en-US" sz="2600" dirty="0"/>
              <a:t>Register with the BOP</a:t>
            </a:r>
          </a:p>
          <a:p>
            <a:pPr>
              <a:lnSpc>
                <a:spcPct val="90000"/>
              </a:lnSpc>
            </a:pPr>
            <a:r>
              <a:rPr lang="en-US" altLang="en-US" sz="2600" dirty="0"/>
              <a:t>Provide high level of protections and competence</a:t>
            </a:r>
          </a:p>
          <a:p>
            <a:pPr>
              <a:lnSpc>
                <a:spcPct val="90000"/>
              </a:lnSpc>
            </a:pPr>
            <a:r>
              <a:rPr lang="en-US" altLang="en-US" sz="2600" dirty="0"/>
              <a:t>Disclose information to the Board:</a:t>
            </a:r>
          </a:p>
          <a:p>
            <a:pPr lvl="1">
              <a:lnSpc>
                <a:spcPct val="90000"/>
              </a:lnSpc>
            </a:pPr>
            <a:r>
              <a:rPr lang="en-US" altLang="en-US" sz="2200" dirty="0"/>
              <a:t>Maintain valid license, permit, registration to operate pharmacy in state facility located</a:t>
            </a:r>
          </a:p>
          <a:p>
            <a:pPr lvl="1">
              <a:lnSpc>
                <a:spcPct val="90000"/>
              </a:lnSpc>
            </a:pPr>
            <a:r>
              <a:rPr lang="en-US" altLang="en-US" sz="2200" dirty="0"/>
              <a:t>Disclose location, names, and titles of corporate officers and pharmacist named prescription department manager</a:t>
            </a:r>
          </a:p>
          <a:p>
            <a:pPr lvl="2">
              <a:lnSpc>
                <a:spcPct val="90000"/>
              </a:lnSpc>
            </a:pPr>
            <a:r>
              <a:rPr lang="en-US" altLang="en-US" sz="1800" dirty="0"/>
              <a:t>Need to disclose within 30 days of any change of location, officers, or manager</a:t>
            </a:r>
          </a:p>
          <a:p>
            <a:pPr lvl="1">
              <a:lnSpc>
                <a:spcPct val="90000"/>
              </a:lnSpc>
            </a:pPr>
            <a:r>
              <a:rPr lang="en-US" altLang="en-US" sz="2200" dirty="0"/>
              <a:t>Comply with requests for information from all states the pharmacy is licensed in (residential and nonresidential Boards); responds directly to Board concerning emergency circumstances from dispensing errors in the state</a:t>
            </a:r>
          </a:p>
          <a:p>
            <a:pPr lvl="1">
              <a:lnSpc>
                <a:spcPct val="90000"/>
              </a:lnSpc>
            </a:pPr>
            <a:r>
              <a:rPr lang="en-US" altLang="en-US" sz="2200" dirty="0"/>
              <a:t>Maintain readily retrievable records of FL patients</a:t>
            </a:r>
          </a:p>
          <a:p>
            <a:pPr lvl="1">
              <a:lnSpc>
                <a:spcPct val="90000"/>
              </a:lnSpc>
            </a:pPr>
            <a:r>
              <a:rPr lang="en-US" altLang="en-US" sz="2200" dirty="0"/>
              <a:t>Provide toll-free telephone services (during regular hours of operation and not less than 6 days a week for a minimum of 40 hours; must put phone number on prescription label) </a:t>
            </a:r>
          </a:p>
          <a:p>
            <a:pPr lvl="1">
              <a:lnSpc>
                <a:spcPct val="90000"/>
              </a:lnSpc>
            </a:pPr>
            <a:r>
              <a:rPr lang="en-US" altLang="en-US" sz="2200" dirty="0"/>
              <a:t>Comply with all FL requirements – fill out form</a:t>
            </a:r>
          </a:p>
          <a:p>
            <a:pPr lvl="1">
              <a:lnSpc>
                <a:spcPct val="90000"/>
              </a:lnSpc>
            </a:pPr>
            <a:r>
              <a:rPr lang="en-US" altLang="en-US" sz="2200" dirty="0"/>
              <a:t>Pay registration fee and biennial renewal fee</a:t>
            </a:r>
          </a:p>
          <a:p>
            <a:pPr lvl="1">
              <a:lnSpc>
                <a:spcPct val="90000"/>
              </a:lnSpc>
            </a:pPr>
            <a:r>
              <a:rPr lang="en-US" altLang="en-US" sz="2200" dirty="0"/>
              <a:t>Pharmacies conducting isolated transactions are exempt</a:t>
            </a:r>
          </a:p>
          <a:p>
            <a:pPr lvl="1">
              <a:lnSpc>
                <a:spcPct val="90000"/>
              </a:lnSpc>
            </a:pPr>
            <a:r>
              <a:rPr lang="en-US" altLang="en-US" sz="2200" dirty="0"/>
              <a:t>The Board may deny, revoke, or suspend registration of, or fine or reprimand, a nonresident pharmacy for conduct which causes serious bodily injury or serious psychological injury to a resident of this state if the board has referred the matter to the regulatory or licensing agency in the state in which the pharmacy is located and the regulatory or licensing agency fails to investigate within 180 days of the referral</a:t>
            </a:r>
          </a:p>
          <a:p>
            <a:pPr lvl="1">
              <a:lnSpc>
                <a:spcPct val="90000"/>
              </a:lnSpc>
            </a:pPr>
            <a:r>
              <a:rPr lang="en-US" sz="2000" dirty="0"/>
              <a:t>The registered pharmacy and the pharmacist designated to be the prescription department manager must be licensed in the state in which it is located in order to dispense into this state</a:t>
            </a:r>
          </a:p>
          <a:p>
            <a:pPr lvl="1">
              <a:lnSpc>
                <a:spcPct val="90000"/>
              </a:lnSpc>
            </a:pPr>
            <a:r>
              <a:rPr lang="en-US" altLang="en-US" sz="2000" dirty="0"/>
              <a:t>This statute doesn’t apply to Internet pharmacies who have been granted an internet pharmacy permit from the Board</a:t>
            </a:r>
            <a:endParaRPr lang="en-US" altLang="en-US" sz="2200" dirty="0"/>
          </a:p>
        </p:txBody>
      </p:sp>
    </p:spTree>
    <p:extLst>
      <p:ext uri="{BB962C8B-B14F-4D97-AF65-F5344CB8AC3E}">
        <p14:creationId xmlns:p14="http://schemas.microsoft.com/office/powerpoint/2010/main" val="11880153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05000" y="152400"/>
            <a:ext cx="7772400" cy="609600"/>
          </a:xfrm>
        </p:spPr>
        <p:txBody>
          <a:bodyPr>
            <a:normAutofit/>
          </a:bodyPr>
          <a:lstStyle/>
          <a:p>
            <a:r>
              <a:rPr lang="en-US" altLang="en-US" sz="2200" dirty="0"/>
              <a:t>Nonresident Sterile Compounding Permit Fla. Stat. §465.0158</a:t>
            </a:r>
          </a:p>
        </p:txBody>
      </p:sp>
      <p:sp>
        <p:nvSpPr>
          <p:cNvPr id="41987" name="Rectangle 3"/>
          <p:cNvSpPr>
            <a:spLocks noGrp="1" noChangeArrowheads="1"/>
          </p:cNvSpPr>
          <p:nvPr>
            <p:ph type="body" idx="1"/>
          </p:nvPr>
        </p:nvSpPr>
        <p:spPr>
          <a:xfrm>
            <a:off x="1676400" y="914400"/>
            <a:ext cx="8763000" cy="5715000"/>
          </a:xfrm>
        </p:spPr>
        <p:txBody>
          <a:bodyPr>
            <a:normAutofit fontScale="85000" lnSpcReduction="20000"/>
          </a:bodyPr>
          <a:lstStyle/>
          <a:p>
            <a:pPr>
              <a:lnSpc>
                <a:spcPct val="90000"/>
              </a:lnSpc>
            </a:pPr>
            <a:r>
              <a:rPr lang="en-US" altLang="en-US" sz="2600" dirty="0"/>
              <a:t>A nonresident pharmacy or an outsourcing facility must hold this permit to ship, mail, deliver, dispense compounded sterile products into Florida </a:t>
            </a:r>
          </a:p>
          <a:p>
            <a:pPr>
              <a:lnSpc>
                <a:spcPct val="90000"/>
              </a:lnSpc>
            </a:pPr>
            <a:r>
              <a:rPr lang="en-US" altLang="en-US" sz="2600" dirty="0"/>
              <a:t>Must fill out application and pay fee</a:t>
            </a:r>
          </a:p>
          <a:p>
            <a:pPr>
              <a:lnSpc>
                <a:spcPct val="90000"/>
              </a:lnSpc>
            </a:pPr>
            <a:r>
              <a:rPr lang="en-US" altLang="en-US" sz="2600" dirty="0"/>
              <a:t>To obtain initial permit must submit:</a:t>
            </a:r>
          </a:p>
          <a:p>
            <a:pPr lvl="1">
              <a:lnSpc>
                <a:spcPct val="90000"/>
              </a:lnSpc>
            </a:pPr>
            <a:r>
              <a:rPr lang="en-US" altLang="en-US" sz="2200" dirty="0"/>
              <a:t>Registration as outsourcing facility with HHS of eligible for that registration</a:t>
            </a:r>
          </a:p>
          <a:p>
            <a:pPr lvl="1">
              <a:lnSpc>
                <a:spcPct val="90000"/>
              </a:lnSpc>
            </a:pPr>
            <a:r>
              <a:rPr lang="en-US" altLang="en-US" sz="2200" dirty="0"/>
              <a:t>Registration as a nonresident pharmacy in Florida, unless it is an outsourcing facility</a:t>
            </a:r>
          </a:p>
          <a:p>
            <a:pPr lvl="2">
              <a:lnSpc>
                <a:spcPct val="90000"/>
              </a:lnSpc>
            </a:pPr>
            <a:r>
              <a:rPr lang="en-US" altLang="en-US" sz="1800" dirty="0"/>
              <a:t>If an outsourcing facility, they must show proof of an active license permit or registration in the state it is physically located that allows their facility to engage in compounding and shipping, mailing, delivering or dispensing a compounded sterile product into the state</a:t>
            </a:r>
          </a:p>
          <a:p>
            <a:pPr lvl="1">
              <a:lnSpc>
                <a:spcPct val="90000"/>
              </a:lnSpc>
            </a:pPr>
            <a:r>
              <a:rPr lang="en-US" altLang="en-US" sz="2200" dirty="0"/>
              <a:t>Written attestation by the owner and the prescription department manager or pharmacist in charge that they have read and understand the laws of the state; products entering the state meet or exceed the standards; and do not violate the laws and rules of the state the facility is located in</a:t>
            </a:r>
          </a:p>
          <a:p>
            <a:pPr lvl="1">
              <a:lnSpc>
                <a:spcPct val="90000"/>
              </a:lnSpc>
            </a:pPr>
            <a:r>
              <a:rPr lang="en-US" altLang="en-US" sz="2200" dirty="0"/>
              <a:t>The sterile compounding policies of the facility comply with USP 797 and any standards required by the Board or CGMP for an outsourcing facility</a:t>
            </a:r>
          </a:p>
          <a:p>
            <a:pPr lvl="1">
              <a:lnSpc>
                <a:spcPct val="90000"/>
              </a:lnSpc>
            </a:pPr>
            <a:r>
              <a:rPr lang="en-US" altLang="en-US" sz="2200" dirty="0"/>
              <a:t>Must submit a current inspection report (within 6 months of the initial permit application or 1 year of date of submitting application for renewal) conducted by a regulatory or licensing agency of the state in which they are located</a:t>
            </a:r>
          </a:p>
          <a:p>
            <a:pPr lvl="2">
              <a:lnSpc>
                <a:spcPct val="90000"/>
              </a:lnSpc>
            </a:pPr>
            <a:r>
              <a:rPr lang="en-US" altLang="en-US" sz="1800" dirty="0"/>
              <a:t>If they don’t have a current inspection report, the department of health for Florida will conduct an inspection and bill all costs to the applicant; accept a report from an entity approved by the Board; accept a report from the FDA</a:t>
            </a:r>
          </a:p>
          <a:p>
            <a:pPr>
              <a:lnSpc>
                <a:spcPct val="90000"/>
              </a:lnSpc>
            </a:pPr>
            <a:endParaRPr lang="en-US" altLang="en-US" sz="2200" dirty="0"/>
          </a:p>
        </p:txBody>
      </p:sp>
    </p:spTree>
    <p:extLst>
      <p:ext uri="{BB962C8B-B14F-4D97-AF65-F5344CB8AC3E}">
        <p14:creationId xmlns:p14="http://schemas.microsoft.com/office/powerpoint/2010/main" val="37657154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05000" y="152400"/>
            <a:ext cx="7772400" cy="609600"/>
          </a:xfrm>
        </p:spPr>
        <p:txBody>
          <a:bodyPr>
            <a:normAutofit/>
          </a:bodyPr>
          <a:lstStyle/>
          <a:p>
            <a:r>
              <a:rPr lang="en-US" altLang="en-US" sz="2200" dirty="0"/>
              <a:t>Nonresident Sterile Compounding Permit Fla. Stat. §465.0158</a:t>
            </a:r>
          </a:p>
        </p:txBody>
      </p:sp>
      <p:sp>
        <p:nvSpPr>
          <p:cNvPr id="41987" name="Rectangle 3"/>
          <p:cNvSpPr>
            <a:spLocks noGrp="1" noChangeArrowheads="1"/>
          </p:cNvSpPr>
          <p:nvPr>
            <p:ph type="body" idx="1"/>
          </p:nvPr>
        </p:nvSpPr>
        <p:spPr>
          <a:xfrm>
            <a:off x="1676400" y="914400"/>
            <a:ext cx="8763000" cy="5715000"/>
          </a:xfrm>
        </p:spPr>
        <p:txBody>
          <a:bodyPr>
            <a:normAutofit fontScale="70000" lnSpcReduction="20000"/>
          </a:bodyPr>
          <a:lstStyle/>
          <a:p>
            <a:pPr>
              <a:lnSpc>
                <a:spcPct val="90000"/>
              </a:lnSpc>
            </a:pPr>
            <a:endParaRPr lang="en-US" altLang="en-US" sz="2600" dirty="0"/>
          </a:p>
          <a:p>
            <a:r>
              <a:rPr lang="en-US" sz="2400" dirty="0"/>
              <a:t>An entity with a NSC permit may not ship, mail, deliver, or dispense a compounded sterile product into Florida if the product was compounded in violation of the laws or rules of the state, territory, or district in which the entity is located or does not meet or exceed Florida’s sterile compounding standards.</a:t>
            </a:r>
          </a:p>
          <a:p>
            <a:r>
              <a:rPr lang="en-US" sz="2400" dirty="0"/>
              <a:t>The Board may deny, revoke, or suspend the permit of; fine; or reprimand a </a:t>
            </a:r>
            <a:r>
              <a:rPr lang="en-US" sz="2400" dirty="0" err="1"/>
              <a:t>permittee</a:t>
            </a:r>
            <a:r>
              <a:rPr lang="en-US" sz="2400" dirty="0"/>
              <a:t> for failure to comply with requirements</a:t>
            </a:r>
          </a:p>
          <a:p>
            <a:r>
              <a:rPr lang="en-US" sz="2400" dirty="0"/>
              <a:t>A nonresident pharmacy that has registered in Florida which ships, mails, delivers, or dispenses a compounded sterile product into this state may continue to do so if the product meets or exceeds the standards for sterile compounding in this state; the product is not compounded in violation of any law or rule of the state, territory, or district where the pharmacy is located; and the pharmacy is issued a permit under this section on or before February 28, 2015.</a:t>
            </a:r>
          </a:p>
          <a:p>
            <a:r>
              <a:rPr lang="en-US" sz="2400" dirty="0"/>
              <a:t>An applicant registering on or after October 1, 2014, as a nonresident pharmacy may not ship, mail, deliver, or dispense a compounded sterile product into this state until the applicant is registered as a nonresident pharmacy and is issued a permit under this section.</a:t>
            </a:r>
          </a:p>
          <a:p>
            <a:r>
              <a:rPr lang="en-US" sz="2400" dirty="0"/>
              <a:t>The board shall adopt rules as necessary to administer this section, including rules for: </a:t>
            </a:r>
          </a:p>
          <a:p>
            <a:pPr lvl="1"/>
            <a:r>
              <a:rPr lang="en-US" dirty="0"/>
              <a:t>Submitting an application for the permit required by this section</a:t>
            </a:r>
          </a:p>
          <a:p>
            <a:pPr lvl="1"/>
            <a:r>
              <a:rPr lang="en-US" dirty="0"/>
              <a:t>Determining how, when, and under what circumstances an inspection of a nonresident sterile compounding </a:t>
            </a:r>
            <a:r>
              <a:rPr lang="en-US" dirty="0" err="1"/>
              <a:t>permittee</a:t>
            </a:r>
            <a:r>
              <a:rPr lang="en-US" dirty="0"/>
              <a:t> must be conducted</a:t>
            </a:r>
          </a:p>
          <a:p>
            <a:pPr lvl="1"/>
            <a:r>
              <a:rPr lang="en-US" dirty="0"/>
              <a:t>Evaluating and approving entities from which a satisfactory inspection report will be accepted in lieu of an onsite inspection by the department or an inspection by the licensing or regulatory agency of the state, territory, or district where the applicant is located</a:t>
            </a:r>
          </a:p>
          <a:p>
            <a:pPr>
              <a:lnSpc>
                <a:spcPct val="90000"/>
              </a:lnSpc>
            </a:pPr>
            <a:endParaRPr lang="en-US" altLang="en-US" sz="2200" dirty="0"/>
          </a:p>
        </p:txBody>
      </p:sp>
    </p:spTree>
    <p:extLst>
      <p:ext uri="{BB962C8B-B14F-4D97-AF65-F5344CB8AC3E}">
        <p14:creationId xmlns:p14="http://schemas.microsoft.com/office/powerpoint/2010/main" val="37608066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050"/>
          <p:cNvSpPr>
            <a:spLocks noGrp="1" noChangeArrowheads="1"/>
          </p:cNvSpPr>
          <p:nvPr>
            <p:ph type="title"/>
          </p:nvPr>
        </p:nvSpPr>
        <p:spPr>
          <a:xfrm>
            <a:off x="1828800" y="228600"/>
            <a:ext cx="8839200" cy="1143000"/>
          </a:xfrm>
        </p:spPr>
        <p:txBody>
          <a:bodyPr/>
          <a:lstStyle/>
          <a:p>
            <a:r>
              <a:rPr lang="en-US" altLang="en-US" dirty="0"/>
              <a:t>Case Study - Disciplinary Actions</a:t>
            </a:r>
          </a:p>
        </p:txBody>
      </p:sp>
      <p:sp>
        <p:nvSpPr>
          <p:cNvPr id="43011" name="Rectangle 2051"/>
          <p:cNvSpPr>
            <a:spLocks noGrp="1" noChangeArrowheads="1"/>
          </p:cNvSpPr>
          <p:nvPr>
            <p:ph type="body" idx="1"/>
          </p:nvPr>
        </p:nvSpPr>
        <p:spPr>
          <a:xfrm>
            <a:off x="1905000" y="1447800"/>
            <a:ext cx="8458200" cy="4114800"/>
          </a:xfrm>
        </p:spPr>
        <p:txBody>
          <a:bodyPr>
            <a:normAutofit/>
          </a:bodyPr>
          <a:lstStyle/>
          <a:p>
            <a:pPr>
              <a:lnSpc>
                <a:spcPct val="90000"/>
              </a:lnSpc>
              <a:buFontTx/>
              <a:buNone/>
            </a:pPr>
            <a:r>
              <a:rPr lang="en-US" altLang="en-US" dirty="0"/>
              <a:t>Ryan Gosling, who is not a pharmacist, decides to open an unlicensed pharmacy in Tampa.  </a:t>
            </a:r>
          </a:p>
          <a:p>
            <a:pPr>
              <a:lnSpc>
                <a:spcPct val="90000"/>
              </a:lnSpc>
            </a:pPr>
            <a:r>
              <a:rPr lang="en-US" altLang="en-US" dirty="0">
                <a:solidFill>
                  <a:schemeClr val="tx2"/>
                </a:solidFill>
              </a:rPr>
              <a:t>What violations will result?</a:t>
            </a:r>
          </a:p>
          <a:p>
            <a:pPr lvl="1">
              <a:lnSpc>
                <a:spcPct val="90000"/>
              </a:lnSpc>
            </a:pPr>
            <a:endParaRPr lang="en-US" altLang="en-US" dirty="0">
              <a:solidFill>
                <a:schemeClr val="tx2"/>
              </a:solidFill>
            </a:endParaRPr>
          </a:p>
          <a:p>
            <a:pPr>
              <a:lnSpc>
                <a:spcPct val="90000"/>
              </a:lnSpc>
              <a:buFontTx/>
              <a:buNone/>
            </a:pPr>
            <a:r>
              <a:rPr lang="en-US" altLang="en-US" dirty="0"/>
              <a:t>A Florida licensed pharmacist is an alcoholic. If he shows up for work smelling like alcohol, can the BOP discipline him?</a:t>
            </a:r>
          </a:p>
          <a:p>
            <a:pPr>
              <a:lnSpc>
                <a:spcPct val="90000"/>
              </a:lnSpc>
              <a:buFontTx/>
              <a:buNone/>
            </a:pPr>
            <a:endParaRPr lang="en-US" altLang="en-US" dirty="0"/>
          </a:p>
        </p:txBody>
      </p:sp>
    </p:spTree>
    <p:extLst>
      <p:ext uri="{BB962C8B-B14F-4D97-AF65-F5344CB8AC3E}">
        <p14:creationId xmlns:p14="http://schemas.microsoft.com/office/powerpoint/2010/main" val="39304458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050"/>
          <p:cNvSpPr>
            <a:spLocks noGrp="1" noChangeArrowheads="1"/>
          </p:cNvSpPr>
          <p:nvPr>
            <p:ph type="title"/>
          </p:nvPr>
        </p:nvSpPr>
        <p:spPr>
          <a:xfrm>
            <a:off x="1828800" y="228600"/>
            <a:ext cx="8839200" cy="1143000"/>
          </a:xfrm>
        </p:spPr>
        <p:txBody>
          <a:bodyPr/>
          <a:lstStyle/>
          <a:p>
            <a:r>
              <a:rPr lang="en-US" altLang="en-US" dirty="0"/>
              <a:t>Case Study - Disciplinary Actions</a:t>
            </a:r>
          </a:p>
        </p:txBody>
      </p:sp>
      <p:sp>
        <p:nvSpPr>
          <p:cNvPr id="43011" name="Rectangle 2051"/>
          <p:cNvSpPr>
            <a:spLocks noGrp="1" noChangeArrowheads="1"/>
          </p:cNvSpPr>
          <p:nvPr>
            <p:ph type="body" idx="1"/>
          </p:nvPr>
        </p:nvSpPr>
        <p:spPr>
          <a:xfrm>
            <a:off x="1905000" y="1447800"/>
            <a:ext cx="8458200" cy="4114800"/>
          </a:xfrm>
        </p:spPr>
        <p:txBody>
          <a:bodyPr>
            <a:normAutofit fontScale="92500"/>
          </a:bodyPr>
          <a:lstStyle/>
          <a:p>
            <a:pPr>
              <a:lnSpc>
                <a:spcPct val="90000"/>
              </a:lnSpc>
              <a:buFontTx/>
              <a:buNone/>
            </a:pPr>
            <a:r>
              <a:rPr lang="en-US" altLang="en-US" dirty="0"/>
              <a:t>Ryan Gosling, who is not a pharmacist, decides to open an unlicensed pharmacy in Tampa.  </a:t>
            </a:r>
          </a:p>
          <a:p>
            <a:pPr>
              <a:lnSpc>
                <a:spcPct val="90000"/>
              </a:lnSpc>
            </a:pPr>
            <a:r>
              <a:rPr lang="en-US" altLang="en-US" dirty="0">
                <a:solidFill>
                  <a:schemeClr val="tx2"/>
                </a:solidFill>
              </a:rPr>
              <a:t>What violations will result?</a:t>
            </a:r>
          </a:p>
          <a:p>
            <a:pPr lvl="1">
              <a:lnSpc>
                <a:spcPct val="90000"/>
              </a:lnSpc>
            </a:pPr>
            <a:r>
              <a:rPr lang="en-US" altLang="en-US" dirty="0">
                <a:solidFill>
                  <a:schemeClr val="tx2"/>
                </a:solidFill>
              </a:rPr>
              <a:t>Answer: People who are not pharmacists may own pharmacies, but the pharmacy needs to be licensed and there needs to be a licensed pharmacist in charge to work in the pharmacy</a:t>
            </a:r>
          </a:p>
          <a:p>
            <a:pPr lvl="1">
              <a:lnSpc>
                <a:spcPct val="90000"/>
              </a:lnSpc>
            </a:pPr>
            <a:endParaRPr lang="en-US" altLang="en-US" dirty="0">
              <a:solidFill>
                <a:schemeClr val="tx2"/>
              </a:solidFill>
            </a:endParaRPr>
          </a:p>
          <a:p>
            <a:pPr>
              <a:lnSpc>
                <a:spcPct val="90000"/>
              </a:lnSpc>
              <a:buFontTx/>
              <a:buNone/>
            </a:pPr>
            <a:r>
              <a:rPr lang="en-US" altLang="en-US" dirty="0"/>
              <a:t>A Florida licensed pharmacist is an alcoholic. If he shows up for work smelling like alcohol, can the BOP discipline him?</a:t>
            </a:r>
          </a:p>
          <a:p>
            <a:pPr>
              <a:lnSpc>
                <a:spcPct val="90000"/>
              </a:lnSpc>
            </a:pPr>
            <a:r>
              <a:rPr lang="en-US" altLang="en-US" dirty="0">
                <a:solidFill>
                  <a:schemeClr val="tx2">
                    <a:lumMod val="75000"/>
                  </a:schemeClr>
                </a:solidFill>
              </a:rPr>
              <a:t>Answer: Yes</a:t>
            </a:r>
          </a:p>
          <a:p>
            <a:pPr>
              <a:lnSpc>
                <a:spcPct val="90000"/>
              </a:lnSpc>
              <a:buFontTx/>
              <a:buNone/>
            </a:pPr>
            <a:endParaRPr lang="en-US" altLang="en-US" dirty="0"/>
          </a:p>
        </p:txBody>
      </p:sp>
    </p:spTree>
    <p:extLst>
      <p:ext uri="{BB962C8B-B14F-4D97-AF65-F5344CB8AC3E}">
        <p14:creationId xmlns:p14="http://schemas.microsoft.com/office/powerpoint/2010/main" val="5015514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09800" y="304800"/>
            <a:ext cx="7772400" cy="1143000"/>
          </a:xfrm>
        </p:spPr>
        <p:txBody>
          <a:bodyPr>
            <a:normAutofit/>
          </a:bodyPr>
          <a:lstStyle/>
          <a:p>
            <a:r>
              <a:rPr lang="en-US" altLang="en-US" sz="3200" dirty="0">
                <a:latin typeface="+mn-lt"/>
              </a:rPr>
              <a:t>Disciplinary Action </a:t>
            </a:r>
            <a:br>
              <a:rPr lang="en-US" altLang="en-US" sz="3200" dirty="0">
                <a:latin typeface="+mn-lt"/>
              </a:rPr>
            </a:br>
            <a:r>
              <a:rPr lang="en-US" altLang="en-US" sz="3200" dirty="0">
                <a:latin typeface="+mn-lt"/>
              </a:rPr>
              <a:t>Fla. Stat. §465.016</a:t>
            </a:r>
          </a:p>
        </p:txBody>
      </p:sp>
      <p:sp>
        <p:nvSpPr>
          <p:cNvPr id="44035" name="Rectangle 3"/>
          <p:cNvSpPr>
            <a:spLocks noGrp="1" noChangeArrowheads="1"/>
          </p:cNvSpPr>
          <p:nvPr>
            <p:ph type="body" idx="1"/>
          </p:nvPr>
        </p:nvSpPr>
        <p:spPr>
          <a:xfrm>
            <a:off x="814647" y="1524000"/>
            <a:ext cx="10424160" cy="4953000"/>
          </a:xfrm>
        </p:spPr>
        <p:txBody>
          <a:bodyPr>
            <a:normAutofit fontScale="55000" lnSpcReduction="20000"/>
          </a:bodyPr>
          <a:lstStyle/>
          <a:p>
            <a:pPr marL="0" indent="0">
              <a:buNone/>
            </a:pPr>
            <a:r>
              <a:rPr lang="en-US" altLang="en-US" dirty="0"/>
              <a:t>Grounds for denial of license or renewal:</a:t>
            </a:r>
          </a:p>
          <a:p>
            <a:pPr>
              <a:lnSpc>
                <a:spcPct val="90000"/>
              </a:lnSpc>
            </a:pPr>
            <a:r>
              <a:rPr lang="en-US" altLang="en-US" dirty="0"/>
              <a:t>Obtaining a license by fraud/misrepresentation/through an error of the Board</a:t>
            </a:r>
          </a:p>
          <a:p>
            <a:pPr>
              <a:lnSpc>
                <a:spcPct val="90000"/>
              </a:lnSpc>
            </a:pPr>
            <a:r>
              <a:rPr lang="en-US" altLang="en-US" dirty="0"/>
              <a:t>Procuring a license or attempting to procure a license for any person through false representation</a:t>
            </a:r>
          </a:p>
          <a:p>
            <a:pPr>
              <a:lnSpc>
                <a:spcPct val="90000"/>
              </a:lnSpc>
            </a:pPr>
            <a:r>
              <a:rPr lang="en-US" altLang="en-US" dirty="0"/>
              <a:t>Permitting any person not licensed as a pharmacist in this state or not registered as an intern in this state, or permitting a registered intern who is not acting under the direct and immediate personal supervision of a licensed pharmacist, to fill, compound, or dispense any prescriptions in a pharmacy owned and operated by such pharmacist or in a pharmacy where such pharmacist is employed or on duty.</a:t>
            </a:r>
          </a:p>
          <a:p>
            <a:pPr>
              <a:lnSpc>
                <a:spcPct val="90000"/>
              </a:lnSpc>
            </a:pPr>
            <a:r>
              <a:rPr lang="en-US" altLang="en-US" dirty="0"/>
              <a:t>Being unfit or incompetent to practice pharmacy through habitual intoxication, misuse or abuse of any controlled substance, any abnormal physical or mental condition that threatens the safety of patients</a:t>
            </a:r>
          </a:p>
          <a:p>
            <a:pPr>
              <a:lnSpc>
                <a:spcPct val="90000"/>
              </a:lnSpc>
            </a:pPr>
            <a:r>
              <a:rPr lang="en-US" altLang="en-US" dirty="0"/>
              <a:t>Convicted or found guilty of a crime bearing on pharmacy practice in this state or another </a:t>
            </a:r>
          </a:p>
          <a:p>
            <a:pPr>
              <a:lnSpc>
                <a:spcPct val="90000"/>
              </a:lnSpc>
            </a:pPr>
            <a:r>
              <a:rPr lang="en-US" altLang="en-US" dirty="0"/>
              <a:t>Disciplined by a regulatory agency in another state</a:t>
            </a:r>
          </a:p>
          <a:p>
            <a:pPr>
              <a:lnSpc>
                <a:spcPct val="90000"/>
              </a:lnSpc>
            </a:pPr>
            <a:r>
              <a:rPr lang="en-US" altLang="en-US" dirty="0"/>
              <a:t>Failing to make prescription fees and drug pricing readily available upon request and upon presentation of a prescription for pricing or dispensing</a:t>
            </a:r>
          </a:p>
          <a:p>
            <a:pPr>
              <a:lnSpc>
                <a:spcPct val="90000"/>
              </a:lnSpc>
            </a:pPr>
            <a:r>
              <a:rPr lang="en-US" altLang="en-US" dirty="0"/>
              <a:t>Violations of the Florida Drug and Cosmetic Act (Chapter 499), Federal Food Drug and Cosmetic Act, the Federal Comprehensive Drug Abuse Prevision and Control Act, and the Florida Drug Abuse Prevention and Control Act (Chapter 893)</a:t>
            </a:r>
          </a:p>
          <a:p>
            <a:pPr>
              <a:lnSpc>
                <a:spcPct val="90000"/>
              </a:lnSpc>
            </a:pPr>
            <a:r>
              <a:rPr lang="en-US" altLang="en-US" dirty="0"/>
              <a:t>Filing any false reports, intentionally or negligently failing to file reports, willfully obstructing the filing of the reports, or inducing others to impede the filing; these are only concerning reports required to be filed in your capacity as a licensed pharmacist</a:t>
            </a:r>
          </a:p>
          <a:p>
            <a:pPr>
              <a:lnSpc>
                <a:spcPct val="90000"/>
              </a:lnSpc>
            </a:pPr>
            <a:r>
              <a:rPr lang="en-US" altLang="en-US" dirty="0"/>
              <a:t>Committing an error or omission during the performance of a specific function of prescription drug processing: 1) Receiving, interpreting, or clarifying a prescription; 2) Entering prescription data into the pharmacy’s record; 3) Verifying or validating a prescription; 4) Performing pharmaceutical calculations. 5) Performing prospective drug review as defined by the board; 6) Obtaining refill and substitution authorizations;  7) Interpreting or acting on clinical data; 8) Performing therapeutic interventions; 9) Providing drug information concerning a patient’s prescription; 10) Providing patient counseling.</a:t>
            </a:r>
          </a:p>
        </p:txBody>
      </p:sp>
    </p:spTree>
    <p:extLst>
      <p:ext uri="{BB962C8B-B14F-4D97-AF65-F5344CB8AC3E}">
        <p14:creationId xmlns:p14="http://schemas.microsoft.com/office/powerpoint/2010/main" val="31547599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05000" y="0"/>
            <a:ext cx="8229600" cy="838200"/>
          </a:xfrm>
        </p:spPr>
        <p:txBody>
          <a:bodyPr>
            <a:noAutofit/>
          </a:bodyPr>
          <a:lstStyle/>
          <a:p>
            <a:r>
              <a:rPr lang="en-US" altLang="en-US" sz="2800" dirty="0">
                <a:latin typeface="+mn-lt"/>
              </a:rPr>
              <a:t>Disciplinary Action </a:t>
            </a:r>
            <a:br>
              <a:rPr lang="en-US" altLang="en-US" sz="2800" dirty="0">
                <a:latin typeface="+mn-lt"/>
              </a:rPr>
            </a:br>
            <a:r>
              <a:rPr lang="en-US" altLang="en-US" sz="2800" dirty="0">
                <a:latin typeface="+mn-lt"/>
              </a:rPr>
              <a:t>Fla. Stat. §465.016</a:t>
            </a:r>
          </a:p>
        </p:txBody>
      </p:sp>
      <p:sp>
        <p:nvSpPr>
          <p:cNvPr id="45059" name="Rectangle 3"/>
          <p:cNvSpPr>
            <a:spLocks noGrp="1" noChangeArrowheads="1"/>
          </p:cNvSpPr>
          <p:nvPr>
            <p:ph type="body" idx="1"/>
          </p:nvPr>
        </p:nvSpPr>
        <p:spPr>
          <a:xfrm>
            <a:off x="411892" y="914400"/>
            <a:ext cx="11261124" cy="5791200"/>
          </a:xfrm>
        </p:spPr>
        <p:txBody>
          <a:bodyPr>
            <a:normAutofit fontScale="77500" lnSpcReduction="20000"/>
          </a:bodyPr>
          <a:lstStyle/>
          <a:p>
            <a:pPr marL="0" indent="0">
              <a:buNone/>
            </a:pPr>
            <a:r>
              <a:rPr lang="en-US" altLang="en-US" dirty="0"/>
              <a:t>The following acts constitute grounds for denial of a license or disciplinary action:</a:t>
            </a:r>
          </a:p>
          <a:p>
            <a:pPr marL="0" indent="0">
              <a:buNone/>
            </a:pPr>
            <a:endParaRPr lang="en-US" altLang="en-US" dirty="0"/>
          </a:p>
          <a:p>
            <a:r>
              <a:rPr lang="en-US" altLang="en-US" dirty="0"/>
              <a:t>Compounding, dispensing, or distributing a legend drug, including any controlled substance, other than in the course of the professional practice of pharmacy</a:t>
            </a:r>
          </a:p>
          <a:p>
            <a:pPr lvl="1"/>
            <a:r>
              <a:rPr lang="en-US" altLang="en-US" dirty="0"/>
              <a:t>It shall be legally presumed that the compounding, dispensing, or distributing of legend drugs in excessive or inappropriate quantities is not in the best interests of the patient and is not in the course of the professional practice of pharmacy</a:t>
            </a:r>
          </a:p>
          <a:p>
            <a:r>
              <a:rPr lang="en-US" altLang="en-US" sz="2700" dirty="0"/>
              <a:t>Using in the compounding of a prescription, or furnishing upon prescription, an ingredient or article different in any manner from the ingredient or article prescribed, except as authorized in situations in institutional pharmacies or for generic substitution</a:t>
            </a:r>
          </a:p>
          <a:p>
            <a:r>
              <a:rPr lang="en-US" altLang="en-US" dirty="0"/>
              <a:t>Practicing, although unable to practice pharmacy with reasonable skill and safety</a:t>
            </a:r>
          </a:p>
          <a:p>
            <a:r>
              <a:rPr lang="en-US" altLang="en-US" dirty="0"/>
              <a:t>Violating any department or board rule or order previously entered in a disciplinary hearing</a:t>
            </a:r>
          </a:p>
          <a:p>
            <a:r>
              <a:rPr lang="en-US" altLang="en-US" dirty="0"/>
              <a:t>Failing to report to the department of health medical doctors (physicians) or doctors of osteopathy who have violated laws – (can also report to consultant and PRN program)</a:t>
            </a:r>
          </a:p>
          <a:p>
            <a:r>
              <a:rPr lang="en-US" altLang="en-US" dirty="0"/>
              <a:t>Unauthorized use or release of patient’s records</a:t>
            </a:r>
          </a:p>
          <a:p>
            <a:r>
              <a:rPr lang="en-US" altLang="en-US" dirty="0"/>
              <a:t>Violation of Chapter 465</a:t>
            </a:r>
          </a:p>
          <a:p>
            <a:r>
              <a:rPr lang="en-US" altLang="en-US" dirty="0"/>
              <a:t>Failure to notify the Board within 20 days of your cessation of pharmacy practice in Florida due to a completed investigation or disciplinary action in another state</a:t>
            </a:r>
          </a:p>
          <a:p>
            <a:endParaRPr lang="en-US" altLang="en-US" dirty="0"/>
          </a:p>
        </p:txBody>
      </p:sp>
    </p:spTree>
    <p:extLst>
      <p:ext uri="{BB962C8B-B14F-4D97-AF65-F5344CB8AC3E}">
        <p14:creationId xmlns:p14="http://schemas.microsoft.com/office/powerpoint/2010/main" val="2633451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05000" y="0"/>
            <a:ext cx="8229600" cy="838200"/>
          </a:xfrm>
        </p:spPr>
        <p:txBody>
          <a:bodyPr>
            <a:noAutofit/>
          </a:bodyPr>
          <a:lstStyle/>
          <a:p>
            <a:r>
              <a:rPr lang="en-US" altLang="en-US" sz="2800" dirty="0">
                <a:latin typeface="+mn-lt"/>
              </a:rPr>
              <a:t>Disciplinary Action </a:t>
            </a:r>
            <a:br>
              <a:rPr lang="en-US" altLang="en-US" sz="2800" dirty="0">
                <a:latin typeface="+mn-lt"/>
              </a:rPr>
            </a:br>
            <a:r>
              <a:rPr lang="en-US" altLang="en-US" sz="2800" dirty="0">
                <a:latin typeface="+mn-lt"/>
              </a:rPr>
              <a:t>Fla. Stat. §465.016</a:t>
            </a:r>
          </a:p>
        </p:txBody>
      </p:sp>
      <p:sp>
        <p:nvSpPr>
          <p:cNvPr id="45059" name="Rectangle 3"/>
          <p:cNvSpPr>
            <a:spLocks noGrp="1" noChangeArrowheads="1"/>
          </p:cNvSpPr>
          <p:nvPr>
            <p:ph type="body" idx="1"/>
          </p:nvPr>
        </p:nvSpPr>
        <p:spPr>
          <a:xfrm>
            <a:off x="411892" y="914400"/>
            <a:ext cx="11261124" cy="5791200"/>
          </a:xfrm>
        </p:spPr>
        <p:txBody>
          <a:bodyPr>
            <a:normAutofit/>
          </a:bodyPr>
          <a:lstStyle/>
          <a:p>
            <a:pPr marL="0" indent="0">
              <a:buNone/>
            </a:pPr>
            <a:r>
              <a:rPr lang="en-US" altLang="en-US" dirty="0"/>
              <a:t>The following acts constitute grounds for denial of a license or disciplinary action:</a:t>
            </a:r>
          </a:p>
          <a:p>
            <a:r>
              <a:rPr lang="en-US" altLang="en-US" dirty="0"/>
              <a:t>Having been convicted or found guilty, regardless of adjudication, in a court of this state or other jurisdiction, of a crime which directly relates to the ability to practice pharmacy or to the practice of pharmacy. A plea of nolo contendere constitutes a conviction for purposes of this provision.</a:t>
            </a:r>
          </a:p>
          <a:p>
            <a:r>
              <a:rPr lang="en-US" altLang="en-US" dirty="0"/>
              <a:t>Using in the compounding of a prescription, or furnishing upon prescription, an ingredient or article different in any manner from the ingredient or article prescribed, except as authorized in s. 465.019(6) or s. 465.025.</a:t>
            </a:r>
          </a:p>
          <a:p>
            <a:r>
              <a:rPr lang="en-US" altLang="en-US" dirty="0"/>
              <a:t>Having been disciplined by a regulatory agency in another state for any offense that would constitute a violation of this chapter</a:t>
            </a:r>
          </a:p>
        </p:txBody>
      </p:sp>
    </p:spTree>
    <p:extLst>
      <p:ext uri="{BB962C8B-B14F-4D97-AF65-F5344CB8AC3E}">
        <p14:creationId xmlns:p14="http://schemas.microsoft.com/office/powerpoint/2010/main" val="31382860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05000" y="0"/>
            <a:ext cx="8229600" cy="838200"/>
          </a:xfrm>
        </p:spPr>
        <p:txBody>
          <a:bodyPr>
            <a:noAutofit/>
          </a:bodyPr>
          <a:lstStyle/>
          <a:p>
            <a:r>
              <a:rPr lang="en-US" altLang="en-US" sz="2800" dirty="0">
                <a:latin typeface="+mn-lt"/>
              </a:rPr>
              <a:t>Disciplinary Action </a:t>
            </a:r>
            <a:br>
              <a:rPr lang="en-US" altLang="en-US" sz="2800" dirty="0">
                <a:latin typeface="+mn-lt"/>
              </a:rPr>
            </a:br>
            <a:r>
              <a:rPr lang="en-US" altLang="en-US" sz="2800" dirty="0">
                <a:latin typeface="+mn-lt"/>
              </a:rPr>
              <a:t>Fla. Stat. §465.016</a:t>
            </a:r>
          </a:p>
        </p:txBody>
      </p:sp>
      <p:sp>
        <p:nvSpPr>
          <p:cNvPr id="45059" name="Rectangle 3"/>
          <p:cNvSpPr>
            <a:spLocks noGrp="1" noChangeArrowheads="1"/>
          </p:cNvSpPr>
          <p:nvPr>
            <p:ph type="body" idx="1"/>
          </p:nvPr>
        </p:nvSpPr>
        <p:spPr>
          <a:xfrm>
            <a:off x="411892" y="914400"/>
            <a:ext cx="11261124" cy="5791200"/>
          </a:xfrm>
        </p:spPr>
        <p:txBody>
          <a:bodyPr>
            <a:normAutofit fontScale="70000" lnSpcReduction="20000"/>
          </a:bodyPr>
          <a:lstStyle/>
          <a:p>
            <a:pPr marL="0" indent="0">
              <a:buNone/>
            </a:pPr>
            <a:r>
              <a:rPr lang="en-US" altLang="en-US" dirty="0"/>
              <a:t>The following acts constitute grounds for denial of a license or disciplinary action:</a:t>
            </a:r>
          </a:p>
          <a:p>
            <a:pPr marL="0" indent="0">
              <a:buNone/>
            </a:pPr>
            <a:endParaRPr lang="en-US" altLang="en-US" dirty="0"/>
          </a:p>
          <a:p>
            <a:r>
              <a:rPr lang="en-US" altLang="en-US" dirty="0"/>
              <a:t>Being unable to practice pharmacy with reasonable skill and safety by reason of illness, use of drugs, narcotics, chemicals, or any other type of material or as a result of any mental or physical condition</a:t>
            </a:r>
          </a:p>
          <a:p>
            <a:pPr lvl="1"/>
            <a:r>
              <a:rPr lang="en-US" altLang="en-US" dirty="0"/>
              <a:t>A pharmacist affected under this paragraph shall at reasonable intervals be afforded an opportunity to demonstrate that she or he can resume the competent practice of pharmacy with reasonable skill and safety to her or his customers</a:t>
            </a:r>
          </a:p>
          <a:p>
            <a:r>
              <a:rPr lang="en-US" altLang="en-US" dirty="0"/>
              <a:t>Dispensing any medicinal drug based upon a prescription (for prescription drugs and controlled substances) when the pharmacist knows or has reason to believe that the purported prescription is not based upon a valid practitioner-patient relationship</a:t>
            </a:r>
          </a:p>
          <a:p>
            <a:r>
              <a:rPr lang="en-US" altLang="en-US" dirty="0"/>
              <a:t>Failing to make prescription fee or price information readily available by failing to provide such information upon request and upon the presentation of a prescription for pricing or dispensing. Nothing in this section shall be construed to prohibit the quotation of price information on a prescription drug to a potential consumer by telephone.</a:t>
            </a:r>
          </a:p>
          <a:p>
            <a:r>
              <a:rPr lang="en-US" altLang="en-US" dirty="0"/>
              <a:t>Placing in the stock of any pharmacy any part of any prescription compounded or dispensed which is returned by a patient</a:t>
            </a:r>
          </a:p>
          <a:p>
            <a:r>
              <a:rPr lang="en-US" altLang="en-US" dirty="0"/>
              <a:t>However, in a hospital, nursing home, correctional facility, or extended care facility in which unit-dose medication is dispensed to inpatients, each dose being individually sealed and the individual unit dose or unit-dose system labeled with the name of the drug, dosage strength, manufacturer’s control number, and expiration date, if any, the unused unit dose of medication may be returned to the pharmacy for </a:t>
            </a:r>
            <a:r>
              <a:rPr lang="en-US" altLang="en-US" dirty="0" err="1"/>
              <a:t>redispensing</a:t>
            </a:r>
            <a:r>
              <a:rPr lang="en-US" altLang="en-US" dirty="0"/>
              <a:t>. Each pharmacist shall maintain appropriate records for any unused or returned medicinal drugs.</a:t>
            </a:r>
          </a:p>
          <a:p>
            <a:endParaRPr lang="en-US" altLang="en-US" dirty="0"/>
          </a:p>
        </p:txBody>
      </p:sp>
    </p:spTree>
    <p:extLst>
      <p:ext uri="{BB962C8B-B14F-4D97-AF65-F5344CB8AC3E}">
        <p14:creationId xmlns:p14="http://schemas.microsoft.com/office/powerpoint/2010/main" val="32096077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09800" y="457200"/>
            <a:ext cx="7772400" cy="762000"/>
          </a:xfrm>
        </p:spPr>
        <p:txBody>
          <a:bodyPr>
            <a:normAutofit fontScale="90000"/>
          </a:bodyPr>
          <a:lstStyle/>
          <a:p>
            <a:r>
              <a:rPr lang="en-US" altLang="en-US" sz="2800" dirty="0">
                <a:latin typeface="+mn-lt"/>
              </a:rPr>
              <a:t>Authority to Inspect </a:t>
            </a:r>
            <a:br>
              <a:rPr lang="en-US" altLang="en-US" sz="2800" dirty="0">
                <a:latin typeface="+mn-lt"/>
              </a:rPr>
            </a:br>
            <a:r>
              <a:rPr lang="en-US" altLang="en-US" sz="2800" dirty="0">
                <a:latin typeface="+mn-lt"/>
              </a:rPr>
              <a:t>Fla. Stat. §465.017</a:t>
            </a:r>
          </a:p>
        </p:txBody>
      </p:sp>
      <p:sp>
        <p:nvSpPr>
          <p:cNvPr id="46083" name="Rectangle 3"/>
          <p:cNvSpPr>
            <a:spLocks noGrp="1" noChangeArrowheads="1"/>
          </p:cNvSpPr>
          <p:nvPr>
            <p:ph type="body" idx="1"/>
          </p:nvPr>
        </p:nvSpPr>
        <p:spPr>
          <a:xfrm>
            <a:off x="1130531" y="1447800"/>
            <a:ext cx="9185564" cy="5181600"/>
          </a:xfrm>
        </p:spPr>
        <p:txBody>
          <a:bodyPr>
            <a:normAutofit fontScale="92500" lnSpcReduction="20000"/>
          </a:bodyPr>
          <a:lstStyle/>
          <a:p>
            <a:pPr>
              <a:lnSpc>
                <a:spcPct val="90000"/>
              </a:lnSpc>
              <a:buFontTx/>
              <a:buNone/>
            </a:pPr>
            <a:r>
              <a:rPr lang="en-US" altLang="en-US" dirty="0"/>
              <a:t>Duly authorized agents and employees of the department shall have the power to inspect in a lawful manner at all reasonable hours for the purpose of:</a:t>
            </a:r>
          </a:p>
          <a:p>
            <a:pPr>
              <a:lnSpc>
                <a:spcPct val="90000"/>
              </a:lnSpc>
              <a:buFontTx/>
              <a:buNone/>
            </a:pPr>
            <a:r>
              <a:rPr lang="en-US" altLang="en-US" dirty="0"/>
              <a:t>	</a:t>
            </a:r>
            <a:r>
              <a:rPr lang="en-US" altLang="en-US" sz="2400" dirty="0"/>
              <a:t>(a)  Determining if any of the provisions of this chapter or any rule promulgated under its authority is being violated; </a:t>
            </a:r>
          </a:p>
          <a:p>
            <a:pPr>
              <a:lnSpc>
                <a:spcPct val="90000"/>
              </a:lnSpc>
              <a:buFontTx/>
              <a:buNone/>
            </a:pPr>
            <a:r>
              <a:rPr lang="en-US" altLang="en-US" sz="2400" dirty="0"/>
              <a:t>	(b)  Securing samples or specimens of any drug or medical supply after paying or offering to pay for such sample or specimen; or</a:t>
            </a:r>
          </a:p>
          <a:p>
            <a:pPr>
              <a:lnSpc>
                <a:spcPct val="90000"/>
              </a:lnSpc>
              <a:buFontTx/>
              <a:buNone/>
            </a:pPr>
            <a:r>
              <a:rPr lang="en-US" altLang="en-US" sz="2400" dirty="0"/>
              <a:t>	(c)  Securing such other evidence as may be needed for prosecution under this chapter</a:t>
            </a:r>
          </a:p>
          <a:p>
            <a:pPr>
              <a:lnSpc>
                <a:spcPct val="90000"/>
              </a:lnSpc>
              <a:buFontTx/>
              <a:buNone/>
            </a:pPr>
            <a:endParaRPr lang="en-US" altLang="en-US" sz="2400" dirty="0"/>
          </a:p>
          <a:p>
            <a:pPr>
              <a:lnSpc>
                <a:spcPct val="90000"/>
              </a:lnSpc>
              <a:buFontTx/>
              <a:buNone/>
            </a:pPr>
            <a:r>
              <a:rPr lang="en-US" altLang="en-US" sz="2400" dirty="0"/>
              <a:t>Duly authorized agents and employees of the department may inspect a registered nonresident pharmacy or a nonresident sterile compounding </a:t>
            </a:r>
            <a:r>
              <a:rPr lang="en-US" altLang="en-US" sz="2400" dirty="0" err="1"/>
              <a:t>permittee</a:t>
            </a:r>
            <a:r>
              <a:rPr lang="en-US" altLang="en-US" sz="2400" dirty="0"/>
              <a:t> pursuant to this section. The costs of such inspections shall be borne by such pharmacy or permittee</a:t>
            </a:r>
          </a:p>
          <a:p>
            <a:pPr>
              <a:lnSpc>
                <a:spcPct val="90000"/>
              </a:lnSpc>
              <a:buFontTx/>
              <a:buNone/>
            </a:pPr>
            <a:endParaRPr lang="en-US" altLang="en-US" sz="2400" dirty="0"/>
          </a:p>
          <a:p>
            <a:pPr>
              <a:lnSpc>
                <a:spcPct val="90000"/>
              </a:lnSpc>
              <a:buFontTx/>
              <a:buNone/>
            </a:pPr>
            <a:r>
              <a:rPr lang="en-US" altLang="en-US" sz="2400" dirty="0"/>
              <a:t>DOH inspectors DO NOT need a warrant</a:t>
            </a:r>
          </a:p>
        </p:txBody>
      </p:sp>
    </p:spTree>
    <p:extLst>
      <p:ext uri="{BB962C8B-B14F-4D97-AF65-F5344CB8AC3E}">
        <p14:creationId xmlns:p14="http://schemas.microsoft.com/office/powerpoint/2010/main" val="739995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5083</TotalTime>
  <Words>23550</Words>
  <Application>Microsoft Office PowerPoint</Application>
  <PresentationFormat>Widescreen</PresentationFormat>
  <Paragraphs>1350</Paragraphs>
  <Slides>156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156</vt:i4>
      </vt:variant>
    </vt:vector>
  </HeadingPairs>
  <TitlesOfParts>
    <vt:vector size="161" baseType="lpstr">
      <vt:lpstr>Arial</vt:lpstr>
      <vt:lpstr>Calibri</vt:lpstr>
      <vt:lpstr>Calibri Light</vt:lpstr>
      <vt:lpstr>Times New Roman</vt:lpstr>
      <vt:lpstr>Office Theme</vt:lpstr>
      <vt:lpstr>The Florida Statutes Part I: Chapter 465 Florida Pharmacy Act &amp; Other Important Statutes </vt:lpstr>
      <vt:lpstr>Brief Review</vt:lpstr>
      <vt:lpstr>Relevant Florida Statute &amp; Regulations Overview  (No Need to Memorize – Just Be Familiar)</vt:lpstr>
      <vt:lpstr>Statute and Regulation Chapters</vt:lpstr>
      <vt:lpstr>Review - General Knowledge Tip</vt:lpstr>
      <vt:lpstr>Chapter 120 Administrative Procedure Act</vt:lpstr>
      <vt:lpstr>Chapter 456  Health Professions and Occupations</vt:lpstr>
      <vt:lpstr>Chapter 456 Health Professions and Occupations</vt:lpstr>
      <vt:lpstr>Written Prescriptions for Medicinal Drugs Fla. Stat. §456.42</vt:lpstr>
      <vt:lpstr>Written Prescriptions for Controlled Substances Fla. Stat. §456.42</vt:lpstr>
      <vt:lpstr>Prescription Labeling Fla. Stat. §456.0392</vt:lpstr>
      <vt:lpstr>Controlled Substance Prescribing Fla. Stat. §456.44</vt:lpstr>
      <vt:lpstr>Impaired Practitioner Programs 456.076</vt:lpstr>
      <vt:lpstr>Impaired Practitioner Programs 456.076</vt:lpstr>
      <vt:lpstr>Impaired Practitioner Programs 456.076</vt:lpstr>
      <vt:lpstr>Impaired Practitioner Programs 456.076</vt:lpstr>
      <vt:lpstr>Impaired Practitioner Programs 456.076</vt:lpstr>
      <vt:lpstr>Impaired Practitioner Programs 456.076</vt:lpstr>
      <vt:lpstr>Impaired Practitioner Programs 456.076</vt:lpstr>
      <vt:lpstr>Impaired Practitioner Programs 456.076</vt:lpstr>
      <vt:lpstr>Impaired Practitioner Programs 456.076</vt:lpstr>
      <vt:lpstr>Professionals Resource Network, Inc. The impaired practitioners program of Florida</vt:lpstr>
      <vt:lpstr>Confidentiality of PRN Participants</vt:lpstr>
      <vt:lpstr>Non Compliance with PRN</vt:lpstr>
      <vt:lpstr>Do You Need to Report an Impaired Pharmacist or Other Practitioner Under the Law? </vt:lpstr>
      <vt:lpstr>Certain health care practitioners; immediate suspension of license 456.074 </vt:lpstr>
      <vt:lpstr>Chapter 499: Florida Drug and Cosmetic Act</vt:lpstr>
      <vt:lpstr>Note: Adulteration and Misbranding are important at both federal and state levels, so please read and learn this! (We will go over the federal definitions which are similar, but not exactly the same as the state definitions, in the FDCA lectures) There will be questions on both on my exam and on the MPJE!</vt:lpstr>
      <vt:lpstr>Adulteration &amp; Misbranding</vt:lpstr>
      <vt:lpstr>Adulteration in Florida Statutes Fla. Stat. §499.006</vt:lpstr>
      <vt:lpstr>Adulteration in Florida Statutes Fla. Stat. §499.006</vt:lpstr>
      <vt:lpstr>Misbranding in Florida Statutes Fla. Stat. §499.007</vt:lpstr>
      <vt:lpstr>Misbranding in Florida Statutes Fla. Stat. §499.007</vt:lpstr>
      <vt:lpstr>Misbranding in Florida Statutes Fla. Stat. §499.007</vt:lpstr>
      <vt:lpstr>Misbranding in Florida Statutes Fla. Stat. §499.007</vt:lpstr>
      <vt:lpstr>Misbranding in Florida Statutes Fla. Stat. §499.007</vt:lpstr>
      <vt:lpstr>Drug Supply Chain The upcoming statutes deal with the integrity of the drug supply chain and laws applicable to wholesale distributors. (You know  a couple of the biggest ones: Cardinal  and McKesson). Counterfeit drugs can make their way into the  drug supply chain and legitimate drugs may be diverted or stolen, so laws are needed to regulate the process.  This graphic helps to illustrate  the wholesale distributors’ middle man role with regards to supplying pharmacies with drugs from manufacturers.</vt:lpstr>
      <vt:lpstr>Pedigree Paper Fla. Stat. §499.01212</vt:lpstr>
      <vt:lpstr>Pedigree Paper Fla. Stat. §499.01212</vt:lpstr>
      <vt:lpstr>Pedigree Paper Exceptions Fla. Stat. §499.01212</vt:lpstr>
      <vt:lpstr>Storage and Handling of Prescription Drugs Fla. Stat. §499.0121</vt:lpstr>
      <vt:lpstr>Storage and Handling of Prescription Drugs Security for Wholesale Drug Distributors Fla. Stat. §499.0121</vt:lpstr>
      <vt:lpstr>Storage and Handling of Prescription Drugs Storage Fla. Stat. §499.0121</vt:lpstr>
      <vt:lpstr>Storage and Handling of Prescription Drugs Examination of Materials &amp; Records Fla. Stat. §499.0121</vt:lpstr>
      <vt:lpstr>Storage and Handling of Prescription Drugs Recordkeeping for Wholesale Distributors Fla. Stat. §499.0121</vt:lpstr>
      <vt:lpstr>Drug Samples Fla. Stat. §499.028</vt:lpstr>
      <vt:lpstr>Drug Samples Fla. Stat. §499.028</vt:lpstr>
      <vt:lpstr>Chapter 465 Pharmacy</vt:lpstr>
      <vt:lpstr>Definitions Fla. Stat. §465.003</vt:lpstr>
      <vt:lpstr>Case Study Definitions  Fla. Stat. § 465.003</vt:lpstr>
      <vt:lpstr>Definition of Prescription Fla. Stat. §465.003(14)</vt:lpstr>
      <vt:lpstr> Definition of Dispense Fla. Stat. § 465.003(6) </vt:lpstr>
      <vt:lpstr>Definition of Types of Pharmacies Fla. Stat. §465.003 (11)(a)</vt:lpstr>
      <vt:lpstr>Case Study Definitions  Fla. Stat. § 465.003 (11)(b)</vt:lpstr>
      <vt:lpstr>Pharmacy Defined  Fla. Stat. §465.003 (11)(b) </vt:lpstr>
      <vt:lpstr>Definition of Practice of Pharmacy Fla. Stat. § 465.003 (13)</vt:lpstr>
      <vt:lpstr>Definitions  Fla. Stat. § 465.003(8) &amp; (9)</vt:lpstr>
      <vt:lpstr>More Definitions  Fla. Stat. § 465.003(18),(19), &amp; (20)</vt:lpstr>
      <vt:lpstr>Case Study- Board of Pharmacy  Fla. Stat. § 465.004 and § 465.005</vt:lpstr>
      <vt:lpstr>The Board of Pharmacy  Fla. Stat. §465.004</vt:lpstr>
      <vt:lpstr>The Board of Pharmacy  §465.005 &amp; §465.006 </vt:lpstr>
      <vt:lpstr>Case Study The following members are appointed by the Governor.  Is this a proper Board? </vt:lpstr>
      <vt:lpstr>Case Study The following members are appointed by the Governor.  Is this a proper Board? </vt:lpstr>
      <vt:lpstr>Case Study Licensure  Fla. Stat. §§465.007, 0075, 008, 009</vt:lpstr>
      <vt:lpstr>Licensure Requirements</vt:lpstr>
      <vt:lpstr>Licensure by Examination Fla. Stat. §465.007</vt:lpstr>
      <vt:lpstr>Major Requirements for Licensure by Examination from FL BOP Website</vt:lpstr>
      <vt:lpstr>Licensure by Endorsement; Requirements; Fee Fla. Stat. §465.0075</vt:lpstr>
      <vt:lpstr>Requirements for Licensure by Endorsement on FL BOP website</vt:lpstr>
      <vt:lpstr>Requirements for Licensure by Endorsement on FL BOP website</vt:lpstr>
      <vt:lpstr>Renewal Fla. Stat. §465.008</vt:lpstr>
      <vt:lpstr>Current Fees (Not on Exam; FYI only)</vt:lpstr>
      <vt:lpstr>Continuing Education Statute (Broad Information) Fla. Stat. §465.009</vt:lpstr>
      <vt:lpstr>Continuing Education Requirements (With Controlled Substance CE) See how detailed the rule is compared to the statute!) 64B16-26.103</vt:lpstr>
      <vt:lpstr>Reactivation of License and CE Requirements for Reactivation Fla. Stat. §465.012</vt:lpstr>
      <vt:lpstr>Expanded Licensure</vt:lpstr>
      <vt:lpstr>Consultant Pharmacist  Fla. Stat. §465.0125</vt:lpstr>
      <vt:lpstr>Nuclear Pharmacist Fla. Stat. §465.0126</vt:lpstr>
      <vt:lpstr>Consultant Licensure</vt:lpstr>
      <vt:lpstr>Case Study </vt:lpstr>
      <vt:lpstr>Technicians May Not Engage in the Practice of Pharmacy which is defined in Fla. Stat. §465.003 as:</vt:lpstr>
      <vt:lpstr>Pharmacy Technician  Fla. Stat. §465.014 </vt:lpstr>
      <vt:lpstr>Pharmacy Technician Ratio  Fla. Stat. §465.014</vt:lpstr>
      <vt:lpstr>Pharmacy Technicians Miscellaneous Fla. Stat. §465.014</vt:lpstr>
      <vt:lpstr>Violations  Fla. Stat. §465.015</vt:lpstr>
      <vt:lpstr>Violations - Fla. Stat. §465.015</vt:lpstr>
      <vt:lpstr>Case Study - Nonresident Pharmacy</vt:lpstr>
      <vt:lpstr>What is a Nonresident Pharmacy?  Fla. Stat. §465.0156</vt:lpstr>
      <vt:lpstr>Nonresident Pharmacy Advertising</vt:lpstr>
      <vt:lpstr>Nonresident Pharmacy Registration of Nonresident Pharmacies Fla. Stat. §465.0156</vt:lpstr>
      <vt:lpstr>Nonresident Sterile Compounding Permit Fla. Stat. §465.0158</vt:lpstr>
      <vt:lpstr>Nonresident Sterile Compounding Permit Fla. Stat. §465.0158</vt:lpstr>
      <vt:lpstr>Case Study - Disciplinary Actions</vt:lpstr>
      <vt:lpstr>Case Study - Disciplinary Actions</vt:lpstr>
      <vt:lpstr>Disciplinary Action  Fla. Stat. §465.016</vt:lpstr>
      <vt:lpstr>Disciplinary Action  Fla. Stat. §465.016</vt:lpstr>
      <vt:lpstr>Disciplinary Action  Fla. Stat. §465.016</vt:lpstr>
      <vt:lpstr>Disciplinary Action  Fla. Stat. §465.016</vt:lpstr>
      <vt:lpstr>Authority to Inspect  Fla. Stat. §465.017</vt:lpstr>
      <vt:lpstr>Authority to Inspect  Fla. Stat. §465.017</vt:lpstr>
      <vt:lpstr>Specialty Pharmacy Question</vt:lpstr>
      <vt:lpstr>Fla. Stat. §465.016</vt:lpstr>
      <vt:lpstr> Dispense  Fla. Stat. §465.003 Definitions </vt:lpstr>
      <vt:lpstr>Board of Pharmacy Response</vt:lpstr>
      <vt:lpstr>Case Study</vt:lpstr>
      <vt:lpstr>Permits</vt:lpstr>
      <vt:lpstr>Permits</vt:lpstr>
      <vt:lpstr>Institutional Pharmacy Permits continued</vt:lpstr>
      <vt:lpstr>Institutional Pharmacy Permits continued</vt:lpstr>
      <vt:lpstr>Other Permits</vt:lpstr>
      <vt:lpstr>Permits</vt:lpstr>
      <vt:lpstr>Permits</vt:lpstr>
      <vt:lpstr>Distribution of Medicinal Drugs Without a Permit Fla. Stat. § 465.0161</vt:lpstr>
      <vt:lpstr>General Permit Requirements  Fla. Stat. §465.022</vt:lpstr>
      <vt:lpstr>Permittee Disciplinary Action Fla. Stat. § 465.023</vt:lpstr>
      <vt:lpstr>Permittee Disciplinary Action Fla. Stat. § 465.023</vt:lpstr>
      <vt:lpstr>Automated Pharmacy Systems Used by LTCF, Hospice, or State Correctional Facility  Fla. Stat. § 465.0235</vt:lpstr>
      <vt:lpstr>Case Study</vt:lpstr>
      <vt:lpstr>Promoting sale of certain drugs prohibited Fla. Stat. §465.024 </vt:lpstr>
      <vt:lpstr>Generic Substitution  Fla. Stat. §465.025</vt:lpstr>
      <vt:lpstr>Generic Substitution  Fla. Stat. § 465.025</vt:lpstr>
      <vt:lpstr>Generic Substitution  Fla. Stat. § 465.025</vt:lpstr>
      <vt:lpstr>Expiration Dating  Fla. Stat. § 465.0255</vt:lpstr>
      <vt:lpstr>Substitution of Interchangeable Biosimilar Products  Fla. Stat. §465.0252</vt:lpstr>
      <vt:lpstr>Information Disclosure Fla. Stat. §465.0244</vt:lpstr>
      <vt:lpstr>Prescription Transfers are Authorized  Fla. Stat. § 465.026</vt:lpstr>
      <vt:lpstr>Taking a Transfer  Fla. Stat. § 465.026</vt:lpstr>
      <vt:lpstr>Giving a Transfer  Fla. Stat. § 465.026</vt:lpstr>
      <vt:lpstr>Common Database  Fla. Stat. § 465.0266</vt:lpstr>
      <vt:lpstr>Case Study Centralized Filling</vt:lpstr>
      <vt:lpstr>Centralized Prescription Filling  Fla. Stat. § 465.0265</vt:lpstr>
      <vt:lpstr>Centralized Filling  Fla. Stat. § 465.0265 </vt:lpstr>
      <vt:lpstr>Case Study Emergency Prescription Refill Fla. Stat. § 465.0275</vt:lpstr>
      <vt:lpstr>Emergency Prescription Refills Fla. Stat. §465.0275</vt:lpstr>
      <vt:lpstr>Case Study </vt:lpstr>
      <vt:lpstr>Dispensing Practitioner  Fla. Stat. § 465.0276</vt:lpstr>
      <vt:lpstr>Dispensing Practitioner  Fla. Stat. § 465.0276</vt:lpstr>
      <vt:lpstr>Dispensing Practitioner  Fla. Stat. § 465.0276</vt:lpstr>
      <vt:lpstr>PowerPoint Presentation</vt:lpstr>
      <vt:lpstr>Faxes, Rebates, Sales Tax</vt:lpstr>
      <vt:lpstr>Electronic Prescribing §408.0611</vt:lpstr>
      <vt:lpstr>Case Study</vt:lpstr>
      <vt:lpstr>Pharmacist Formulary  Fla. Stat. § 465.186</vt:lpstr>
      <vt:lpstr>Drugs Allowed to be Considered for Placement on the Formulary</vt:lpstr>
      <vt:lpstr>Dispensing Requirements for Drugs on Pharmacist Formulary</vt:lpstr>
      <vt:lpstr>Pharmacy Benefits Manager Contracts 465.1862</vt:lpstr>
      <vt:lpstr>Administrations of Vaccines and Epinephrine Autoinjection Fla. Stat. § 465.189</vt:lpstr>
      <vt:lpstr>Administrations of Vaccines and Epinephrine Autoinjection</vt:lpstr>
      <vt:lpstr>Administrations of Vaccines and Epinephrine Autoinjection</vt:lpstr>
      <vt:lpstr>Additional Immunizations or Vaccines Which May Be Administered 64B16-27.630</vt:lpstr>
      <vt:lpstr>Vaccinations / Epinephrine </vt:lpstr>
      <vt:lpstr>Case Study Medicaid Audit</vt:lpstr>
      <vt:lpstr>Medicaid Audit  Fla. Stat. § 465.188</vt:lpstr>
      <vt:lpstr>Pharmacy Audit Fla. Stat. § 465.1885</vt:lpstr>
      <vt:lpstr>Practice of Orthotics and Pedorthics Fla. Stat. § 465.1901</vt:lpstr>
      <vt:lpstr>Prescription Refills and Expiration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Florida Statutes and the Florida Comprehensive Drug Abuse Prevention and Control Act</dc:title>
  <dc:creator>Steinhardt, Sarah</dc:creator>
  <cp:lastModifiedBy>Clark, Serena</cp:lastModifiedBy>
  <cp:revision>71</cp:revision>
  <dcterms:created xsi:type="dcterms:W3CDTF">2017-01-27T16:56:04Z</dcterms:created>
  <dcterms:modified xsi:type="dcterms:W3CDTF">2019-03-04T01:51:22Z</dcterms:modified>
</cp:coreProperties>
</file>